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4" r:id="rId3"/>
    <p:sldId id="263" r:id="rId4"/>
    <p:sldId id="271" r:id="rId5"/>
    <p:sldId id="265" r:id="rId6"/>
    <p:sldId id="272" r:id="rId7"/>
    <p:sldId id="266" r:id="rId8"/>
    <p:sldId id="273" r:id="rId9"/>
    <p:sldId id="267" r:id="rId10"/>
    <p:sldId id="269" r:id="rId11"/>
    <p:sldId id="274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611" autoAdjust="0"/>
  </p:normalViewPr>
  <p:slideViewPr>
    <p:cSldViewPr>
      <p:cViewPr varScale="1">
        <p:scale>
          <a:sx n="66" d="100"/>
          <a:sy n="66" d="100"/>
        </p:scale>
        <p:origin x="-142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D13DB-F708-4757-8BBE-5C892246D1AA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4DD12-0D34-4E48-A107-1449C2DC2B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657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2CB3B-73C6-46DC-A73C-527E3F57F4CD}" type="datetime1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853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01AF-A437-45FC-9BA7-0A90D2557A42}" type="datetime1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168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9E23-17C4-44F5-8AC1-CD48C62BA356}" type="datetime1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362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B7792-826E-480C-B9C8-2C1F3D69F6ED}" type="datetime1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065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C8C41-9E9C-484C-BDCC-8F2F7706B245}" type="datetime1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912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1940-E26B-4CF7-80FA-0ED345ECF149}" type="datetime1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49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A870B-60C6-40A8-A08C-74BAA02CDB2D}" type="datetime1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69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D6BFD-1D00-468E-B151-9429D708AB9F}" type="datetime1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305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BAE5B-7A8B-4945-BF2A-EBBE414942C4}" type="datetime1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50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02F74-4158-4750-89D7-363A6AA644E5}" type="datetime1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241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24403-7C8D-488F-B50F-8A8433DAC4EE}" type="datetime1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577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E95CD-A47B-41A7-8006-C49FC4CC8CFC}" type="datetime1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763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96890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WF on BS IC receiver</a:t>
            </a:r>
            <a:endParaRPr lang="zh-CN" alt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819600"/>
            <a:ext cx="6400800" cy="985664"/>
          </a:xfrm>
        </p:spPr>
        <p:txBody>
          <a:bodyPr>
            <a:noAutofit/>
          </a:bodyPr>
          <a:lstStyle/>
          <a:p>
            <a:r>
              <a:rPr lang="en-US" altLang="zh-CN" sz="2800" dirty="0">
                <a:solidFill>
                  <a:schemeClr val="tx1"/>
                </a:solidFill>
              </a:rPr>
              <a:t>China </a:t>
            </a:r>
            <a:r>
              <a:rPr lang="en-US" altLang="zh-CN" sz="2800" dirty="0" smtClean="0">
                <a:solidFill>
                  <a:schemeClr val="tx1"/>
                </a:solidFill>
              </a:rPr>
              <a:t>Telecom, ZTE, Nokia, Alcatel-Lucent </a:t>
            </a:r>
            <a:r>
              <a:rPr lang="en-US" altLang="zh-CN" sz="2800" dirty="0">
                <a:solidFill>
                  <a:schemeClr val="tx1"/>
                </a:solidFill>
              </a:rPr>
              <a:t>Shanghai </a:t>
            </a:r>
            <a:r>
              <a:rPr lang="en-US" altLang="zh-CN" sz="2800" dirty="0" smtClean="0">
                <a:solidFill>
                  <a:schemeClr val="tx1"/>
                </a:solidFill>
              </a:rPr>
              <a:t>Bell, Huawei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67544" y="260648"/>
            <a:ext cx="5904656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200" dirty="0"/>
              <a:t>3GPP TSG-RAN WG4 Meeting #82bis</a:t>
            </a:r>
          </a:p>
          <a:p>
            <a:pPr algn="l"/>
            <a:r>
              <a:rPr lang="en-US" altLang="zh-CN" sz="2200" dirty="0"/>
              <a:t>Spokane, Washington, USA, April 3 - 7, 2017</a:t>
            </a:r>
            <a:endParaRPr lang="zh-CN" altLang="en-US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9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R4-1704152</a:t>
            </a:r>
            <a:endParaRPr lang="zh-CN" altLang="en-US" sz="22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3684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/>
              <a:t>For information: </a:t>
            </a:r>
            <a:r>
              <a:rPr lang="en-US" altLang="zh-CN" sz="3200" dirty="0" smtClean="0"/>
              <a:t>Possible </a:t>
            </a:r>
            <a:r>
              <a:rPr lang="en-US" altLang="zh-CN" sz="3200" dirty="0"/>
              <a:t>test cases </a:t>
            </a:r>
            <a:r>
              <a:rPr lang="en-US" altLang="zh-CN" sz="3200" dirty="0" smtClean="0"/>
              <a:t>set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556792"/>
            <a:ext cx="8640960" cy="4525963"/>
          </a:xfrm>
        </p:spPr>
        <p:txBody>
          <a:bodyPr>
            <a:normAutofit/>
          </a:bodyPr>
          <a:lstStyle/>
          <a:p>
            <a:pPr lvl="0"/>
            <a:r>
              <a:rPr lang="en-US" altLang="zh-CN" sz="2000" dirty="0"/>
              <a:t>Option 4: select unequal SNR cases</a:t>
            </a:r>
            <a:endParaRPr lang="zh-CN" altLang="zh-CN" sz="2000" dirty="0"/>
          </a:p>
          <a:p>
            <a:pPr lvl="0"/>
            <a:endParaRPr lang="en-US" altLang="zh-CN" sz="2000" dirty="0"/>
          </a:p>
          <a:p>
            <a:pPr lvl="1"/>
            <a:endParaRPr lang="zh-CN" alt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10</a:t>
            </a:fld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514345"/>
              </p:ext>
            </p:extLst>
          </p:nvPr>
        </p:nvGraphicFramePr>
        <p:xfrm>
          <a:off x="395536" y="2374116"/>
          <a:ext cx="8352928" cy="26390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57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0250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0334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49269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71006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58853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679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Case No.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Rx antenna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No. of UEs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Propagation condition (intra-cell UEs, inter-cell UEs)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MCS level (intra-cell UEs)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Inter-cell interference scenario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U1-b1 or U1-b2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 Rx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 UEs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(EVA70 low, ETU70 low)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MCS 15 or MCS 10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DIP1 = -5.45 dB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U2-b1 or U2-b2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 Rx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 UEs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(EVA70 low, ETU70 low)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MCS 15 or MCS 10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DIP1 = -5.45 dB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U1-d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 Rx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 UEs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(EPA5 low, ETU5 low)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MCS 10 for UE1</a:t>
                      </a:r>
                      <a:endParaRPr lang="zh-CN" sz="16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MCS 15 for UE2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DIP1= -0.43 dB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U2-c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 Rx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 UEs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(EPA5 low, ETU5 low)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MCS 10 for UE1, 3</a:t>
                      </a:r>
                      <a:endParaRPr lang="zh-CN" sz="16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MCS 15 for UE2, 4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DIP1= -0.43 dB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80126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/>
              <a:t>For information: Possible test case set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556792"/>
            <a:ext cx="8640960" cy="4525963"/>
          </a:xfrm>
        </p:spPr>
        <p:txBody>
          <a:bodyPr>
            <a:normAutofit/>
          </a:bodyPr>
          <a:lstStyle/>
          <a:p>
            <a:pPr lvl="0"/>
            <a:r>
              <a:rPr lang="en-US" altLang="zh-CN" sz="2000" dirty="0"/>
              <a:t>Option 5: half of the cases with equal SNR + half of the cases with unequal SNR</a:t>
            </a:r>
            <a:endParaRPr lang="zh-CN" altLang="zh-CN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11</a:t>
            </a:fld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802662"/>
              </p:ext>
            </p:extLst>
          </p:nvPr>
        </p:nvGraphicFramePr>
        <p:xfrm>
          <a:off x="539552" y="2636912"/>
          <a:ext cx="8136903" cy="28829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62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3845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465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6710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83241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70219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679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Case No.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Rx antenna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No. of UEs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Propagation condition (intra-cell UEs, inter-cell UEs)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MCS level (intra-cell UEs)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Inter-cell interference scenario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E1-a1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effectLst/>
                        </a:rPr>
                        <a:t> or E1-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2 Rx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2 UEs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(EPA5 low, ETU5 low)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MCS 10 or 21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DIP1 = -0.43 dB</a:t>
                      </a:r>
                      <a:endParaRPr lang="zh-CN" altLang="zh-CN" sz="1600" strike="noStrike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E1-b1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2 Rx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2 UEs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(EVA70 low, ETU70 low)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MCS 15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DIP1 = -5.45 dB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U1-d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2 Rx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2 UEs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(EPA5 low, ETU5 low)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MCS 10 for UE1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MCS 15 for UE2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DIP1= -0.43 dB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U2-c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4 Rx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4 UEs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(EPA5 low, ETU5 low)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MCS 10 for UE1, 3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MCS 15 for UE2, 4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DIP1= -0.43 dB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827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600200"/>
            <a:ext cx="8435280" cy="4525963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/>
              <a:t>The BS IC link results without and with time and frequency offset are summarized in R4-1702819 and R4-1702820 respectively.</a:t>
            </a:r>
            <a:endParaRPr lang="zh-CN" altLang="zh-CN" sz="2000" dirty="0"/>
          </a:p>
          <a:p>
            <a:pPr lvl="1"/>
            <a:r>
              <a:rPr lang="en-US" altLang="zh-CN" sz="1800" dirty="0"/>
              <a:t>For some cases, the span of different companies’ results is more than 2 dB (highlighted in yellow in the spreadsheet).</a:t>
            </a:r>
          </a:p>
          <a:p>
            <a:pPr lvl="1"/>
            <a:r>
              <a:rPr lang="en-US" altLang="zh-CN" sz="1800" dirty="0"/>
              <a:t>By comparing the simulation results without and with time and frequency offset:</a:t>
            </a:r>
          </a:p>
          <a:p>
            <a:pPr lvl="2"/>
            <a:r>
              <a:rPr lang="en-US" altLang="zh-CN" sz="1800" dirty="0"/>
              <a:t>2 companies observe that with robust channel estimation and demodulation algorithms against TO&amp;FO, the performance degradation due to TO&amp;FO is not obvious.</a:t>
            </a:r>
          </a:p>
          <a:p>
            <a:pPr lvl="2"/>
            <a:r>
              <a:rPr lang="en-US" altLang="zh-CN" sz="1800" dirty="0"/>
              <a:t>1 company observes that 1-2dB loss when TO&amp;FO is modeled but not handled.</a:t>
            </a:r>
          </a:p>
          <a:p>
            <a:pPr lvl="0"/>
            <a:r>
              <a:rPr lang="en-US" altLang="zh-CN" sz="2000" dirty="0"/>
              <a:t>There are 9 simulation cases for equal SNR and 13 cases for unequal SNR, and down-selection of the simulation case is needed.</a:t>
            </a:r>
          </a:p>
          <a:p>
            <a:pPr lvl="0"/>
            <a:r>
              <a:rPr lang="en-US" altLang="zh-CN" sz="2000" dirty="0"/>
              <a:t>According to the SID, the SI is scheduled to be complete in the next meeting.</a:t>
            </a:r>
            <a:endParaRPr lang="zh-CN" altLang="zh-CN" sz="2000" dirty="0"/>
          </a:p>
          <a:p>
            <a:endParaRPr lang="zh-CN" altLang="zh-CN" sz="20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282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WF: Action points for the next meeting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08720"/>
            <a:ext cx="8568952" cy="5544616"/>
          </a:xfrm>
        </p:spPr>
        <p:txBody>
          <a:bodyPr>
            <a:noAutofit/>
          </a:bodyPr>
          <a:lstStyle/>
          <a:p>
            <a:pPr lvl="0">
              <a:spcBef>
                <a:spcPts val="300"/>
              </a:spcBef>
            </a:pPr>
            <a:r>
              <a:rPr lang="en-US" altLang="zh-CN" sz="2000" dirty="0"/>
              <a:t>On simulation results</a:t>
            </a:r>
          </a:p>
          <a:p>
            <a:pPr lvl="1">
              <a:spcBef>
                <a:spcPts val="300"/>
              </a:spcBef>
            </a:pPr>
            <a:r>
              <a:rPr lang="en-US" altLang="zh-CN" sz="1800" dirty="0"/>
              <a:t>For cases with more than 2dB span, companies are invited to check and update the simulation results.</a:t>
            </a:r>
          </a:p>
          <a:p>
            <a:pPr lvl="1">
              <a:spcBef>
                <a:spcPts val="300"/>
              </a:spcBef>
            </a:pPr>
            <a:r>
              <a:rPr lang="en-US" altLang="zh-CN" sz="1800" dirty="0"/>
              <a:t>More companies are invited to provide the simulation results with time and frequency offset.</a:t>
            </a:r>
          </a:p>
          <a:p>
            <a:pPr>
              <a:spcBef>
                <a:spcPts val="300"/>
              </a:spcBef>
            </a:pPr>
            <a:r>
              <a:rPr lang="en-US" altLang="zh-CN" sz="2000" dirty="0" smtClean="0"/>
              <a:t>Principle </a:t>
            </a:r>
            <a:r>
              <a:rPr lang="en-US" altLang="zh-CN" sz="2000" dirty="0"/>
              <a:t>for down-selecting test case</a:t>
            </a:r>
          </a:p>
          <a:p>
            <a:pPr lvl="1">
              <a:spcBef>
                <a:spcPts val="300"/>
              </a:spcBef>
            </a:pPr>
            <a:r>
              <a:rPr lang="en-US" altLang="zh-CN" sz="1800" dirty="0"/>
              <a:t>BS Rx number: cover 2Rx and 4Rx</a:t>
            </a:r>
          </a:p>
          <a:p>
            <a:pPr lvl="1">
              <a:spcBef>
                <a:spcPts val="300"/>
              </a:spcBef>
            </a:pPr>
            <a:r>
              <a:rPr lang="en-US" altLang="zh-CN" sz="1800" dirty="0"/>
              <a:t>Propagation condition (intra-cell UEs, inter-cell UEs): cover (EPA5 low, ETU5 low), (EVA70 low, ETU70 low)</a:t>
            </a:r>
            <a:endParaRPr lang="zh-CN" altLang="zh-CN" sz="1800" dirty="0"/>
          </a:p>
          <a:p>
            <a:pPr lvl="1">
              <a:spcBef>
                <a:spcPts val="300"/>
              </a:spcBef>
            </a:pPr>
            <a:r>
              <a:rPr lang="en-US" altLang="zh-CN" sz="1800" dirty="0"/>
              <a:t>Inter-cell interference scenario: cover high and/or low interference levels</a:t>
            </a:r>
          </a:p>
          <a:p>
            <a:pPr lvl="1">
              <a:spcBef>
                <a:spcPts val="300"/>
              </a:spcBef>
            </a:pPr>
            <a:r>
              <a:rPr lang="en-US" altLang="zh-CN" sz="1800" dirty="0"/>
              <a:t>MCS: cover MCS 10/15</a:t>
            </a:r>
          </a:p>
          <a:p>
            <a:pPr lvl="2">
              <a:spcBef>
                <a:spcPts val="300"/>
              </a:spcBef>
            </a:pPr>
            <a:r>
              <a:rPr lang="en-US" altLang="zh-CN" sz="1600" dirty="0"/>
              <a:t>MCS 21  could be considered if the motivation is justified</a:t>
            </a:r>
          </a:p>
          <a:p>
            <a:pPr>
              <a:spcBef>
                <a:spcPts val="300"/>
              </a:spcBef>
            </a:pPr>
            <a:r>
              <a:rPr lang="en-US" altLang="zh-CN" sz="2000" dirty="0" smtClean="0"/>
              <a:t>Test </a:t>
            </a:r>
            <a:r>
              <a:rPr lang="en-US" altLang="zh-CN" sz="2000" dirty="0"/>
              <a:t>metric for performance </a:t>
            </a:r>
            <a:r>
              <a:rPr lang="en-US" altLang="zh-CN" sz="2000" dirty="0" smtClean="0"/>
              <a:t>requirements</a:t>
            </a:r>
            <a:endParaRPr lang="en-US" altLang="zh-CN" sz="2000" strike="sngStrike" dirty="0"/>
          </a:p>
          <a:p>
            <a:pPr lvl="1">
              <a:spcBef>
                <a:spcPts val="300"/>
              </a:spcBef>
            </a:pPr>
            <a:r>
              <a:rPr lang="en-US" altLang="zh-CN" sz="1800" dirty="0" smtClean="0"/>
              <a:t>Option </a:t>
            </a:r>
            <a:r>
              <a:rPr lang="en-US" altLang="zh-CN" sz="1800" dirty="0"/>
              <a:t>1: SINR at 85% of maximum throughput of each individual intra-cell UE.</a:t>
            </a:r>
          </a:p>
          <a:p>
            <a:pPr lvl="1">
              <a:spcBef>
                <a:spcPts val="300"/>
              </a:spcBef>
            </a:pPr>
            <a:r>
              <a:rPr lang="en-US" altLang="zh-CN" sz="1800" dirty="0"/>
              <a:t>Option 2: SINR at 85% of maximum sum throughput of all the intra-cell UEs.</a:t>
            </a:r>
          </a:p>
          <a:p>
            <a:pPr lvl="1">
              <a:spcBef>
                <a:spcPts val="300"/>
              </a:spcBef>
            </a:pPr>
            <a:r>
              <a:rPr lang="en-US" altLang="zh-CN" sz="1800" dirty="0"/>
              <a:t>Option 3: SINR at 85% of maximum throughput of anyone of weakest intra-cell UE.</a:t>
            </a:r>
          </a:p>
          <a:p>
            <a:pPr lvl="1">
              <a:spcBef>
                <a:spcPts val="300"/>
              </a:spcBef>
            </a:pPr>
            <a:r>
              <a:rPr lang="en-US" altLang="zh-CN" sz="1800" dirty="0"/>
              <a:t>Other options are not precluded.</a:t>
            </a:r>
          </a:p>
          <a:p>
            <a:pPr lvl="1"/>
            <a:endParaRPr lang="en-US" altLang="zh-CN" sz="20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5934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WF: Action points for the next meeting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600200"/>
            <a:ext cx="8435280" cy="4525963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/>
              <a:t>Companies are invited to provide inputs on the aspects provided in the previous slide in the next meeting.</a:t>
            </a:r>
          </a:p>
          <a:p>
            <a:pPr lvl="0"/>
            <a:r>
              <a:rPr lang="en-US" altLang="zh-CN" sz="2000" dirty="0"/>
              <a:t>The test cases set in the following slides are just for information and provide some guideline on how the test cases would be down-selected based on the principle.  </a:t>
            </a:r>
            <a:endParaRPr lang="zh-CN" altLang="zh-CN" sz="2000" dirty="0"/>
          </a:p>
          <a:p>
            <a:endParaRPr lang="zh-CN" altLang="zh-CN" sz="20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282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/>
              <a:t>For information: </a:t>
            </a:r>
            <a:r>
              <a:rPr lang="en-US" altLang="zh-CN" sz="3200" dirty="0" smtClean="0"/>
              <a:t>Possible </a:t>
            </a:r>
            <a:r>
              <a:rPr lang="en-US" altLang="zh-CN" sz="3200" dirty="0"/>
              <a:t>test cases </a:t>
            </a:r>
            <a:r>
              <a:rPr lang="en-US" altLang="zh-CN" sz="3200" dirty="0" smtClean="0"/>
              <a:t>set</a:t>
            </a:r>
            <a:endParaRPr lang="zh-CN" altLang="en-US" sz="3200" strike="sngStrike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Option 1: select equal SNR cases</a:t>
            </a:r>
          </a:p>
          <a:p>
            <a:pPr lvl="1"/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5</a:t>
            </a:fld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1982921"/>
              </p:ext>
            </p:extLst>
          </p:nvPr>
        </p:nvGraphicFramePr>
        <p:xfrm>
          <a:off x="539552" y="2420888"/>
          <a:ext cx="8064896" cy="23762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31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9023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4079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64741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81620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68712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9061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Case No.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Rx antenna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No. of UEs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Propagation condition (intra-cell UEs, inter-cell UEs)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MCS level (intra-cell UEs)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Inter-cell interference scenario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75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E1-a1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 Rx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 UEs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(EPA5 low, ETU5 low)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MCS 10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DIP1= -0.43 dB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75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E1-b1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(EVA70 low, ETU70 low)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MCS 15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DIP1 = -5.45 dB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75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E2-a1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 Rx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 UEs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(EPA5 low, ETU5 low)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MCS 10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DIP1= -0.43 dB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75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E2-b1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(EVA70 low, ETU70 low)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MCS 15 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DIP1 = -5.45 dB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55993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/>
              <a:t>For information: Possible test cases set</a:t>
            </a:r>
            <a:endParaRPr lang="zh-CN" altLang="en-US" sz="3200" strike="sngStrike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Option 1a: select equal SNR cases</a:t>
            </a:r>
          </a:p>
          <a:p>
            <a:pPr lvl="1"/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6</a:t>
            </a:fld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3987257"/>
              </p:ext>
            </p:extLst>
          </p:nvPr>
        </p:nvGraphicFramePr>
        <p:xfrm>
          <a:off x="611560" y="2204864"/>
          <a:ext cx="8064896" cy="23762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31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9023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4079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64741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81620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68712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9061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Case No.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Rx antenna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No. of UEs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Propagation condition (intra-cell UEs, inter-cell UEs)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MCS level (intra-cell UEs)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Inter-cell interference scenario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75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E1-b2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2 Rx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2 UEs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(EVA70 low, ETU70 low)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MCS 10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DIP1= -5.45 dB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75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E1-c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(EPA5 low, ETU5 low)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MCS 21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DIP1 = -0.43 dB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75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E2-a1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 Rx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 UEs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(EPA5 low, ETU5 low)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MCS 10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DIP1= -0.43 dB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75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E2-b1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(EVA70 low, ETU70 low)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MCS 15 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DIP1 = -5.45 dB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5599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/>
              <a:t>For information: </a:t>
            </a:r>
            <a:r>
              <a:rPr lang="en-US" altLang="zh-CN" sz="3200" dirty="0" smtClean="0"/>
              <a:t>Possible </a:t>
            </a:r>
            <a:r>
              <a:rPr lang="en-US" altLang="zh-CN" sz="3200" dirty="0"/>
              <a:t>test cases </a:t>
            </a:r>
            <a:r>
              <a:rPr lang="en-US" altLang="zh-CN" sz="3200" dirty="0" smtClean="0"/>
              <a:t>set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Option 2: half of the cases with equal SNR + half of the cases with unequal SNR</a:t>
            </a:r>
          </a:p>
          <a:p>
            <a:pPr lvl="1"/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7</a:t>
            </a:fld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4195165"/>
              </p:ext>
            </p:extLst>
          </p:nvPr>
        </p:nvGraphicFramePr>
        <p:xfrm>
          <a:off x="395536" y="3005812"/>
          <a:ext cx="8208913" cy="21513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05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7553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5224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69468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8486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71725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679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Case No.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Rx antenna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No. of UEs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Propagation condition (intra-cell UEs, inter-cell UEs)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MCS level (intra-cell UEs)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Inter-cell interference scenario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E1-a1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 Rx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 UEs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(EPA5 low, ETU5 low)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MCS 10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DIP1= -0.43 dB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E2-a1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 Rx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 UEs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(EPA5 low, ETU5 low)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MCS 10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DIP1= -0.43 dB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U1-b1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 Rx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 UEs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(EVA70 low, ETU70 low)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MCS 15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DIP1 = -5.45 dB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U2-b1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 Rx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 UEs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(EVA70 low, ETU70 low)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MCS 15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DIP1 = -5.45 dB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12838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/>
              <a:t>For information: </a:t>
            </a:r>
            <a:r>
              <a:rPr lang="en-US" altLang="zh-CN" sz="3200" dirty="0" smtClean="0"/>
              <a:t>Possible </a:t>
            </a:r>
            <a:r>
              <a:rPr lang="en-US" altLang="zh-CN" sz="3200" dirty="0"/>
              <a:t>test cases </a:t>
            </a:r>
            <a:r>
              <a:rPr lang="en-US" altLang="zh-CN" sz="3200" dirty="0" smtClean="0"/>
              <a:t>set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Option 2a: half of the cases with equal SNR + half of the cases with unequal SNR</a:t>
            </a:r>
          </a:p>
          <a:p>
            <a:pPr lvl="1"/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8</a:t>
            </a:fld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178111"/>
              </p:ext>
            </p:extLst>
          </p:nvPr>
        </p:nvGraphicFramePr>
        <p:xfrm>
          <a:off x="467544" y="2852936"/>
          <a:ext cx="8208913" cy="21513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05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7553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5224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69468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8486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71725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679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Case No.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Rx antenna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No. of UEs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Propagation condition (intra-cell UEs, inter-cell UEs)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MCS level (intra-cell UEs)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Inter-cell interference scenario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E1-a2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2 Rx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2 UEs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(EPA5 low, ETU5 low)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MCS 15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DIP1= -0.43 dB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E2-a1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4 Rx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4 UEs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(EPA5 low, ETU5 low)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MCS 10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DIP1= -0.43 dB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U1-c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2 Rx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2 UEs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(EPA5 low, ETU5 low)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MCS 21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DIP1 = -0.43 dB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U2-b2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4 Rx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4 UEs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(EVA70 low, ETU70 low)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MCS 10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DIP1 = -5.45 dB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1283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/>
              <a:t>For information: </a:t>
            </a:r>
            <a:r>
              <a:rPr lang="en-US" altLang="zh-CN" sz="3200" dirty="0" smtClean="0"/>
              <a:t>Possible </a:t>
            </a:r>
            <a:r>
              <a:rPr lang="en-US" altLang="zh-CN" sz="3200" dirty="0"/>
              <a:t>test cases </a:t>
            </a:r>
            <a:r>
              <a:rPr lang="en-US" altLang="zh-CN" sz="3200" dirty="0" smtClean="0"/>
              <a:t>set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556792"/>
            <a:ext cx="8640960" cy="4525963"/>
          </a:xfrm>
        </p:spPr>
        <p:txBody>
          <a:bodyPr>
            <a:normAutofit/>
          </a:bodyPr>
          <a:lstStyle/>
          <a:p>
            <a:pPr lvl="0"/>
            <a:r>
              <a:rPr lang="en-US" altLang="zh-CN" sz="2000" dirty="0"/>
              <a:t>Option 3: half of the cases with equal SNR + half of the cases with unequal SNR</a:t>
            </a:r>
            <a:endParaRPr lang="zh-CN" altLang="zh-CN" sz="2000" dirty="0"/>
          </a:p>
          <a:p>
            <a:pPr lvl="1"/>
            <a:endParaRPr lang="zh-CN" alt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9</a:t>
            </a:fld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843654"/>
              </p:ext>
            </p:extLst>
          </p:nvPr>
        </p:nvGraphicFramePr>
        <p:xfrm>
          <a:off x="323528" y="2708920"/>
          <a:ext cx="8424936" cy="26390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009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22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5224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44415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65618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679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Case No.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Rx antenna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No. of UEs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Propagation condition (intra-cell UEs, inter-cell UEs)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MCS level (intra-cell UEs)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Inter-cell interference scenario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E1-b1 or E1-b2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 Rx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 UEs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(EVA70 low, ETU70 low)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MCS 15 or MCS 10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DIP1 = -5.45 dB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E2-b1 or E2-b2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 Rx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 UEs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(EVA70 low, ETU70 low)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MCS 15 or MCS 10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DIP1 = -5.45 dB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U1-d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 Rx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 UEs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(EPA5 low, ETU5 low)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MCS 10 for UE1</a:t>
                      </a:r>
                      <a:endParaRPr lang="zh-CN" sz="16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MCS 15 for UE2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DIP1= -0.43 dB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U2-c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 Rx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 UEs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(EPA5 low, ETU5 low)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MCS 10 for UE1, 3</a:t>
                      </a:r>
                      <a:endParaRPr lang="zh-CN" sz="16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MCS 15 for UE2, 4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DIP1= -0.43 dB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44450" marR="44450" marT="44450" marB="444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83544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772</TotalTime>
  <Words>1337</Words>
  <Application>Microsoft Office PowerPoint</Application>
  <PresentationFormat>全屏显示(4:3)</PresentationFormat>
  <Paragraphs>274</Paragraphs>
  <Slides>11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主题​​</vt:lpstr>
      <vt:lpstr>WF on BS IC receiver</vt:lpstr>
      <vt:lpstr>Background</vt:lpstr>
      <vt:lpstr>WF: Action points for the next meeting</vt:lpstr>
      <vt:lpstr>WF: Action points for the next meeting</vt:lpstr>
      <vt:lpstr>For information: Possible test cases set</vt:lpstr>
      <vt:lpstr>For information: Possible test cases set</vt:lpstr>
      <vt:lpstr>For information: Possible test cases set</vt:lpstr>
      <vt:lpstr>For information: Possible test cases set</vt:lpstr>
      <vt:lpstr>For information: Possible test cases set</vt:lpstr>
      <vt:lpstr>For information: Possible test cases set</vt:lpstr>
      <vt:lpstr>For information: Possible test case set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China Telecom</dc:creator>
  <cp:lastModifiedBy>Yang Shan</cp:lastModifiedBy>
  <cp:revision>105</cp:revision>
  <dcterms:created xsi:type="dcterms:W3CDTF">2016-10-20T10:53:20Z</dcterms:created>
  <dcterms:modified xsi:type="dcterms:W3CDTF">2017-04-06T03:06:13Z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1491408115</vt:lpwstr>
  </property>
</Properties>
</file>