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85" r:id="rId3"/>
    <p:sldId id="287" r:id="rId4"/>
    <p:sldId id="288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58" autoAdjust="0"/>
    <p:restoredTop sz="94660"/>
  </p:normalViewPr>
  <p:slideViewPr>
    <p:cSldViewPr>
      <p:cViewPr varScale="1">
        <p:scale>
          <a:sx n="105" d="100"/>
          <a:sy n="105" d="100"/>
        </p:scale>
        <p:origin x="-108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D5DD5EB-6703-4F7B-A5B7-505884406AB0}" type="datetimeFigureOut">
              <a:rPr lang="en-US" altLang="en-US"/>
              <a:pPr/>
              <a:t>3/24/2017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74C9FAF-7930-4CCF-AAA5-CC7359227F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9339684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/>
            <a:fld id="{E8603BE1-DB23-4371-8268-B0747CF53523}" type="slidenum">
              <a:rPr lang="en-US" altLang="sv-SE"/>
              <a:pPr eaLnBrk="1" hangingPunct="1"/>
              <a:t>1</a:t>
            </a:fld>
            <a:endParaRPr lang="en-US" altLang="sv-SE"/>
          </a:p>
        </p:txBody>
      </p:sp>
    </p:spTree>
    <p:extLst>
      <p:ext uri="{BB962C8B-B14F-4D97-AF65-F5344CB8AC3E}">
        <p14:creationId xmlns:p14="http://schemas.microsoft.com/office/powerpoint/2010/main" xmlns="" val="17862220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2CBF6E-9631-4CEA-BD2A-A7C30167BD8D}" type="datetimeFigureOut">
              <a:rPr lang="zh-CN" altLang="en-US"/>
              <a:pPr/>
              <a:t>2017/3/24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4204C5-3DAD-4B02-8104-66BB7F6EF3A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73111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666F2F-7DA8-41BB-9A4D-34D4BA018538}" type="datetimeFigureOut">
              <a:rPr lang="zh-CN" altLang="en-US"/>
              <a:pPr/>
              <a:t>2017/3/24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E48355-68CB-4BFA-832C-11DE20029BE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57571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5E1967-4DF0-4230-B7FF-82AB1B006251}" type="datetimeFigureOut">
              <a:rPr lang="zh-CN" altLang="en-US"/>
              <a:pPr/>
              <a:t>2017/3/24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C1C6B7-6F33-46A6-AF06-0CB0A343819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51308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B651E3-ADE4-40D3-A90A-641F73CF1132}" type="datetimeFigureOut">
              <a:rPr lang="zh-CN" altLang="en-US"/>
              <a:pPr/>
              <a:t>2017/3/24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D16F7C-95DD-4D1A-B741-902C025A72B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44436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99F2C60-5916-4692-AC19-76CF68778C2A}" type="datetimeFigureOut">
              <a:rPr lang="zh-CN" altLang="en-US"/>
              <a:pPr/>
              <a:t>2017/3/24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5786B4-895E-4C84-BDF9-71D0377C27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05245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A351B8-4EC2-4914-9963-2959228D4DBB}" type="datetimeFigureOut">
              <a:rPr lang="zh-CN" altLang="en-US"/>
              <a:pPr/>
              <a:t>2017/3/24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EC18B5-9155-4679-8F18-A75981C461B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66311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B1F7D4-E83D-4427-86C5-EB36B09D0541}" type="datetimeFigureOut">
              <a:rPr lang="zh-CN" altLang="en-US"/>
              <a:pPr/>
              <a:t>2017/3/24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A6B129-43A4-4A8F-AD8C-4CE9EA58F9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00661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28B532-5D01-4AB7-89F8-127258D94A16}" type="datetimeFigureOut">
              <a:rPr lang="zh-CN" altLang="en-US"/>
              <a:pPr/>
              <a:t>2017/3/24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FC74AB-A9B3-4EAA-8134-5E2531F7EBB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18405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48067F-DEE5-4CB9-9B33-92C583414D59}" type="datetimeFigureOut">
              <a:rPr lang="zh-CN" altLang="en-US"/>
              <a:pPr/>
              <a:t>2017/3/24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29B330-651D-46A5-9819-A126EC4D2FC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53560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AD5193-8F5B-4ED5-B1D6-A6FFB93C9394}" type="datetimeFigureOut">
              <a:rPr lang="zh-CN" altLang="en-US"/>
              <a:pPr/>
              <a:t>2017/3/24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E1815-E820-4F1D-8D0A-2098EC207E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76686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B7DCBA-EAE5-4D6B-B1D9-7DA9A0BF15C8}" type="datetimeFigureOut">
              <a:rPr lang="zh-CN" altLang="en-US"/>
              <a:pPr/>
              <a:t>2017/3/24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2E4A87-F903-4FA0-B4CD-39BE5C0379A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03861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41925962-C943-404D-8CA2-CC0D5EBC312A}" type="datetimeFigureOut">
              <a:rPr lang="zh-CN" altLang="en-US"/>
              <a:pPr/>
              <a:t>2017/3/24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EE957A2B-7D86-4EB0-8A7C-7F7A62B91D2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ea typeface="+mj-ea"/>
              </a:rPr>
              <a:t>WF on </a:t>
            </a:r>
            <a:r>
              <a:rPr lang="en-US" dirty="0" err="1" smtClean="0">
                <a:ea typeface="+mj-ea"/>
              </a:rPr>
              <a:t>eNB</a:t>
            </a:r>
            <a:r>
              <a:rPr lang="en-US" dirty="0" smtClean="0">
                <a:ea typeface="+mj-ea"/>
              </a:rPr>
              <a:t>-IOT positioning</a:t>
            </a:r>
            <a:endParaRPr lang="en-US" dirty="0">
              <a:ea typeface="+mj-ea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95288" y="4149725"/>
            <a:ext cx="7993062" cy="20161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800" dirty="0" smtClean="0">
                <a:solidFill>
                  <a:schemeClr val="tx1"/>
                </a:solidFill>
              </a:rPr>
              <a:t>Huawei, HiSilicon</a:t>
            </a:r>
            <a:endParaRPr lang="en-US" altLang="en-US" sz="2800" dirty="0" smtClean="0">
              <a:solidFill>
                <a:schemeClr val="tx1"/>
              </a:solidFill>
            </a:endParaRP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33375"/>
            <a:ext cx="8497887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sv-SE" sz="2000" b="1" dirty="0"/>
              <a:t>3GPP TSG-RAN WG4 Meeting #</a:t>
            </a:r>
            <a:r>
              <a:rPr lang="en-US" altLang="sv-SE" sz="2000" b="1" dirty="0" smtClean="0"/>
              <a:t>82bis                                                        </a:t>
            </a:r>
            <a:r>
              <a:rPr lang="en-US" altLang="sv-SE" sz="2000" b="1" dirty="0" smtClean="0"/>
              <a:t>R4-1703657</a:t>
            </a:r>
            <a:endParaRPr lang="en-US" altLang="sv-SE" sz="2000" b="1" dirty="0"/>
          </a:p>
          <a:p>
            <a:pPr>
              <a:buNone/>
            </a:pPr>
            <a:r>
              <a:rPr lang="en-GB" altLang="zh-CN" sz="2000" b="1" dirty="0" smtClean="0"/>
              <a:t>Spokane, US, April 3 - 7, 2017</a:t>
            </a:r>
            <a:endParaRPr lang="zh-CN" altLang="zh-CN" sz="2000" dirty="0" smtClean="0"/>
          </a:p>
          <a:p>
            <a:pPr>
              <a:buNone/>
            </a:pPr>
            <a:r>
              <a:rPr lang="sv-SE" altLang="sv-SE" sz="2000" b="1" dirty="0" smtClean="0"/>
              <a:t>Agenda </a:t>
            </a:r>
            <a:r>
              <a:rPr lang="sv-SE" altLang="sv-SE" sz="2000" b="1" dirty="0"/>
              <a:t>Item: </a:t>
            </a:r>
            <a:r>
              <a:rPr lang="sv-SE" altLang="sv-SE" sz="2000" b="1" dirty="0" smtClean="0"/>
              <a:t>7.17.3.1</a:t>
            </a:r>
            <a:endParaRPr lang="sv-SE" altLang="sv-SE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1143000"/>
          </a:xfrm>
        </p:spPr>
        <p:txBody>
          <a:bodyPr/>
          <a:lstStyle/>
          <a:p>
            <a:r>
              <a:rPr lang="en-US" altLang="sv-SE" dirty="0" smtClean="0"/>
              <a:t>Proposal:</a:t>
            </a:r>
            <a:endParaRPr lang="en-US" altLang="sv-SE" dirty="0" smtClean="0"/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457200" y="979488"/>
            <a:ext cx="8291513" cy="5113337"/>
          </a:xfrm>
        </p:spPr>
        <p:txBody>
          <a:bodyPr/>
          <a:lstStyle/>
          <a:p>
            <a:r>
              <a:rPr lang="en-GB" altLang="ko-KR" sz="2400" dirty="0" smtClean="0"/>
              <a:t>RSTD measurement:</a:t>
            </a:r>
          </a:p>
          <a:p>
            <a:pPr marL="0" indent="0">
              <a:buNone/>
            </a:pPr>
            <a:r>
              <a:rPr lang="en-GB" altLang="zh-CN" sz="1400" b="1" dirty="0" smtClean="0"/>
              <a:t>Core requirement:</a:t>
            </a:r>
          </a:p>
          <a:p>
            <a:pPr>
              <a:buFont typeface="+mj-lt"/>
              <a:buAutoNum type="arabicPeriod"/>
            </a:pPr>
            <a:r>
              <a:rPr lang="en-GB" altLang="zh-CN" sz="1400" dirty="0" smtClean="0"/>
              <a:t>idle mode RSTD measurement will not be affected by DRX configuration</a:t>
            </a:r>
          </a:p>
          <a:p>
            <a:pPr>
              <a:buFont typeface="+mj-lt"/>
              <a:buAutoNum type="arabicPeriod"/>
            </a:pPr>
            <a:r>
              <a:rPr lang="en-GB" altLang="zh-CN" sz="1400" dirty="0" smtClean="0"/>
              <a:t>Define intra-frequency and inter-frequency RSTD measurement requirement in idle mode</a:t>
            </a:r>
          </a:p>
          <a:p>
            <a:pPr>
              <a:buFont typeface="+mj-lt"/>
              <a:buAutoNum type="arabicPeriod"/>
            </a:pPr>
            <a:r>
              <a:rPr lang="en-GB" altLang="zh-CN" sz="1400" dirty="0" smtClean="0"/>
              <a:t>The measurement time starts from the first </a:t>
            </a:r>
            <a:r>
              <a:rPr lang="en-GB" altLang="zh-CN" sz="1400" dirty="0" err="1" smtClean="0"/>
              <a:t>subframe</a:t>
            </a:r>
            <a:r>
              <a:rPr lang="en-GB" altLang="zh-CN" sz="1400" dirty="0" smtClean="0"/>
              <a:t> of the NPRS closest in time after UE entering the idle state</a:t>
            </a:r>
          </a:p>
          <a:p>
            <a:pPr>
              <a:buFont typeface="+mj-lt"/>
              <a:buAutoNum type="arabicPeriod"/>
            </a:pPr>
            <a:r>
              <a:rPr lang="en-GB" altLang="zh-CN" sz="1400" dirty="0" smtClean="0"/>
              <a:t>The uncertainty resulted in RRC connection release before idle mode measurement and establishing a signalling connection with the MME (including random access) to report measurement results (as defined in TS36.305) shall not be taken into account in the measurement reporting delay</a:t>
            </a:r>
          </a:p>
          <a:p>
            <a:pPr>
              <a:buFont typeface="+mj-lt"/>
              <a:buAutoNum type="arabicPeriod"/>
            </a:pPr>
            <a:r>
              <a:rPr lang="en-GB" altLang="zh-CN" sz="1400" dirty="0" smtClean="0"/>
              <a:t>Use the enhanced coverage measurement period for both normal coverage and enhanced coverage for RSTD measurement since in case UE wrongly assume coverage level</a:t>
            </a:r>
            <a:r>
              <a:rPr lang="en-GB" altLang="zh-CN" sz="1400" dirty="0" smtClean="0"/>
              <a:t>.</a:t>
            </a:r>
            <a:endParaRPr lang="en-GB" altLang="zh-CN" sz="1400" dirty="0" smtClean="0"/>
          </a:p>
          <a:p>
            <a:pPr>
              <a:buFont typeface="+mj-lt"/>
              <a:buAutoNum type="arabicPeriod"/>
            </a:pPr>
            <a:r>
              <a:rPr lang="en-GB" altLang="zh-CN" sz="1400" dirty="0" smtClean="0"/>
              <a:t>At least 60 NPRS </a:t>
            </a:r>
            <a:r>
              <a:rPr lang="en-GB" altLang="zh-CN" sz="1400" dirty="0" err="1" smtClean="0"/>
              <a:t>subframes</a:t>
            </a:r>
            <a:r>
              <a:rPr lang="en-GB" altLang="zh-CN" sz="1400" dirty="0" smtClean="0"/>
              <a:t> per cell are needed for normal </a:t>
            </a:r>
            <a:r>
              <a:rPr lang="en-GB" altLang="zh-CN" sz="1400" dirty="0" smtClean="0"/>
              <a:t>coverage </a:t>
            </a:r>
            <a:r>
              <a:rPr lang="en-GB" altLang="zh-CN" sz="1400" dirty="0" smtClean="0"/>
              <a:t>for all the operation mode</a:t>
            </a:r>
          </a:p>
          <a:p>
            <a:pPr>
              <a:buFont typeface="+mj-lt"/>
              <a:buAutoNum type="arabicPeriod"/>
            </a:pPr>
            <a:r>
              <a:rPr lang="en-GB" altLang="zh-CN" sz="1400" dirty="0" smtClean="0"/>
              <a:t>At least 120 NPRS </a:t>
            </a:r>
            <a:r>
              <a:rPr lang="en-GB" altLang="zh-CN" sz="1400" dirty="0" err="1" smtClean="0"/>
              <a:t>subframes</a:t>
            </a:r>
            <a:r>
              <a:rPr lang="en-GB" altLang="zh-CN" sz="1400" dirty="0" smtClean="0"/>
              <a:t> per cell are needed for enhanced </a:t>
            </a:r>
            <a:r>
              <a:rPr lang="en-GB" altLang="zh-CN" sz="1400" dirty="0" smtClean="0"/>
              <a:t>coverage </a:t>
            </a:r>
            <a:r>
              <a:rPr lang="en-GB" altLang="zh-CN" sz="1400" dirty="0" smtClean="0"/>
              <a:t>for all the operation </a:t>
            </a:r>
            <a:r>
              <a:rPr lang="en-GB" altLang="zh-CN" sz="1400" dirty="0" smtClean="0"/>
              <a:t>mode</a:t>
            </a:r>
            <a:endParaRPr lang="en-GB" altLang="ko-KR" sz="1400" dirty="0" smtClean="0"/>
          </a:p>
          <a:p>
            <a:pPr marL="0" indent="0">
              <a:buNone/>
            </a:pPr>
            <a:endParaRPr lang="en-GB" altLang="ko-KR" sz="1400" b="1" dirty="0" smtClean="0"/>
          </a:p>
          <a:p>
            <a:pPr marL="0" indent="0">
              <a:buNone/>
            </a:pPr>
            <a:r>
              <a:rPr lang="en-GB" altLang="ko-KR" sz="1400" b="1" dirty="0" smtClean="0"/>
              <a:t>Accuracy Requirement:</a:t>
            </a:r>
          </a:p>
          <a:p>
            <a:pPr marL="0" indent="0">
              <a:buNone/>
            </a:pPr>
            <a:r>
              <a:rPr lang="en-GB" altLang="ko-KR" sz="1400" b="1" dirty="0" smtClean="0"/>
              <a:t>Intra frequency RSTD</a:t>
            </a:r>
          </a:p>
          <a:p>
            <a:pPr>
              <a:buFont typeface="+mj-lt"/>
              <a:buAutoNum type="arabicPeriod"/>
            </a:pPr>
            <a:r>
              <a:rPr lang="en-GB" altLang="zh-CN" sz="1400" dirty="0" smtClean="0"/>
              <a:t>[16]Ts  </a:t>
            </a:r>
            <a:r>
              <a:rPr lang="en-GB" altLang="zh-CN" sz="1400" dirty="0" smtClean="0"/>
              <a:t>for </a:t>
            </a:r>
            <a:r>
              <a:rPr lang="en-GB" altLang="zh-CN" sz="1400" dirty="0" smtClean="0"/>
              <a:t>normal coverage for all the operation mode </a:t>
            </a:r>
          </a:p>
          <a:p>
            <a:pPr>
              <a:buFont typeface="+mj-lt"/>
              <a:buAutoNum type="arabicPeriod"/>
            </a:pPr>
            <a:r>
              <a:rPr lang="en-GB" altLang="zh-CN" sz="1400" dirty="0" smtClean="0"/>
              <a:t>[16]Ts  for enhanced coverage for </a:t>
            </a:r>
            <a:r>
              <a:rPr lang="en-GB" altLang="zh-CN" sz="1400" dirty="0" smtClean="0"/>
              <a:t>all the operation </a:t>
            </a:r>
            <a:r>
              <a:rPr lang="en-GB" altLang="zh-CN" sz="1400" dirty="0" smtClean="0"/>
              <a:t>mode</a:t>
            </a:r>
          </a:p>
          <a:p>
            <a:pPr>
              <a:buNone/>
            </a:pPr>
            <a:r>
              <a:rPr lang="en-GB" altLang="ko-KR" sz="1400" b="1" dirty="0" smtClean="0"/>
              <a:t>Inter </a:t>
            </a:r>
            <a:r>
              <a:rPr lang="en-GB" altLang="ko-KR" sz="1400" b="1" dirty="0" smtClean="0"/>
              <a:t>frequency RSTD</a:t>
            </a:r>
            <a:endParaRPr lang="en-GB" altLang="ko-KR" sz="1400" dirty="0" smtClean="0"/>
          </a:p>
          <a:p>
            <a:pPr>
              <a:buFont typeface="+mj-lt"/>
              <a:buAutoNum type="arabicPeriod"/>
            </a:pPr>
            <a:r>
              <a:rPr lang="en-US" altLang="zh-CN" sz="1400" dirty="0" smtClean="0"/>
              <a:t>[8] Ts RF margin is added for inter frequency RSTD measurement accuracy</a:t>
            </a:r>
            <a:endParaRPr lang="en-GB" altLang="ko-KR" sz="1400" dirty="0" smtClean="0"/>
          </a:p>
          <a:p>
            <a:pPr marL="0" indent="0">
              <a:buNone/>
            </a:pPr>
            <a:endParaRPr lang="en-GB" altLang="ko-KR" sz="1400" dirty="0" smtClean="0"/>
          </a:p>
          <a:p>
            <a:endParaRPr lang="en-GB" altLang="ko-KR" sz="2000" dirty="0" smtClean="0"/>
          </a:p>
        </p:txBody>
      </p:sp>
    </p:spTree>
    <p:extLst>
      <p:ext uri="{BB962C8B-B14F-4D97-AF65-F5344CB8AC3E}">
        <p14:creationId xmlns:p14="http://schemas.microsoft.com/office/powerpoint/2010/main" xmlns="" val="2144916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1143000"/>
          </a:xfrm>
        </p:spPr>
        <p:txBody>
          <a:bodyPr/>
          <a:lstStyle/>
          <a:p>
            <a:r>
              <a:rPr lang="en-US" altLang="sv-SE" dirty="0" smtClean="0"/>
              <a:t>Proposal:</a:t>
            </a:r>
            <a:endParaRPr lang="en-US" altLang="sv-SE" dirty="0" smtClean="0"/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457200" y="979488"/>
            <a:ext cx="8291513" cy="5113337"/>
          </a:xfrm>
        </p:spPr>
        <p:txBody>
          <a:bodyPr/>
          <a:lstStyle/>
          <a:p>
            <a:r>
              <a:rPr lang="en-GB" altLang="ko-KR" sz="2400" dirty="0" smtClean="0"/>
              <a:t>UE Rx-</a:t>
            </a:r>
            <a:r>
              <a:rPr lang="en-GB" altLang="ko-KR" sz="2400" dirty="0" err="1" smtClean="0"/>
              <a:t>Tx</a:t>
            </a:r>
            <a:r>
              <a:rPr lang="en-GB" altLang="ko-KR" sz="2400" dirty="0" smtClean="0"/>
              <a:t> time difference measurement:</a:t>
            </a:r>
          </a:p>
          <a:p>
            <a:pPr marL="0" indent="0">
              <a:buNone/>
            </a:pPr>
            <a:r>
              <a:rPr lang="en-GB" altLang="zh-CN" sz="1400" b="1" dirty="0" smtClean="0"/>
              <a:t>Support </a:t>
            </a:r>
            <a:r>
              <a:rPr lang="en-GB" altLang="ko-KR" sz="1400" dirty="0" smtClean="0"/>
              <a:t>UE Rx-</a:t>
            </a:r>
            <a:r>
              <a:rPr lang="en-GB" altLang="ko-KR" sz="1400" dirty="0" err="1" smtClean="0"/>
              <a:t>Tx</a:t>
            </a:r>
            <a:r>
              <a:rPr lang="en-GB" altLang="ko-KR" sz="1400" dirty="0" smtClean="0"/>
              <a:t> time difference </a:t>
            </a:r>
            <a:r>
              <a:rPr lang="en-GB" altLang="ko-KR" sz="1400" dirty="0" smtClean="0"/>
              <a:t>measurement in connected mode</a:t>
            </a:r>
            <a:endParaRPr lang="en-GB" altLang="zh-CN" sz="1400" b="1" dirty="0" smtClean="0"/>
          </a:p>
          <a:p>
            <a:pPr marL="0" indent="0">
              <a:buNone/>
            </a:pPr>
            <a:r>
              <a:rPr lang="en-GB" altLang="zh-CN" sz="1400" b="1" dirty="0" smtClean="0"/>
              <a:t>Core requirement:</a:t>
            </a:r>
          </a:p>
          <a:p>
            <a:pPr>
              <a:buFont typeface="+mj-lt"/>
              <a:buAutoNum type="arabicPeriod"/>
            </a:pPr>
            <a:r>
              <a:rPr lang="en-GB" altLang="ko-KR" sz="1400" dirty="0" smtClean="0"/>
              <a:t>2.4s for normal coverage</a:t>
            </a:r>
          </a:p>
          <a:p>
            <a:pPr>
              <a:buFont typeface="+mj-lt"/>
              <a:buAutoNum type="arabicPeriod"/>
            </a:pPr>
            <a:r>
              <a:rPr lang="en-GB" altLang="ko-KR" sz="1400" dirty="0" smtClean="0"/>
              <a:t>4.8s for enhanced coverage</a:t>
            </a:r>
          </a:p>
          <a:p>
            <a:pPr>
              <a:buFont typeface="+mj-lt"/>
              <a:buAutoNum type="arabicPeriod"/>
            </a:pPr>
            <a:r>
              <a:rPr lang="en-GB" altLang="ko-KR" sz="1400" dirty="0" smtClean="0"/>
              <a:t>Ês/</a:t>
            </a:r>
            <a:r>
              <a:rPr lang="en-GB" altLang="ko-KR" sz="1400" dirty="0" err="1" smtClean="0"/>
              <a:t>Iot</a:t>
            </a:r>
            <a:r>
              <a:rPr lang="en-GB" altLang="ko-KR" sz="1400" dirty="0" smtClean="0"/>
              <a:t>=-3 </a:t>
            </a:r>
            <a:r>
              <a:rPr lang="en-GB" altLang="ko-KR" sz="1400" dirty="0" err="1" smtClean="0"/>
              <a:t>dBfor</a:t>
            </a:r>
            <a:r>
              <a:rPr lang="en-GB" altLang="ko-KR" sz="1400" dirty="0" smtClean="0"/>
              <a:t> normal coverage for </a:t>
            </a:r>
            <a:r>
              <a:rPr lang="en-GB" altLang="zh-CN" sz="1400" dirty="0" smtClean="0"/>
              <a:t>all the operation mode</a:t>
            </a:r>
          </a:p>
          <a:p>
            <a:pPr>
              <a:buFont typeface="+mj-lt"/>
              <a:buAutoNum type="arabicPeriod"/>
            </a:pPr>
            <a:r>
              <a:rPr lang="en-GB" altLang="ko-KR" sz="1400" dirty="0" smtClean="0"/>
              <a:t>Ês/</a:t>
            </a:r>
            <a:r>
              <a:rPr lang="en-GB" altLang="ko-KR" sz="1400" dirty="0" err="1" smtClean="0"/>
              <a:t>Iot</a:t>
            </a:r>
            <a:r>
              <a:rPr lang="en-GB" altLang="ko-KR" sz="1400" dirty="0" smtClean="0"/>
              <a:t>= -12dB for enhanced l coverage for</a:t>
            </a:r>
            <a:r>
              <a:rPr lang="en-GB" altLang="zh-CN" sz="1400" dirty="0" smtClean="0"/>
              <a:t> all the operation mode</a:t>
            </a:r>
          </a:p>
          <a:p>
            <a:pPr>
              <a:buFont typeface="+mj-lt"/>
              <a:buAutoNum type="arabicPeriod"/>
            </a:pPr>
            <a:endParaRPr lang="en-GB" altLang="ko-KR" sz="1400" b="1" dirty="0" smtClean="0"/>
          </a:p>
          <a:p>
            <a:pPr marL="0" indent="0">
              <a:buNone/>
            </a:pPr>
            <a:r>
              <a:rPr lang="en-GB" altLang="ko-KR" sz="1400" b="1" dirty="0" smtClean="0"/>
              <a:t>Accuracy Requirement:</a:t>
            </a:r>
          </a:p>
          <a:p>
            <a:pPr>
              <a:buFont typeface="+mj-lt"/>
              <a:buAutoNum type="arabicPeriod"/>
            </a:pPr>
            <a:r>
              <a:rPr lang="en-GB" altLang="zh-CN" sz="1400" dirty="0" smtClean="0"/>
              <a:t>[24]Ts  </a:t>
            </a:r>
            <a:r>
              <a:rPr lang="en-GB" altLang="zh-CN" sz="1400" dirty="0" smtClean="0"/>
              <a:t>for </a:t>
            </a:r>
            <a:r>
              <a:rPr lang="en-GB" altLang="zh-CN" sz="1400" dirty="0" smtClean="0"/>
              <a:t>normal coverage for all the operation mode</a:t>
            </a:r>
          </a:p>
          <a:p>
            <a:pPr>
              <a:buFont typeface="+mj-lt"/>
              <a:buAutoNum type="arabicPeriod"/>
            </a:pPr>
            <a:r>
              <a:rPr lang="en-GB" altLang="zh-CN" sz="1400" dirty="0" smtClean="0"/>
              <a:t>[36]Ts  </a:t>
            </a:r>
            <a:r>
              <a:rPr lang="en-GB" altLang="zh-CN" sz="1400" dirty="0" smtClean="0"/>
              <a:t>for </a:t>
            </a:r>
            <a:r>
              <a:rPr lang="en-GB" altLang="zh-CN" sz="1400" dirty="0" smtClean="0"/>
              <a:t>enhanced </a:t>
            </a:r>
            <a:r>
              <a:rPr lang="en-GB" altLang="zh-CN" sz="1400" dirty="0" smtClean="0"/>
              <a:t>coverage for all the operation mode</a:t>
            </a:r>
            <a:endParaRPr lang="en-GB" altLang="ko-KR" sz="1400" dirty="0" smtClean="0"/>
          </a:p>
          <a:p>
            <a:endParaRPr lang="en-GB" altLang="ko-KR" sz="2000" dirty="0" smtClean="0"/>
          </a:p>
        </p:txBody>
      </p:sp>
    </p:spTree>
    <p:extLst>
      <p:ext uri="{BB962C8B-B14F-4D97-AF65-F5344CB8AC3E}">
        <p14:creationId xmlns:p14="http://schemas.microsoft.com/office/powerpoint/2010/main" xmlns="" val="2144916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1143000"/>
          </a:xfrm>
        </p:spPr>
        <p:txBody>
          <a:bodyPr/>
          <a:lstStyle/>
          <a:p>
            <a:r>
              <a:rPr lang="en-US" altLang="sv-SE" dirty="0" smtClean="0"/>
              <a:t>Proposal:</a:t>
            </a:r>
            <a:endParaRPr lang="en-US" altLang="sv-SE" dirty="0" smtClean="0"/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457200" y="979488"/>
            <a:ext cx="8291513" cy="5113337"/>
          </a:xfrm>
        </p:spPr>
        <p:txBody>
          <a:bodyPr/>
          <a:lstStyle/>
          <a:p>
            <a:r>
              <a:rPr lang="en-GB" altLang="ko-KR" sz="2400" dirty="0" smtClean="0"/>
              <a:t>RSRP/RSRQ in idle mode:</a:t>
            </a:r>
          </a:p>
          <a:p>
            <a:pPr marL="0" indent="0">
              <a:buNone/>
            </a:pPr>
            <a:r>
              <a:rPr lang="en-GB" altLang="zh-CN" sz="1400" b="1" dirty="0" smtClean="0"/>
              <a:t>Core requirement:</a:t>
            </a:r>
          </a:p>
          <a:p>
            <a:pPr>
              <a:buFont typeface="+mj-lt"/>
              <a:buAutoNum type="arabicPeriod"/>
            </a:pPr>
            <a:r>
              <a:rPr lang="en-GB" altLang="ko-KR" sz="1400" dirty="0" smtClean="0"/>
              <a:t>Reused </a:t>
            </a:r>
            <a:r>
              <a:rPr lang="en-GB" altLang="ko-KR" sz="1400" dirty="0" smtClean="0"/>
              <a:t>NRSRP/NRSRQ </a:t>
            </a:r>
            <a:r>
              <a:rPr lang="en-GB" altLang="ko-KR" sz="1400" dirty="0" smtClean="0"/>
              <a:t>measurement requirement in idle mode</a:t>
            </a:r>
            <a:endParaRPr lang="en-GB" altLang="ko-KR" sz="1400" b="1" dirty="0" smtClean="0"/>
          </a:p>
          <a:p>
            <a:pPr marL="0" indent="0">
              <a:buNone/>
            </a:pPr>
            <a:endParaRPr lang="en-GB" altLang="ko-KR" sz="1400" b="1" dirty="0" smtClean="0"/>
          </a:p>
          <a:p>
            <a:pPr marL="0" indent="0">
              <a:buNone/>
            </a:pPr>
            <a:r>
              <a:rPr lang="en-GB" altLang="ko-KR" sz="1400" b="1" dirty="0" smtClean="0"/>
              <a:t>Performance Requirement:</a:t>
            </a:r>
          </a:p>
          <a:p>
            <a:pPr>
              <a:buFont typeface="+mj-lt"/>
              <a:buAutoNum type="arabicPeriod"/>
            </a:pPr>
            <a:r>
              <a:rPr lang="en-GB" altLang="ko-KR" sz="1400" dirty="0" smtClean="0"/>
              <a:t>Reused NRSRP/NRSRQ accuracy requirement</a:t>
            </a:r>
          </a:p>
          <a:p>
            <a:pPr>
              <a:buFont typeface="+mj-lt"/>
              <a:buAutoNum type="arabicPeriod"/>
            </a:pPr>
            <a:r>
              <a:rPr lang="en-GB" altLang="ko-KR" sz="1400" dirty="0" smtClean="0"/>
              <a:t>NRSRP range is</a:t>
            </a:r>
            <a:r>
              <a:rPr lang="en-GB" altLang="zh-CN" sz="1400" dirty="0" smtClean="0"/>
              <a:t> from -140 </a:t>
            </a:r>
            <a:r>
              <a:rPr lang="en-GB" altLang="zh-CN" sz="1400" dirty="0" err="1" smtClean="0"/>
              <a:t>dBm</a:t>
            </a:r>
            <a:r>
              <a:rPr lang="en-GB" altLang="zh-CN" sz="1400" dirty="0" smtClean="0"/>
              <a:t> to -44 </a:t>
            </a:r>
            <a:r>
              <a:rPr lang="en-GB" altLang="zh-CN" sz="1400" dirty="0" err="1" smtClean="0"/>
              <a:t>dBm</a:t>
            </a:r>
            <a:r>
              <a:rPr lang="en-GB" altLang="zh-CN" sz="1400" dirty="0" smtClean="0"/>
              <a:t> with 1 dB resolution</a:t>
            </a:r>
            <a:endParaRPr lang="en-GB" altLang="ko-KR" sz="1400" dirty="0" smtClean="0"/>
          </a:p>
          <a:p>
            <a:pPr>
              <a:buFont typeface="+mj-lt"/>
              <a:buAutoNum type="arabicPeriod"/>
            </a:pPr>
            <a:r>
              <a:rPr lang="en-GB" altLang="ko-KR" sz="1400" dirty="0" smtClean="0"/>
              <a:t>NRSRQ range is </a:t>
            </a:r>
            <a:r>
              <a:rPr lang="en-GB" altLang="zh-CN" sz="1400" dirty="0" smtClean="0"/>
              <a:t>from -34 dB to 2.5 dB with 0.5 dB resolution</a:t>
            </a:r>
            <a:endParaRPr lang="en-GB" altLang="ko-KR" sz="1400" dirty="0" smtClean="0"/>
          </a:p>
          <a:p>
            <a:endParaRPr lang="en-GB" altLang="ko-KR" sz="2000" dirty="0" smtClean="0"/>
          </a:p>
        </p:txBody>
      </p:sp>
    </p:spTree>
    <p:extLst>
      <p:ext uri="{BB962C8B-B14F-4D97-AF65-F5344CB8AC3E}">
        <p14:creationId xmlns:p14="http://schemas.microsoft.com/office/powerpoint/2010/main" xmlns="" val="2144916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31456</TotalTime>
  <Words>353</Words>
  <Application>Microsoft Office PowerPoint</Application>
  <PresentationFormat>全屏显示(4:3)</PresentationFormat>
  <Paragraphs>44</Paragraphs>
  <Slides>4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</vt:lpstr>
      <vt:lpstr>WF on eNB-IOT positioning</vt:lpstr>
      <vt:lpstr>Proposal:</vt:lpstr>
      <vt:lpstr>Proposal:</vt:lpstr>
      <vt:lpstr>Proposal: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 Higher-Resolution RSTD Measurement Report Mapping</dc:title>
  <dc:creator>Huawei</dc:creator>
  <cp:lastModifiedBy>Huawei</cp:lastModifiedBy>
  <cp:revision>487</cp:revision>
  <dcterms:created xsi:type="dcterms:W3CDTF">2014-03-20T14:32:54Z</dcterms:created>
  <dcterms:modified xsi:type="dcterms:W3CDTF">2017-03-24T16:16:47Z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(3)/UEODv9ZIHrAmtLx1ne5kMnLIZrxEpnJ01hDqLIHXfPJug4eitUSiDPFh2iB2nO6f93ipODk
9qtN0MHRt/IIdu7+c1SMKseckGieJd5LQ+Vw9PKSlpBnf0541e+NU89Q6hKlheM8KKI510XU
arbny1RYHyh7JpL2olCjK6X9Za9kXERAyiqdfAUDgW2qxVbmKkUrgSBze6Fj6Kn9pI1H48fs
8EW31wpe0gBnmk1OuX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0/kuzImlP/1LNZiISMAOoOqOCMNTuazWLDaAjIbk0NnsF4JC1YGUBI
aeo5rds31sNvbYZz1/OMapy+iBk3cSmqk0BePmMagNLUNJRna0/tq9YXZo5bS19NacttpoD2
1T8J2i901i6oy1i24VH+SqS7fYIs4cWIdYSKeUjxiOv0cm+dm26kbTeSxe076oYc+EIc0TZs
CyU2gCt1JeqDbDNFNAC58DoeMlWfSlO+Xnp5</vt:lpwstr>
  </property>
  <property fmtid="{D5CDD505-2E9C-101B-9397-08002B2CF9AE}" pid="5" name="_2015_ms_pID_7253431_00">
    <vt:lpwstr>_2015_ms_pID_7253431</vt:lpwstr>
  </property>
  <property fmtid="{D5CDD505-2E9C-101B-9397-08002B2CF9AE}" pid="6" name="_2015_ms_pID_7253432">
    <vt:lpwstr>a0+SFoYqLjUZDAiLlb8KgpTeN+WNNTUnDPDD
glD8Mopx</vt:lpwstr>
  </property>
  <property fmtid="{D5CDD505-2E9C-101B-9397-08002B2CF9AE}" pid="7" name="_2015_ms_pID_7253432_00">
    <vt:lpwstr>_2015_ms_pID_7253432</vt:lpwstr>
  </property>
  <property fmtid="{D5CDD505-2E9C-101B-9397-08002B2CF9AE}" pid="8" name="_AdHocReviewCycleID">
    <vt:i4>-581507713</vt:i4>
  </property>
  <property fmtid="{D5CDD505-2E9C-101B-9397-08002B2CF9AE}" pid="9" name="_NewReviewCycle">
    <vt:lpwstr/>
  </property>
  <property fmtid="{D5CDD505-2E9C-101B-9397-08002B2CF9AE}" pid="10" name="_EmailSubject">
    <vt:lpwstr>[V2X] WF on RRM </vt:lpwstr>
  </property>
  <property fmtid="{D5CDD505-2E9C-101B-9397-08002B2CF9AE}" pid="11" name="_AuthorEmail">
    <vt:lpwstr>ntienvie@qti.qualcomm.com</vt:lpwstr>
  </property>
  <property fmtid="{D5CDD505-2E9C-101B-9397-08002B2CF9AE}" pid="12" name="_AuthorEmailDisplayName">
    <vt:lpwstr>Nguyen, Viet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1490371066</vt:lpwstr>
  </property>
</Properties>
</file>