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2" r:id="rId3"/>
    <p:sldId id="270" r:id="rId4"/>
  </p:sldIdLst>
  <p:sldSz cx="9144000" cy="6858000" type="screen4x3"/>
  <p:notesSz cx="6858000" cy="9144000"/>
  <p:defaultTextStyle>
    <a:defPPr>
      <a:defRPr lang="ja-JP"/>
    </a:defPPr>
    <a:lvl1pPr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1302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マスター サブタイトルの書式設定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4B9F03-E09B-4A1D-B52C-8526245AAF1D}" type="datetimeFigureOut">
              <a:rPr lang="ja-JP" altLang="en-US"/>
              <a:pPr>
                <a:defRPr/>
              </a:pPr>
              <a:t>2017/4/7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A04DB0-B68F-4CAB-A68F-08198FCB0FD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0976C0-BA85-4586-86E6-1E9E9064B698}" type="datetimeFigureOut">
              <a:rPr lang="ja-JP" altLang="en-US"/>
              <a:pPr>
                <a:defRPr/>
              </a:pPr>
              <a:t>2017/4/7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F40F58-BB6C-4E64-B0A6-6DDF7434A9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3128DA-5D26-4E78-B1A1-CDB212C21156}" type="datetimeFigureOut">
              <a:rPr lang="ja-JP" altLang="en-US"/>
              <a:pPr>
                <a:defRPr/>
              </a:pPr>
              <a:t>2017/4/7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7A3E36-13A2-40A7-8739-DD0F0E32738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5FF57E-0F73-4E1B-9EB4-040646775A16}" type="datetimeFigureOut">
              <a:rPr lang="ja-JP" altLang="en-US"/>
              <a:pPr>
                <a:defRPr/>
              </a:pPr>
              <a:t>2017/4/7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A0B64B-DE63-4915-A314-F905623263B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66792C-6880-44E0-96AB-C272E19D1E11}" type="datetimeFigureOut">
              <a:rPr lang="ja-JP" altLang="en-US"/>
              <a:pPr>
                <a:defRPr/>
              </a:pPr>
              <a:t>2017/4/7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D075F9-1D84-4043-A43E-566A08DBC811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2F73CB-FB58-46F1-8DDC-9D8DCD899B98}" type="datetimeFigureOut">
              <a:rPr lang="ja-JP" altLang="en-US"/>
              <a:pPr>
                <a:defRPr/>
              </a:pPr>
              <a:t>2017/4/7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9DDA2B-4676-4662-BCFC-C82A32ED73A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E53E84-3C7C-4D28-B8A6-C669572C9C08}" type="datetimeFigureOut">
              <a:rPr lang="ja-JP" altLang="en-US"/>
              <a:pPr>
                <a:defRPr/>
              </a:pPr>
              <a:t>2017/4/7</a:t>
            </a:fld>
            <a:endParaRPr lang="ja-JP" altLang="en-US"/>
          </a:p>
        </p:txBody>
      </p:sp>
      <p:sp>
        <p:nvSpPr>
          <p:cNvPr id="8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9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9E136C-39A9-44C7-9997-095A42F05BB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113B97-0056-4BCF-9FC3-0BA2B85B4B93}" type="datetimeFigureOut">
              <a:rPr lang="ja-JP" altLang="en-US"/>
              <a:pPr>
                <a:defRPr/>
              </a:pPr>
              <a:t>2017/4/7</a:t>
            </a:fld>
            <a:endParaRPr lang="ja-JP" altLang="en-US"/>
          </a:p>
        </p:txBody>
      </p:sp>
      <p:sp>
        <p:nvSpPr>
          <p:cNvPr id="4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F0E743-E35B-4DA8-A695-6B4A5C37C4EA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63AC7F-3B89-42E3-8176-2975A0264C68}" type="datetimeFigureOut">
              <a:rPr lang="ja-JP" altLang="en-US"/>
              <a:pPr>
                <a:defRPr/>
              </a:pPr>
              <a:t>2017/4/7</a:t>
            </a:fld>
            <a:endParaRPr lang="ja-JP" altLang="en-US"/>
          </a:p>
        </p:txBody>
      </p:sp>
      <p:sp>
        <p:nvSpPr>
          <p:cNvPr id="3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4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83518E-AA33-4164-A12C-34811A9AFC6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6D8DDF-2105-4E08-BADE-C7CC27732DB0}" type="datetimeFigureOut">
              <a:rPr lang="ja-JP" altLang="en-US"/>
              <a:pPr>
                <a:defRPr/>
              </a:pPr>
              <a:t>2017/4/7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15B114-07EE-4B15-89FE-DCB296AC2343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7E4D51-B4E4-430A-9097-ED0C9F4E5CE6}" type="datetimeFigureOut">
              <a:rPr lang="ja-JP" altLang="en-US"/>
              <a:pPr>
                <a:defRPr/>
              </a:pPr>
              <a:t>2017/4/7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9D87F7-F0F4-4EAD-8979-1B630BACF248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ー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タイトルの書式設定</a:t>
            </a:r>
          </a:p>
        </p:txBody>
      </p:sp>
      <p:sp>
        <p:nvSpPr>
          <p:cNvPr id="1027" name="テキスト プレースホルダー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 smtClean="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7C0D1F4E-FBD4-4D7A-8FFC-7892B32E2D44}" type="datetimeFigureOut">
              <a:rPr lang="ja-JP" altLang="en-US"/>
              <a:pPr>
                <a:defRPr/>
              </a:pPr>
              <a:t>2017/4/7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 smtClean="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D530F904-0B8F-445B-9597-2F96EA9D13F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MS PGothic" pitchFamily="50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>
            <p:ph type="ctrTitle"/>
          </p:nvPr>
        </p:nvSpPr>
        <p:spPr>
          <a:xfrm>
            <a:off x="467544" y="1700808"/>
            <a:ext cx="8208912" cy="1470025"/>
          </a:xfrm>
        </p:spPr>
        <p:txBody>
          <a:bodyPr/>
          <a:lstStyle/>
          <a:p>
            <a:pPr eaLnBrk="1" hangingPunct="1"/>
            <a:r>
              <a:rPr lang="en-US" altLang="zh-CN" sz="4000" b="1" dirty="0"/>
              <a:t>Way forward on NR coexistence study for above </a:t>
            </a:r>
            <a:r>
              <a:rPr lang="en-US" altLang="zh-CN" sz="4000" b="1" dirty="0" smtClean="0"/>
              <a:t>6GHz</a:t>
            </a:r>
            <a:endParaRPr lang="ja-JP" altLang="en-US" sz="4000" dirty="0" smtClean="0">
              <a:ea typeface="MS PGothic" pitchFamily="34" charset="-128"/>
            </a:endParaRPr>
          </a:p>
        </p:txBody>
      </p:sp>
      <p:sp>
        <p:nvSpPr>
          <p:cNvPr id="2051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ja-JP" dirty="0" smtClean="0">
                <a:solidFill>
                  <a:schemeClr val="tx1"/>
                </a:solidFill>
                <a:ea typeface="MS PGothic" pitchFamily="34" charset="-128"/>
              </a:rPr>
              <a:t>China Telecom, China Unicom, </a:t>
            </a:r>
            <a:r>
              <a:rPr lang="en-US" altLang="zh-CN" dirty="0">
                <a:solidFill>
                  <a:schemeClr val="tx1"/>
                </a:solidFill>
                <a:ea typeface="MS PGothic" pitchFamily="34" charset="-128"/>
              </a:rPr>
              <a:t>Huawei, </a:t>
            </a:r>
            <a:r>
              <a:rPr lang="en-US" altLang="zh-CN" dirty="0" err="1">
                <a:solidFill>
                  <a:schemeClr val="tx1"/>
                </a:solidFill>
                <a:ea typeface="MS PGothic" pitchFamily="34" charset="-128"/>
              </a:rPr>
              <a:t>HiSilicon</a:t>
            </a:r>
            <a:endParaRPr lang="ja-JP" altLang="en-US" dirty="0">
              <a:solidFill>
                <a:schemeClr val="tx1"/>
              </a:solidFill>
              <a:ea typeface="MS PGothic" pitchFamily="34" charset="-128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1312" y="15280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zh-CN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3GPP TSG-RAN WG4 Meeting #82</a:t>
            </a:r>
            <a:r>
              <a:rPr lang="en-US" altLang="zh-CN" sz="1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bis</a:t>
            </a:r>
            <a:r>
              <a:rPr lang="en-GB" altLang="zh-CN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zh-CN" sz="1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zh-CN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</a:t>
            </a:r>
            <a:r>
              <a:rPr lang="en-GB" altLang="zh-CN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	                        </a:t>
            </a:r>
            <a:r>
              <a:rPr lang="en-GB" altLang="zh-CN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GB" altLang="zh-CN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        </a:t>
            </a:r>
            <a:r>
              <a:rPr lang="en-GB" altLang="zh-CN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R4-1702869</a:t>
            </a:r>
          </a:p>
          <a:p>
            <a:pPr>
              <a:spcBef>
                <a:spcPct val="0"/>
              </a:spcBef>
              <a:buNone/>
            </a:pPr>
            <a:r>
              <a:rPr lang="en-GB" altLang="zh-CN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Spokane, USA, 3 - 7 April, 2017</a:t>
            </a:r>
            <a:endParaRPr lang="en-GB" altLang="zh-CN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2224" y="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2528" y="908720"/>
            <a:ext cx="8928992" cy="5688632"/>
          </a:xfrm>
        </p:spPr>
        <p:txBody>
          <a:bodyPr/>
          <a:lstStyle/>
          <a:p>
            <a:endParaRPr lang="en-US" altLang="zh-CN" sz="2400" dirty="0" smtClean="0"/>
          </a:p>
          <a:p>
            <a:r>
              <a:rPr lang="en-US" altLang="zh-CN" sz="2400" dirty="0" smtClean="0"/>
              <a:t>Contributions </a:t>
            </a:r>
            <a:r>
              <a:rPr lang="en-US" altLang="zh-CN" sz="2400" dirty="0"/>
              <a:t>below </a:t>
            </a:r>
            <a:r>
              <a:rPr lang="en-US" altLang="zh-CN" sz="2400" dirty="0" smtClean="0"/>
              <a:t>provide the consideration on</a:t>
            </a:r>
            <a:r>
              <a:rPr lang="en-US" altLang="zh-CN" sz="2400" dirty="0"/>
              <a:t> NR coexistence study for above </a:t>
            </a:r>
            <a:r>
              <a:rPr lang="en-US" altLang="zh-CN" sz="2400" dirty="0" smtClean="0"/>
              <a:t>6GHz and suggest to do the further study in the WI.</a:t>
            </a:r>
            <a:endParaRPr lang="en-US" altLang="zh-CN" sz="2400" dirty="0"/>
          </a:p>
          <a:p>
            <a:pPr lvl="1"/>
            <a:r>
              <a:rPr lang="en-US" altLang="zh-CN" sz="2000" dirty="0"/>
              <a:t>R4-1702867, Consideration on NR coexistence study for above 6GHz, China Telecom</a:t>
            </a:r>
          </a:p>
          <a:p>
            <a:pPr lvl="1"/>
            <a:r>
              <a:rPr lang="en-US" altLang="zh-CN" sz="2000" dirty="0"/>
              <a:t>R4-1703546, </a:t>
            </a:r>
            <a:r>
              <a:rPr lang="en-GB" altLang="zh-CN" sz="2000" dirty="0"/>
              <a:t>Potential improvement of co-existence study in the WI phase, Huawei, </a:t>
            </a:r>
            <a:r>
              <a:rPr lang="en-GB" altLang="zh-CN" sz="2000" dirty="0" err="1"/>
              <a:t>HiSilicon</a:t>
            </a:r>
            <a:endParaRPr lang="en-US" altLang="zh-CN" sz="2400" dirty="0" smtClean="0"/>
          </a:p>
          <a:p>
            <a:endParaRPr lang="en-US" altLang="zh-CN" sz="2400" dirty="0" smtClean="0"/>
          </a:p>
          <a:p>
            <a:r>
              <a:rPr lang="en-US" altLang="zh-CN" sz="2400" dirty="0"/>
              <a:t>From the ACIR results in TR38.803, urban macro scenario is the worst case among the three simulation scenarios</a:t>
            </a:r>
            <a:r>
              <a:rPr lang="en-US" altLang="zh-CN" sz="2400" dirty="0" smtClean="0"/>
              <a:t>.</a:t>
            </a:r>
            <a:r>
              <a:rPr lang="en-GB" altLang="zh-CN" b="1" dirty="0" smtClean="0"/>
              <a:t/>
            </a:r>
            <a:br>
              <a:rPr lang="en-GB" altLang="zh-CN" b="1" dirty="0" smtClean="0"/>
            </a:b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533943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/>
          </p:cNvSpPr>
          <p:nvPr>
            <p:ph type="title"/>
          </p:nvPr>
        </p:nvSpPr>
        <p:spPr>
          <a:xfrm>
            <a:off x="322724" y="-243408"/>
            <a:ext cx="8507288" cy="1143000"/>
          </a:xfrm>
        </p:spPr>
        <p:txBody>
          <a:bodyPr/>
          <a:lstStyle/>
          <a:p>
            <a:r>
              <a:rPr lang="en-US" altLang="zh-CN" sz="3600" dirty="0" smtClean="0">
                <a:ea typeface="MS PGothic" pitchFamily="34" charset="-128"/>
              </a:rPr>
              <a:t>WF on NR coexistence study for above 6GHz</a:t>
            </a:r>
            <a:endParaRPr lang="zh-CN" altLang="en-US" sz="3600" dirty="0" smtClean="0">
              <a:ea typeface="MS PGothic" pitchFamily="34" charset="-128"/>
            </a:endParaRPr>
          </a:p>
        </p:txBody>
      </p:sp>
      <p:sp>
        <p:nvSpPr>
          <p:cNvPr id="5123" name="内容占位符 2"/>
          <p:cNvSpPr>
            <a:spLocks noGrp="1"/>
          </p:cNvSpPr>
          <p:nvPr>
            <p:ph idx="1"/>
          </p:nvPr>
        </p:nvSpPr>
        <p:spPr>
          <a:xfrm>
            <a:off x="172978" y="916008"/>
            <a:ext cx="8806780" cy="5681344"/>
          </a:xfrm>
        </p:spPr>
        <p:txBody>
          <a:bodyPr/>
          <a:lstStyle/>
          <a:p>
            <a:pPr hangingPunct="1"/>
            <a:r>
              <a:rPr lang="en-US" altLang="zh-CN" sz="2400" dirty="0" smtClean="0"/>
              <a:t>The coexistence simulation for </a:t>
            </a:r>
            <a:r>
              <a:rPr lang="en-US" altLang="zh-CN" sz="2400" dirty="0"/>
              <a:t>above 6GHz </a:t>
            </a:r>
            <a:r>
              <a:rPr lang="en-US" altLang="zh-CN" sz="2400" dirty="0" smtClean="0"/>
              <a:t>in urban macro scenario should </a:t>
            </a:r>
            <a:r>
              <a:rPr lang="en-US" altLang="zh-CN" sz="2400" dirty="0"/>
              <a:t>be </a:t>
            </a:r>
            <a:r>
              <a:rPr lang="en-US" altLang="zh-CN" sz="2400" dirty="0" smtClean="0"/>
              <a:t>further investigated in the WI </a:t>
            </a:r>
            <a:r>
              <a:rPr lang="en-US" altLang="zh-CN" sz="2400" dirty="0"/>
              <a:t>phase to </a:t>
            </a:r>
            <a:r>
              <a:rPr lang="en-US" altLang="zh-CN" sz="2400" dirty="0" smtClean="0"/>
              <a:t>align the simulation results and check if the the ACIR results for WP5D can be used in the WI.</a:t>
            </a:r>
          </a:p>
          <a:p>
            <a:pPr hangingPunct="1"/>
            <a:endParaRPr lang="en-US" altLang="zh-CN" sz="2400" b="1" i="1" dirty="0" smtClean="0"/>
          </a:p>
          <a:p>
            <a:pPr hangingPunct="1"/>
            <a:r>
              <a:rPr lang="en-US" altLang="zh-CN" sz="2400" dirty="0" smtClean="0"/>
              <a:t>All the companies </a:t>
            </a:r>
            <a:r>
              <a:rPr lang="en-US" altLang="zh-CN" sz="2400" dirty="0"/>
              <a:t>provided results in the SI </a:t>
            </a:r>
            <a:r>
              <a:rPr lang="en-US" altLang="zh-CN" sz="2400" dirty="0" smtClean="0"/>
              <a:t>should apply </a:t>
            </a:r>
            <a:r>
              <a:rPr lang="en-US" altLang="zh-CN" sz="2400" dirty="0"/>
              <a:t>the following simulation assumptions and provide the </a:t>
            </a:r>
            <a:r>
              <a:rPr lang="en-US" altLang="zh-CN" sz="2400" dirty="0" smtClean="0"/>
              <a:t>UL&amp;DL coexistence </a:t>
            </a:r>
            <a:r>
              <a:rPr lang="en-US" altLang="zh-CN" sz="2400" dirty="0"/>
              <a:t>results for urban macro scenario in the next meeting. </a:t>
            </a:r>
            <a:endParaRPr lang="en-US" altLang="zh-CN" sz="2400" dirty="0" smtClean="0"/>
          </a:p>
          <a:p>
            <a:pPr lvl="1" hangingPunct="1"/>
            <a:r>
              <a:rPr lang="en-US" altLang="zh-CN" sz="2000" dirty="0" smtClean="0"/>
              <a:t>The </a:t>
            </a:r>
            <a:r>
              <a:rPr lang="en-US" altLang="zh-CN" sz="2000" dirty="0"/>
              <a:t>uncoordinated deployment should be </a:t>
            </a:r>
            <a:r>
              <a:rPr lang="en-US" altLang="zh-CN" sz="2000" dirty="0" smtClean="0"/>
              <a:t>considered</a:t>
            </a:r>
            <a:endParaRPr lang="en-US" altLang="zh-CN" sz="2000" dirty="0"/>
          </a:p>
          <a:p>
            <a:pPr lvl="2" hangingPunct="1"/>
            <a:r>
              <a:rPr lang="en-US" altLang="zh-CN" sz="1600" dirty="0"/>
              <a:t>The correlation </a:t>
            </a:r>
            <a:r>
              <a:rPr lang="en-US" altLang="zh-CN" sz="1600" dirty="0" smtClean="0"/>
              <a:t>of shadowing fading </a:t>
            </a:r>
            <a:r>
              <a:rPr lang="en-US" altLang="zh-CN" sz="1600" smtClean="0"/>
              <a:t>between </a:t>
            </a:r>
            <a:r>
              <a:rPr lang="en-US" altLang="zh-CN" sz="1600" smtClean="0"/>
              <a:t>base </a:t>
            </a:r>
            <a:r>
              <a:rPr lang="en-US" altLang="zh-CN" sz="1600" dirty="0"/>
              <a:t>stations is </a:t>
            </a:r>
            <a:r>
              <a:rPr lang="en-US" altLang="zh-CN" sz="1600" dirty="0" smtClean="0"/>
              <a:t>0.5.</a:t>
            </a:r>
          </a:p>
          <a:p>
            <a:pPr lvl="2" hangingPunct="1"/>
            <a:r>
              <a:rPr lang="en-US" altLang="zh-CN" sz="1600" dirty="0"/>
              <a:t>LOS/NLOS is assigned to each link independently with respect to different base stations</a:t>
            </a:r>
            <a:r>
              <a:rPr lang="en-US" altLang="zh-CN" sz="1600" dirty="0" smtClean="0"/>
              <a:t>.</a:t>
            </a:r>
          </a:p>
          <a:p>
            <a:pPr marL="342900" lvl="2" indent="-342900" hangingPunct="1"/>
            <a:endParaRPr lang="en-US" altLang="zh-CN" dirty="0" smtClean="0"/>
          </a:p>
          <a:p>
            <a:pPr marL="342900" lvl="2" indent="-342900" hangingPunct="1"/>
            <a:r>
              <a:rPr lang="en-US" altLang="zh-CN" dirty="0" smtClean="0"/>
              <a:t>RAN4 </a:t>
            </a:r>
            <a:r>
              <a:rPr lang="en-US" altLang="zh-CN" dirty="0"/>
              <a:t>should conclude co-existence study and </a:t>
            </a:r>
            <a:r>
              <a:rPr lang="en-US" altLang="zh-CN" dirty="0" smtClean="0"/>
              <a:t>fix </a:t>
            </a:r>
            <a:r>
              <a:rPr lang="en-US" altLang="zh-CN" dirty="0"/>
              <a:t>the ACLR values by end of June meeting.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5960</TotalTime>
  <Words>214</Words>
  <Application>Microsoft Office PowerPoint</Application>
  <PresentationFormat>全屏显示(4:3)</PresentationFormat>
  <Paragraphs>20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ＭＳ Ｐゴシック</vt:lpstr>
      <vt:lpstr>ＭＳ Ｐゴシック</vt:lpstr>
      <vt:lpstr>SimSun</vt:lpstr>
      <vt:lpstr>Arial</vt:lpstr>
      <vt:lpstr>Calibri</vt:lpstr>
      <vt:lpstr>Times New Roman</vt:lpstr>
      <vt:lpstr>Office ​​テーマ</vt:lpstr>
      <vt:lpstr>Way forward on NR coexistence study for above 6GHz</vt:lpstr>
      <vt:lpstr>Background</vt:lpstr>
      <vt:lpstr>WF on NR coexistence study for above 6GHz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how to introduce 3DL/1UL combinations to TS36.104/141</dc:title>
  <dc:creator>5653225</dc:creator>
  <cp:lastModifiedBy>HanBin</cp:lastModifiedBy>
  <cp:revision>436</cp:revision>
  <dcterms:created xsi:type="dcterms:W3CDTF">2014-04-03T00:17:36Z</dcterms:created>
  <dcterms:modified xsi:type="dcterms:W3CDTF">2017-04-07T21:33:52Z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(3)aVksUOTebp4Wy+DK/Mqsc88kT31GigM8pz66mif/fynWJTHrDMM050oWpzo8RgsfoO4B+gRI
Wk5cgs2575kUUvCGMg1ady4nMGpftXi1XKxAEoNC+hvEmybaqsMem9wsPMODVCS6raOx02cp
zy7bewenKVFA2pDeNPizXpNerKwLp+YN5v+d1M9LKRR8aoljTe8DHTWv4Sr96oHqhFZtrIXC
7QvIBVzC9/NQGRNoUY</vt:lpwstr>
  </property>
  <property fmtid="{D5CDD505-2E9C-101B-9397-08002B2CF9AE}" pid="3" name="_new_ms_pID_725431">
    <vt:lpwstr>JhHm2OMTwbyOvGv+TuBFRcSge/2jRooVU8e0bbfMZ7EgDlo/SbyWPM
A0uTxipmXXquGq+2zLFXET0Z80MAM2asc+sjoY/cOAU+hX//3ToTz1l7/hP0MMfm6+7XOsz8
3Qr32iZX5bW6vHhYc6jbwKfKhI7Fqjs5Z8X1TIRnVgNRptLeW0NxUKTj7+kD1CcGWr+YuNVT
u9ccfKG7fBswdRPpTy8LoA9lj3VmPnOhP7Y9</vt:lpwstr>
  </property>
  <property fmtid="{D5CDD505-2E9C-101B-9397-08002B2CF9AE}" pid="4" name="_new_ms_pID_725432">
    <vt:lpwstr>Mvd7nQM4fN4DnYz6m37ELNG2AC29RhRqWvWW
IEPzgu9u</vt:lpwstr>
  </property>
  <property fmtid="{D5CDD505-2E9C-101B-9397-08002B2CF9AE}" pid="5" name="_2015_ms_pID_725343">
    <vt:lpwstr>(3)QqWmcvWaN8u9H2Pf64t08xjKRqdCEtdtJABEVVmKhKakv5ivF9YCJet8k6j2umqx9AqwKJfu
HOIOAUnnDjL/4A2N1yPC4KPBfME77p0nHqFU8Ud6ItS4aI/9wAYo1YB7QhwY3Ir2WKpJwcur
6fSV+JBZgLnkLtI9ftS64k/9WFTGKIjsps4FEg3MoBljpiSZjvcx/OhqF78qpU76UOjTlBdZ
DrlE9Jzkxmf83WdKqm</vt:lpwstr>
  </property>
  <property fmtid="{D5CDD505-2E9C-101B-9397-08002B2CF9AE}" pid="6" name="_2015_ms_pID_7253431">
    <vt:lpwstr>RPfBgAOHx4mZicfNp1ZvE50IvpviGiZRIk4dlNF076vosewQePMMCS
ru4+mPSkiSeRw4luW7khBmNYDi53Yh7hpF46RMS8InDKBEfP8IxLomUi+eJJoNMlY7O5pBFx
UzIJsX8Wae2Lgmr4k35cuCSPNRJMZZvq0DmN3adsvKEBaQsrQi8XM02SYpj/OpuaEP95ekvy
b3yIgpkpi3H9rDXFfCe3KailBcL0kaoDIEqK</vt:lpwstr>
  </property>
  <property fmtid="{D5CDD505-2E9C-101B-9397-08002B2CF9AE}" pid="7" name="_2015_ms_pID_7253432">
    <vt:lpwstr>JhFORz0b0uxtaWnWUhWRPkvL8eH/PcT1uWJs
9KnO8Vem</vt:lpwstr>
  </property>
  <property fmtid="{D5CDD505-2E9C-101B-9397-08002B2CF9AE}" pid="8" name="_NewReviewCycle">
    <vt:lpwstr/>
  </property>
  <property fmtid="{D5CDD505-2E9C-101B-9397-08002B2CF9AE}" pid="9" name="_readonly">
    <vt:lpwstr/>
  </property>
  <property fmtid="{D5CDD505-2E9C-101B-9397-08002B2CF9AE}" pid="10" name="_change">
    <vt:lpwstr/>
  </property>
  <property fmtid="{D5CDD505-2E9C-101B-9397-08002B2CF9AE}" pid="11" name="_full-control">
    <vt:lpwstr/>
  </property>
  <property fmtid="{D5CDD505-2E9C-101B-9397-08002B2CF9AE}" pid="12" name="sflag">
    <vt:lpwstr>1491234670</vt:lpwstr>
  </property>
</Properties>
</file>