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3" r:id="rId6"/>
    <p:sldId id="260" r:id="rId7"/>
    <p:sldId id="262" r:id="rId8"/>
    <p:sldId id="265"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7" d="100"/>
          <a:sy n="67" d="100"/>
        </p:scale>
        <p:origin x="643"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887209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4035290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522243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4167346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A2F4404-B0FF-4DA8-B7EE-6D5AC647D018}" type="datetimeFigureOut">
              <a:rPr lang="en-US" smtClean="0"/>
              <a:t>4/7/2017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446163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1306948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2F4404-B0FF-4DA8-B7EE-6D5AC647D018}" type="datetimeFigureOut">
              <a:rPr lang="en-US" smtClean="0"/>
              <a:t>4/7/2017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856832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2F4404-B0FF-4DA8-B7EE-6D5AC647D018}" type="datetimeFigureOut">
              <a:rPr lang="en-US" smtClean="0"/>
              <a:t>4/7/2017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1667953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2F4404-B0FF-4DA8-B7EE-6D5AC647D018}" type="datetimeFigureOut">
              <a:rPr lang="en-US" smtClean="0"/>
              <a:t>4/7/2017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04677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568373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A2F4404-B0FF-4DA8-B7EE-6D5AC647D018}" type="datetimeFigureOut">
              <a:rPr lang="en-US" smtClean="0"/>
              <a:t>4/7/2017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2CD7A3-4380-4087-B29D-B860DEEB0C9E}" type="slidenum">
              <a:rPr lang="en-US" smtClean="0"/>
              <a:t>‹#›</a:t>
            </a:fld>
            <a:endParaRPr lang="en-US"/>
          </a:p>
        </p:txBody>
      </p:sp>
    </p:spTree>
    <p:extLst>
      <p:ext uri="{BB962C8B-B14F-4D97-AF65-F5344CB8AC3E}">
        <p14:creationId xmlns:p14="http://schemas.microsoft.com/office/powerpoint/2010/main" val="22204958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2F4404-B0FF-4DA8-B7EE-6D5AC647D018}" type="datetimeFigureOut">
              <a:rPr lang="en-US" smtClean="0"/>
              <a:t>4/7/2017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2CD7A3-4380-4087-B29D-B860DEEB0C9E}" type="slidenum">
              <a:rPr lang="en-US" smtClean="0"/>
              <a:t>‹#›</a:t>
            </a:fld>
            <a:endParaRPr lang="en-US"/>
          </a:p>
        </p:txBody>
      </p:sp>
    </p:spTree>
    <p:extLst>
      <p:ext uri="{BB962C8B-B14F-4D97-AF65-F5344CB8AC3E}">
        <p14:creationId xmlns:p14="http://schemas.microsoft.com/office/powerpoint/2010/main" val="352284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Multi-node tests for Rel-13 LAA</a:t>
            </a:r>
          </a:p>
        </p:txBody>
      </p:sp>
      <p:sp>
        <p:nvSpPr>
          <p:cNvPr id="3" name="Subtitle 2"/>
          <p:cNvSpPr>
            <a:spLocks noGrp="1"/>
          </p:cNvSpPr>
          <p:nvPr>
            <p:ph type="subTitle" idx="1"/>
          </p:nvPr>
        </p:nvSpPr>
        <p:spPr>
          <a:xfrm>
            <a:off x="1802296" y="3959847"/>
            <a:ext cx="8534400" cy="1655762"/>
          </a:xfrm>
        </p:spPr>
        <p:txBody>
          <a:bodyPr>
            <a:normAutofit fontScale="92500" lnSpcReduction="10000"/>
          </a:bodyPr>
          <a:lstStyle/>
          <a:p>
            <a:r>
              <a:rPr lang="en-US" sz="3200" dirty="0"/>
              <a:t>Qualcomm, Ericsson, Huawei, </a:t>
            </a:r>
            <a:r>
              <a:rPr lang="en-US" sz="3200" dirty="0" err="1"/>
              <a:t>HiSilicon</a:t>
            </a:r>
            <a:r>
              <a:rPr lang="en-US" sz="3200" dirty="0"/>
              <a:t>, Nokia, Alcatel-Lucent Shanghai Bell, US Cellular, Skyworks, AT&amp;T, T-Mobile USA, Verizon, Vodafone, Deutsche Telekom, Broadcom </a:t>
            </a:r>
          </a:p>
        </p:txBody>
      </p:sp>
      <p:sp>
        <p:nvSpPr>
          <p:cNvPr id="5" name="Rectangle 4"/>
          <p:cNvSpPr/>
          <p:nvPr/>
        </p:nvSpPr>
        <p:spPr>
          <a:xfrm>
            <a:off x="304800" y="327005"/>
            <a:ext cx="4735830" cy="923330"/>
          </a:xfrm>
          <a:prstGeom prst="rect">
            <a:avLst/>
          </a:prstGeom>
        </p:spPr>
        <p:txBody>
          <a:bodyPr wrap="square">
            <a:spAutoFit/>
          </a:bodyPr>
          <a:lstStyle/>
          <a:p>
            <a:pPr>
              <a:tabLst>
                <a:tab pos="6120765" algn="r"/>
              </a:tabLst>
            </a:pPr>
            <a:r>
              <a:rPr lang="de-DE" b="1" dirty="0">
                <a:latin typeface="Arial" panose="020B0604020202020204" pitchFamily="34" charset="0"/>
                <a:ea typeface="Times New Roman" panose="02020603050405020304" pitchFamily="18" charset="0"/>
                <a:cs typeface="Courier New" panose="02070309020205020404" pitchFamily="49" charset="0"/>
              </a:rPr>
              <a:t>3GPP TSG-RAN WG4 #82bis	</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p>
            <a:pPr algn="just">
              <a:tabLst>
                <a:tab pos="4140835" algn="l"/>
              </a:tabLst>
            </a:pPr>
            <a:r>
              <a:rPr lang="en-US" b="1" dirty="0">
                <a:latin typeface="Arial" panose="020B0604020202020204" pitchFamily="34" charset="0"/>
                <a:ea typeface="Times New Roman" panose="02020603050405020304" pitchFamily="18" charset="0"/>
                <a:cs typeface="Courier New" panose="02070309020205020404" pitchFamily="49" charset="0"/>
              </a:rPr>
              <a:t>April 3</a:t>
            </a:r>
            <a:r>
              <a:rPr lang="en-US" b="1" baseline="30000" dirty="0">
                <a:latin typeface="Arial" panose="020B0604020202020204" pitchFamily="34" charset="0"/>
                <a:ea typeface="Times New Roman" panose="02020603050405020304" pitchFamily="18" charset="0"/>
                <a:cs typeface="Courier New" panose="02070309020205020404" pitchFamily="49" charset="0"/>
              </a:rPr>
              <a:t>rd </a:t>
            </a:r>
            <a:r>
              <a:rPr lang="en-US" b="1" dirty="0">
                <a:latin typeface="Arial" panose="020B0604020202020204" pitchFamily="34" charset="0"/>
                <a:ea typeface="Times New Roman" panose="02020603050405020304" pitchFamily="18" charset="0"/>
                <a:cs typeface="Courier New" panose="02070309020205020404" pitchFamily="49" charset="0"/>
              </a:rPr>
              <a:t>– 7</a:t>
            </a:r>
            <a:r>
              <a:rPr lang="en-US" b="1" baseline="30000" dirty="0">
                <a:latin typeface="Arial" panose="020B0604020202020204" pitchFamily="34" charset="0"/>
                <a:ea typeface="Times New Roman" panose="02020603050405020304" pitchFamily="18" charset="0"/>
                <a:cs typeface="Courier New" panose="02070309020205020404" pitchFamily="49" charset="0"/>
              </a:rPr>
              <a:t>th</a:t>
            </a:r>
            <a:r>
              <a:rPr lang="en-US" b="1" dirty="0">
                <a:latin typeface="Arial" panose="020B0604020202020204" pitchFamily="34" charset="0"/>
                <a:ea typeface="Times New Roman" panose="02020603050405020304" pitchFamily="18" charset="0"/>
                <a:cs typeface="Courier New" panose="02070309020205020404" pitchFamily="49" charset="0"/>
              </a:rPr>
              <a:t>, 2017</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en-US" b="1" dirty="0">
                <a:latin typeface="Arial" panose="020B0604020202020204" pitchFamily="34" charset="0"/>
                <a:ea typeface="Times New Roman" panose="02020603050405020304" pitchFamily="18" charset="0"/>
                <a:cs typeface="Courier New" panose="02070309020205020404" pitchFamily="49" charset="0"/>
              </a:rPr>
              <a:t>Spokane, Washington, USA </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Rectangle 5"/>
          <p:cNvSpPr/>
          <p:nvPr/>
        </p:nvSpPr>
        <p:spPr>
          <a:xfrm>
            <a:off x="10516002" y="355352"/>
            <a:ext cx="1492716" cy="369332"/>
          </a:xfrm>
          <a:prstGeom prst="rect">
            <a:avLst/>
          </a:prstGeom>
        </p:spPr>
        <p:txBody>
          <a:bodyPr wrap="none">
            <a:spAutoFit/>
          </a:bodyPr>
          <a:lstStyle/>
          <a:p>
            <a:r>
              <a:rPr lang="de-DE" b="1" dirty="0">
                <a:latin typeface="Arial" panose="020B0604020202020204" pitchFamily="34" charset="0"/>
                <a:ea typeface="Times New Roman" panose="02020603050405020304" pitchFamily="18" charset="0"/>
                <a:cs typeface="Courier New" panose="02070309020205020404" pitchFamily="49" charset="0"/>
              </a:rPr>
              <a:t>R4-</a:t>
            </a:r>
            <a:r>
              <a:rPr lang="de-DE" sz="1100" b="1" dirty="0">
                <a:effectLst/>
                <a:latin typeface="Arial" panose="020B0604020202020204" pitchFamily="34" charset="0"/>
                <a:ea typeface="Times New Roman" panose="02020603050405020304" pitchFamily="18" charset="0"/>
                <a:cs typeface="Times New Roman" panose="02020603050405020304" pitchFamily="18" charset="0"/>
              </a:rPr>
              <a:t> </a:t>
            </a:r>
            <a:r>
              <a:rPr lang="de-DE" b="1" dirty="0">
                <a:latin typeface="Arial" panose="020B0604020202020204" pitchFamily="34" charset="0"/>
                <a:ea typeface="Times New Roman" panose="02020603050405020304" pitchFamily="18" charset="0"/>
                <a:cs typeface="Courier New" panose="02070309020205020404" pitchFamily="49" charset="0"/>
              </a:rPr>
              <a:t>1704409</a:t>
            </a:r>
            <a:endParaRPr lang="en-US" dirty="0"/>
          </a:p>
        </p:txBody>
      </p:sp>
    </p:spTree>
    <p:extLst>
      <p:ext uri="{BB962C8B-B14F-4D97-AF65-F5344CB8AC3E}">
        <p14:creationId xmlns:p14="http://schemas.microsoft.com/office/powerpoint/2010/main" val="419129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information: Study item scope</a:t>
            </a:r>
          </a:p>
        </p:txBody>
      </p:sp>
      <p:sp>
        <p:nvSpPr>
          <p:cNvPr id="3" name="Content Placeholder 2"/>
          <p:cNvSpPr>
            <a:spLocks noGrp="1"/>
          </p:cNvSpPr>
          <p:nvPr>
            <p:ph idx="1"/>
          </p:nvPr>
        </p:nvSpPr>
        <p:spPr/>
        <p:txBody>
          <a:bodyPr>
            <a:normAutofit lnSpcReduction="10000"/>
          </a:bodyPr>
          <a:lstStyle/>
          <a:p>
            <a:pPr hangingPunct="0"/>
            <a:r>
              <a:rPr lang="en-GB" i="1" dirty="0"/>
              <a:t>Multi-node study item scope</a:t>
            </a:r>
          </a:p>
          <a:p>
            <a:pPr lvl="1" hangingPunct="0"/>
            <a:r>
              <a:rPr lang="en-GB" i="1" dirty="0"/>
              <a:t>This study item is to investigate how to conduct multi-node tests involving two Rel-13 LAA BSs or one Rel-13 LAA BS and one other wireless system, e.g. Wi-Fi system to make sure that the two systems can coexist in the same unlicensed spectrum. In particular, the following goals shall be met by the multi-node testing:</a:t>
            </a:r>
            <a:endParaRPr lang="en-US" dirty="0"/>
          </a:p>
          <a:p>
            <a:pPr lvl="2" hangingPunct="0"/>
            <a:r>
              <a:rPr lang="en-US" i="1" dirty="0"/>
              <a:t>The tests shall be designed in a way that cross technology coexistence can be achieved. More specifically, the impact for both LAA to other systems, e.g. Wi-Fi and other systems e.g. Wi-Fi to LAA should be tested.</a:t>
            </a:r>
            <a:endParaRPr lang="en-US" dirty="0"/>
          </a:p>
          <a:p>
            <a:pPr lvl="2" hangingPunct="0"/>
            <a:r>
              <a:rPr lang="en-US" i="1" dirty="0"/>
              <a:t>The testing complexity should be kept as low as possible so it can be easily performed by the operators who have different systems deployed in the same area.</a:t>
            </a:r>
          </a:p>
          <a:p>
            <a:pPr lvl="2" hangingPunct="0"/>
            <a:r>
              <a:rPr lang="en-GB" i="1" dirty="0"/>
              <a:t>The tests shall be easily extended to include future systems such as </a:t>
            </a:r>
            <a:r>
              <a:rPr lang="en-GB" i="1" dirty="0" err="1"/>
              <a:t>eLAA</a:t>
            </a:r>
            <a:r>
              <a:rPr lang="en-GB" i="1" dirty="0"/>
              <a:t> in Rel-14</a:t>
            </a:r>
            <a:r>
              <a:rPr lang="en-US" i="1" dirty="0"/>
              <a:t>.</a:t>
            </a:r>
          </a:p>
          <a:p>
            <a:pPr lvl="1" hangingPunct="0"/>
            <a:r>
              <a:rPr lang="en-US" i="1" dirty="0"/>
              <a:t>The outcome of this SI is a TR that will capture the agreed multi-node tests for Rel-13 LAA.</a:t>
            </a:r>
            <a:endParaRPr lang="en-US" dirty="0"/>
          </a:p>
          <a:p>
            <a:pPr lvl="2" hangingPunct="0"/>
            <a:endParaRPr lang="en-US" dirty="0"/>
          </a:p>
          <a:p>
            <a:pPr hangingPunct="0"/>
            <a:endParaRPr lang="en-US" dirty="0"/>
          </a:p>
        </p:txBody>
      </p:sp>
    </p:spTree>
    <p:extLst>
      <p:ext uri="{BB962C8B-B14F-4D97-AF65-F5344CB8AC3E}">
        <p14:creationId xmlns:p14="http://schemas.microsoft.com/office/powerpoint/2010/main" val="131506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and goal of TR 36.789</a:t>
            </a:r>
          </a:p>
        </p:txBody>
      </p:sp>
      <p:sp>
        <p:nvSpPr>
          <p:cNvPr id="3" name="Content Placeholder 2"/>
          <p:cNvSpPr>
            <a:spLocks noGrp="1"/>
          </p:cNvSpPr>
          <p:nvPr>
            <p:ph idx="1"/>
          </p:nvPr>
        </p:nvSpPr>
        <p:spPr/>
        <p:txBody>
          <a:bodyPr>
            <a:normAutofit lnSpcReduction="10000"/>
          </a:bodyPr>
          <a:lstStyle/>
          <a:p>
            <a:r>
              <a:rPr lang="en-US" dirty="0"/>
              <a:t>Based on the Multi-node study, the outcome of Multi-node test SI should be an evaluation methodology which allows to assess the impact for both LAA to other systems, e.g. Wi-Fi and other systems e.g. Wi-Fi to LAA</a:t>
            </a:r>
          </a:p>
          <a:p>
            <a:r>
              <a:rPr lang="en-US" dirty="0"/>
              <a:t>The evaluation methodology needs to provide the necessary tools to run the coexistence tests, including:</a:t>
            </a:r>
          </a:p>
          <a:p>
            <a:pPr lvl="1"/>
            <a:r>
              <a:rPr lang="en-US" dirty="0"/>
              <a:t>Test setup, e.g. number of nodes</a:t>
            </a:r>
          </a:p>
          <a:p>
            <a:pPr lvl="1"/>
            <a:r>
              <a:rPr lang="en-US" dirty="0"/>
              <a:t>Signal levels and SIR operating points</a:t>
            </a:r>
          </a:p>
          <a:p>
            <a:pPr lvl="1"/>
            <a:r>
              <a:rPr lang="en-US" dirty="0"/>
              <a:t>Evaluation metrics</a:t>
            </a:r>
          </a:p>
          <a:p>
            <a:pPr lvl="1"/>
            <a:r>
              <a:rPr lang="en-US" dirty="0"/>
              <a:t>…</a:t>
            </a:r>
          </a:p>
          <a:p>
            <a:r>
              <a:rPr lang="en-US" dirty="0"/>
              <a:t>The scope of TR 36.789 is not to mandate a specific implementation</a:t>
            </a:r>
          </a:p>
        </p:txBody>
      </p:sp>
    </p:spTree>
    <p:extLst>
      <p:ext uri="{BB962C8B-B14F-4D97-AF65-F5344CB8AC3E}">
        <p14:creationId xmlns:p14="http://schemas.microsoft.com/office/powerpoint/2010/main" val="1621433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Plan</a:t>
            </a:r>
          </a:p>
        </p:txBody>
      </p:sp>
      <p:sp>
        <p:nvSpPr>
          <p:cNvPr id="3" name="Content Placeholder 2"/>
          <p:cNvSpPr>
            <a:spLocks noGrp="1"/>
          </p:cNvSpPr>
          <p:nvPr>
            <p:ph idx="1"/>
          </p:nvPr>
        </p:nvSpPr>
        <p:spPr/>
        <p:txBody>
          <a:bodyPr/>
          <a:lstStyle/>
          <a:p>
            <a:pPr lvl="0" hangingPunct="0"/>
            <a:r>
              <a:rPr lang="en-US" dirty="0"/>
              <a:t>RAN4 #82bis: approve a Way Forward addressing all the open issues</a:t>
            </a:r>
          </a:p>
          <a:p>
            <a:pPr lvl="0" hangingPunct="0"/>
            <a:r>
              <a:rPr lang="en-US" dirty="0"/>
              <a:t>RAN4 #83: finalize the TR by implementing the Way Forward agreed in RAN #82bis</a:t>
            </a:r>
          </a:p>
          <a:p>
            <a:endParaRPr lang="en-US" dirty="0"/>
          </a:p>
        </p:txBody>
      </p:sp>
    </p:spTree>
    <p:extLst>
      <p:ext uri="{BB962C8B-B14F-4D97-AF65-F5344CB8AC3E}">
        <p14:creationId xmlns:p14="http://schemas.microsoft.com/office/powerpoint/2010/main" val="1354512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info: test setup </a:t>
            </a:r>
          </a:p>
        </p:txBody>
      </p:sp>
      <p:pic>
        <p:nvPicPr>
          <p:cNvPr id="5" name="Content Placeholder 4"/>
          <p:cNvPicPr>
            <a:picLocks noGrp="1" noChangeAspect="1"/>
          </p:cNvPicPr>
          <p:nvPr>
            <p:ph idx="1"/>
          </p:nvPr>
        </p:nvPicPr>
        <p:blipFill>
          <a:blip r:embed="rId2"/>
          <a:stretch>
            <a:fillRect/>
          </a:stretch>
        </p:blipFill>
        <p:spPr>
          <a:xfrm>
            <a:off x="1037704" y="1825625"/>
            <a:ext cx="10116592" cy="4351338"/>
          </a:xfrm>
          <a:prstGeom prst="rect">
            <a:avLst/>
          </a:prstGeom>
        </p:spPr>
      </p:pic>
    </p:spTree>
    <p:extLst>
      <p:ext uri="{BB962C8B-B14F-4D97-AF65-F5344CB8AC3E}">
        <p14:creationId xmlns:p14="http://schemas.microsoft.com/office/powerpoint/2010/main" val="2232051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Receiver signal levels and SIR</a:t>
            </a:r>
          </a:p>
        </p:txBody>
      </p:sp>
      <p:sp>
        <p:nvSpPr>
          <p:cNvPr id="3" name="Content Placeholder 2"/>
          <p:cNvSpPr>
            <a:spLocks noGrp="1"/>
          </p:cNvSpPr>
          <p:nvPr>
            <p:ph idx="1"/>
          </p:nvPr>
        </p:nvSpPr>
        <p:spPr/>
        <p:txBody>
          <a:bodyPr/>
          <a:lstStyle/>
          <a:p>
            <a:r>
              <a:rPr lang="en-US" dirty="0"/>
              <a:t>Two possible methodology:</a:t>
            </a:r>
          </a:p>
          <a:p>
            <a:pPr lvl="1"/>
            <a:r>
              <a:rPr lang="en-US" dirty="0"/>
              <a:t>Methodology A: two test levels, with received interference signal level above and below ED (Link A-B)</a:t>
            </a:r>
          </a:p>
          <a:p>
            <a:pPr lvl="2"/>
            <a:r>
              <a:rPr lang="en-US" dirty="0"/>
              <a:t> Above ED configuration:</a:t>
            </a:r>
          </a:p>
          <a:p>
            <a:pPr lvl="3"/>
            <a:r>
              <a:rPr lang="en-US" dirty="0"/>
              <a:t>AP-STA: -57dBm, AP-</a:t>
            </a:r>
            <a:r>
              <a:rPr lang="en-US" dirty="0" err="1"/>
              <a:t>eNB</a:t>
            </a:r>
            <a:r>
              <a:rPr lang="en-US" dirty="0"/>
              <a:t>: -67dBm, </a:t>
            </a:r>
            <a:r>
              <a:rPr lang="en-US" dirty="0" err="1"/>
              <a:t>eNB</a:t>
            </a:r>
            <a:r>
              <a:rPr lang="en-US" dirty="0"/>
              <a:t>-STA: -67dBm. =&gt; SIR: 10dB</a:t>
            </a:r>
          </a:p>
          <a:p>
            <a:pPr lvl="2"/>
            <a:r>
              <a:rPr lang="en-US" dirty="0"/>
              <a:t>Below ED configuration</a:t>
            </a:r>
          </a:p>
          <a:p>
            <a:pPr lvl="3" hangingPunct="0"/>
            <a:r>
              <a:rPr lang="en-GB" dirty="0"/>
              <a:t>AP-STA: -70dBm, AP-</a:t>
            </a:r>
            <a:r>
              <a:rPr lang="en-GB" dirty="0" err="1"/>
              <a:t>eNB</a:t>
            </a:r>
            <a:r>
              <a:rPr lang="en-GB" dirty="0"/>
              <a:t>: -80dBm, </a:t>
            </a:r>
            <a:r>
              <a:rPr lang="en-GB" dirty="0" err="1"/>
              <a:t>eNB</a:t>
            </a:r>
            <a:r>
              <a:rPr lang="en-GB" dirty="0"/>
              <a:t>-STA: -80dBm =&gt; SIR: 10dB</a:t>
            </a:r>
          </a:p>
          <a:p>
            <a:pPr lvl="2" hangingPunct="0"/>
            <a:r>
              <a:rPr lang="en-GB" dirty="0"/>
              <a:t>Same levels should be applied when Wi-Fi is aggressor and LAA is Victim</a:t>
            </a:r>
          </a:p>
        </p:txBody>
      </p:sp>
      <p:sp>
        <p:nvSpPr>
          <p:cNvPr id="4" name="TextBox 3"/>
          <p:cNvSpPr txBox="1"/>
          <p:nvPr/>
        </p:nvSpPr>
        <p:spPr>
          <a:xfrm rot="1879759">
            <a:off x="6667500" y="3191947"/>
            <a:ext cx="6515100" cy="1015663"/>
          </a:xfrm>
          <a:prstGeom prst="rect">
            <a:avLst/>
          </a:prstGeom>
          <a:noFill/>
        </p:spPr>
        <p:txBody>
          <a:bodyPr wrap="square" rtlCol="0">
            <a:spAutoFit/>
          </a:bodyPr>
          <a:lstStyle/>
          <a:p>
            <a:r>
              <a:rPr lang="en-US" sz="6000" b="1" dirty="0">
                <a:solidFill>
                  <a:srgbClr val="FF0000"/>
                </a:solidFill>
              </a:rPr>
              <a:t>THIS SLIDE IS FFS</a:t>
            </a:r>
          </a:p>
        </p:txBody>
      </p:sp>
    </p:spTree>
    <p:extLst>
      <p:ext uri="{BB962C8B-B14F-4D97-AF65-F5344CB8AC3E}">
        <p14:creationId xmlns:p14="http://schemas.microsoft.com/office/powerpoint/2010/main" val="4289134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Traffic Types</a:t>
            </a:r>
          </a:p>
        </p:txBody>
      </p:sp>
      <p:sp>
        <p:nvSpPr>
          <p:cNvPr id="3" name="Content Placeholder 2"/>
          <p:cNvSpPr>
            <a:spLocks noGrp="1"/>
          </p:cNvSpPr>
          <p:nvPr>
            <p:ph idx="1"/>
          </p:nvPr>
        </p:nvSpPr>
        <p:spPr>
          <a:xfrm>
            <a:off x="838200" y="1825624"/>
            <a:ext cx="10515600" cy="4952365"/>
          </a:xfrm>
        </p:spPr>
        <p:txBody>
          <a:bodyPr>
            <a:normAutofit fontScale="92500" lnSpcReduction="20000"/>
          </a:bodyPr>
          <a:lstStyle/>
          <a:p>
            <a:r>
              <a:rPr lang="en-US" dirty="0"/>
              <a:t>The following scenarios are considered</a:t>
            </a:r>
          </a:p>
          <a:p>
            <a:endParaRPr lang="en-US" dirty="0"/>
          </a:p>
          <a:p>
            <a:endParaRPr lang="en-US" dirty="0"/>
          </a:p>
          <a:p>
            <a:endParaRPr lang="en-US" dirty="0"/>
          </a:p>
          <a:p>
            <a:endParaRPr lang="en-US" dirty="0"/>
          </a:p>
          <a:p>
            <a:endParaRPr lang="en-US" dirty="0"/>
          </a:p>
          <a:p>
            <a:endParaRPr lang="en-US" dirty="0"/>
          </a:p>
          <a:p>
            <a:endParaRPr lang="en-US" dirty="0"/>
          </a:p>
          <a:p>
            <a:r>
              <a:rPr lang="en-GB" dirty="0"/>
              <a:t>Tests with voice traffic on the aggressor link will be made only if the LAA </a:t>
            </a:r>
            <a:r>
              <a:rPr lang="en-GB" dirty="0" err="1"/>
              <a:t>eNB</a:t>
            </a:r>
            <a:r>
              <a:rPr lang="en-GB" dirty="0"/>
              <a:t> supports voice. If it doesn’t support voice, test 3 won’t be performed and tests 2 and 4 will have only Best Effort in the aggressor link</a:t>
            </a:r>
          </a:p>
          <a:p>
            <a:r>
              <a:rPr lang="en-GB" dirty="0"/>
              <a:t>Scenario 2 and 4 are </a:t>
            </a:r>
            <a:r>
              <a:rPr lang="en-GB" b="1" dirty="0">
                <a:solidFill>
                  <a:srgbClr val="FF0000"/>
                </a:solidFill>
              </a:rPr>
              <a:t>FFS</a:t>
            </a:r>
            <a:endParaRPr lang="en-US" b="1" dirty="0">
              <a:solidFill>
                <a:srgbClr val="FF0000"/>
              </a:solidFill>
            </a:endParaRPr>
          </a:p>
          <a:p>
            <a:endParaRPr lang="en-US" dirty="0"/>
          </a:p>
          <a:p>
            <a:endParaRPr lang="en-US" dirty="0"/>
          </a:p>
        </p:txBody>
      </p:sp>
      <p:graphicFrame>
        <p:nvGraphicFramePr>
          <p:cNvPr id="14" name="Table 13"/>
          <p:cNvGraphicFramePr>
            <a:graphicFrameLocks noGrp="1"/>
          </p:cNvGraphicFramePr>
          <p:nvPr>
            <p:extLst>
              <p:ext uri="{D42A27DB-BD31-4B8C-83A1-F6EECF244321}">
                <p14:modId xmlns:p14="http://schemas.microsoft.com/office/powerpoint/2010/main" val="3626461384"/>
              </p:ext>
            </p:extLst>
          </p:nvPr>
        </p:nvGraphicFramePr>
        <p:xfrm>
          <a:off x="1691640" y="2503166"/>
          <a:ext cx="8618220" cy="2468888"/>
        </p:xfrm>
        <a:graphic>
          <a:graphicData uri="http://schemas.openxmlformats.org/drawingml/2006/table">
            <a:tbl>
              <a:tblPr firstRow="1" firstCol="1" bandRow="1"/>
              <a:tblGrid>
                <a:gridCol w="1245735">
                  <a:extLst>
                    <a:ext uri="{9D8B030D-6E8A-4147-A177-3AD203B41FA5}">
                      <a16:colId xmlns:a16="http://schemas.microsoft.com/office/drawing/2014/main" val="2293287695"/>
                    </a:ext>
                  </a:extLst>
                </a:gridCol>
                <a:gridCol w="3318184">
                  <a:extLst>
                    <a:ext uri="{9D8B030D-6E8A-4147-A177-3AD203B41FA5}">
                      <a16:colId xmlns:a16="http://schemas.microsoft.com/office/drawing/2014/main" val="1072268469"/>
                    </a:ext>
                  </a:extLst>
                </a:gridCol>
                <a:gridCol w="4054301">
                  <a:extLst>
                    <a:ext uri="{9D8B030D-6E8A-4147-A177-3AD203B41FA5}">
                      <a16:colId xmlns:a16="http://schemas.microsoft.com/office/drawing/2014/main" val="337586176"/>
                    </a:ext>
                  </a:extLst>
                </a:gridCol>
              </a:tblGrid>
              <a:tr h="308611">
                <a:tc gridSpan="3">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Throughput tests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7072060"/>
                  </a:ext>
                </a:extLst>
              </a:tr>
              <a:tr h="308611">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Scenario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Traffic in victim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aggressor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939962"/>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5958387"/>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Best effort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 + 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03960803"/>
                  </a:ext>
                </a:extLst>
              </a:tr>
              <a:tr h="308611">
                <a:tc gridSpan="3">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Outage tests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216518"/>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Scenario</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victim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Traffic in aggressor link</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4544500"/>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7900715"/>
                  </a:ext>
                </a:extLst>
              </a:tr>
              <a:tr h="308611">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a:solidFill>
                            <a:srgbClr val="000000"/>
                          </a:solidFill>
                          <a:effectLst/>
                          <a:latin typeface="Arial" panose="020B0604020202020204" pitchFamily="34" charset="0"/>
                          <a:cs typeface="Arial" panose="020B0604020202020204" pitchFamily="34" charset="0"/>
                        </a:rPr>
                        <a:t>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US" sz="1600" b="0" i="0" u="none" strike="noStrike" dirty="0">
                          <a:solidFill>
                            <a:srgbClr val="000000"/>
                          </a:solidFill>
                          <a:effectLst/>
                          <a:latin typeface="Arial" panose="020B0604020202020204" pitchFamily="34" charset="0"/>
                          <a:cs typeface="Arial" panose="020B0604020202020204" pitchFamily="34" charset="0"/>
                        </a:rPr>
                        <a:t>Best effort + Voice]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986549"/>
                  </a:ext>
                </a:extLst>
              </a:tr>
            </a:tbl>
          </a:graphicData>
        </a:graphic>
      </p:graphicFrame>
    </p:spTree>
    <p:extLst>
      <p:ext uri="{BB962C8B-B14F-4D97-AF65-F5344CB8AC3E}">
        <p14:creationId xmlns:p14="http://schemas.microsoft.com/office/powerpoint/2010/main" val="2892949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Evaluation metrics</a:t>
            </a:r>
          </a:p>
        </p:txBody>
      </p:sp>
      <p:sp>
        <p:nvSpPr>
          <p:cNvPr id="3" name="Content Placeholder 2"/>
          <p:cNvSpPr>
            <a:spLocks noGrp="1"/>
          </p:cNvSpPr>
          <p:nvPr>
            <p:ph idx="1"/>
          </p:nvPr>
        </p:nvSpPr>
        <p:spPr/>
        <p:txBody>
          <a:bodyPr/>
          <a:lstStyle/>
          <a:p>
            <a:r>
              <a:rPr lang="en-US" dirty="0"/>
              <a:t>Performance metrics</a:t>
            </a:r>
          </a:p>
          <a:p>
            <a:pPr lvl="1"/>
            <a:r>
              <a:rPr lang="en-US" dirty="0"/>
              <a:t>Throughput tests: throughput or normalized throughput </a:t>
            </a:r>
          </a:p>
          <a:p>
            <a:pPr lvl="1"/>
            <a:r>
              <a:rPr lang="en-US" dirty="0"/>
              <a:t>Outage tests: FFS (options: MOS score and/or Jitter and/or outage)</a:t>
            </a:r>
          </a:p>
          <a:p>
            <a:r>
              <a:rPr lang="en-US" dirty="0"/>
              <a:t>The evaluation process should assess the following percentile points of the performance distribution</a:t>
            </a:r>
          </a:p>
          <a:p>
            <a:pPr lvl="1"/>
            <a:r>
              <a:rPr lang="en-US" dirty="0"/>
              <a:t>Option 1: 50%</a:t>
            </a:r>
          </a:p>
          <a:p>
            <a:pPr lvl="1"/>
            <a:r>
              <a:rPr lang="en-US" dirty="0"/>
              <a:t>Option 2: 25%, 50%</a:t>
            </a:r>
          </a:p>
          <a:p>
            <a:pPr lvl="1"/>
            <a:r>
              <a:rPr lang="en-US" dirty="0"/>
              <a:t>Option 3: 50%, 75%</a:t>
            </a:r>
          </a:p>
          <a:p>
            <a:pPr lvl="1"/>
            <a:r>
              <a:rPr lang="en-US" dirty="0"/>
              <a:t>Option 4: 25%, 50%, 75%</a:t>
            </a:r>
          </a:p>
          <a:p>
            <a:pPr lvl="1"/>
            <a:r>
              <a:rPr lang="en-US" dirty="0"/>
              <a:t>Which option to use is </a:t>
            </a:r>
            <a:r>
              <a:rPr lang="en-US" b="1" dirty="0">
                <a:solidFill>
                  <a:srgbClr val="FF0000"/>
                </a:solidFill>
              </a:rPr>
              <a:t>FFS</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2953149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agreements</a:t>
            </a:r>
          </a:p>
        </p:txBody>
      </p:sp>
      <p:sp>
        <p:nvSpPr>
          <p:cNvPr id="3" name="Content Placeholder 2"/>
          <p:cNvSpPr>
            <a:spLocks noGrp="1"/>
          </p:cNvSpPr>
          <p:nvPr>
            <p:ph idx="1"/>
          </p:nvPr>
        </p:nvSpPr>
        <p:spPr/>
        <p:txBody>
          <a:bodyPr/>
          <a:lstStyle/>
          <a:p>
            <a:pPr hangingPunct="0"/>
            <a:r>
              <a:rPr lang="en-GB" dirty="0"/>
              <a:t>All 802.11 devices in the tests shall be configured to use the same maximum COT as LAA devices. </a:t>
            </a:r>
            <a:endParaRPr lang="en-US" dirty="0"/>
          </a:p>
          <a:p>
            <a:pPr hangingPunct="0"/>
            <a:r>
              <a:rPr lang="en-GB" dirty="0"/>
              <a:t>The test shall document all pertinent configuration parameters used in the test which relate to the COT. This includes especially, but is not limited to, configuration parameters that may be set differently in the tests compared to expected configuration in real-world deployment.</a:t>
            </a:r>
            <a:endParaRPr lang="en-US" dirty="0"/>
          </a:p>
          <a:p>
            <a:endParaRPr lang="en-US" dirty="0"/>
          </a:p>
        </p:txBody>
      </p:sp>
    </p:spTree>
    <p:extLst>
      <p:ext uri="{BB962C8B-B14F-4D97-AF65-F5344CB8AC3E}">
        <p14:creationId xmlns:p14="http://schemas.microsoft.com/office/powerpoint/2010/main" val="23051857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TotalTime>
  <Words>687</Words>
  <Application>Microsoft Office PowerPoint</Application>
  <PresentationFormat>Widescreen</PresentationFormat>
  <Paragraphs>80</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Courier New</vt:lpstr>
      <vt:lpstr>Times New Roman</vt:lpstr>
      <vt:lpstr>Office Theme</vt:lpstr>
      <vt:lpstr>WF on Multi-node tests for Rel-13 LAA</vt:lpstr>
      <vt:lpstr>Background information: Study item scope</vt:lpstr>
      <vt:lpstr>Purpose and goal of TR 36.789</vt:lpstr>
      <vt:lpstr>Work Plan</vt:lpstr>
      <vt:lpstr>Background info: test setup </vt:lpstr>
      <vt:lpstr>Receiver signal levels and SIR</vt:lpstr>
      <vt:lpstr>Traffic Types</vt:lpstr>
      <vt:lpstr>Evaluation metrics</vt:lpstr>
      <vt:lpstr>Other agreements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Multi-node tests</dc:title>
  <dc:creator>Papaleo, Marco</dc:creator>
  <cp:lastModifiedBy>Papaleo, Marco</cp:lastModifiedBy>
  <cp:revision>22</cp:revision>
  <dcterms:created xsi:type="dcterms:W3CDTF">2017-04-06T17:04:23Z</dcterms:created>
  <dcterms:modified xsi:type="dcterms:W3CDTF">2017-04-07T23:42:28Z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