
<file path=[Content_Types].xml><?xml version="1.0" encoding="utf-8"?>
<Types xmlns="http://schemas.openxmlformats.org/package/2006/content-types">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6"/>
  </p:notesMasterIdLst>
  <p:sldIdLst>
    <p:sldId id="256" r:id="rId2"/>
    <p:sldId id="263" r:id="rId3"/>
    <p:sldId id="262" r:id="rId4"/>
    <p:sldId id="264" r:id="rId5"/>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7" autoAdjust="0"/>
    <p:restoredTop sz="94718" autoAdjust="0"/>
  </p:normalViewPr>
  <p:slideViewPr>
    <p:cSldViewPr snapToObjects="1">
      <p:cViewPr>
        <p:scale>
          <a:sx n="100" d="100"/>
          <a:sy n="100" d="100"/>
        </p:scale>
        <p:origin x="-546" y="-90"/>
      </p:cViewPr>
      <p:guideLst>
        <p:guide orient="horz" pos="776"/>
        <p:guide orient="horz" pos="104"/>
        <p:guide orient="horz" pos="3976"/>
        <p:guide orient="horz" pos="952"/>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4/8/2017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p14="http://schemas.microsoft.com/office/powerpoint/2010/main" xmlns=""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p14="http://schemas.microsoft.com/office/powerpoint/2010/main" xmlns=""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800" baseline="0">
                <a:latin typeface="Times New Roman" panose="02020603050405020304" pitchFamily="18" charset="0"/>
                <a:ea typeface="宋体" panose="02010600030101010101" pitchFamily="2" charset="-122"/>
              </a:defRPr>
            </a:lvl1pPr>
            <a:lvl2pPr>
              <a:defRPr sz="1600" baseline="0">
                <a:latin typeface="Times New Roman" panose="02020603050405020304" pitchFamily="18" charset="0"/>
                <a:ea typeface="宋体" panose="02010600030101010101" pitchFamily="2" charset="-122"/>
              </a:defRPr>
            </a:lvl2pPr>
            <a:lvl3pPr>
              <a:defRPr sz="1600" baseline="0">
                <a:latin typeface="Times New Roman" panose="02020603050405020304" pitchFamily="18" charset="0"/>
                <a:ea typeface="宋体" panose="02010600030101010101" pitchFamily="2" charset="-122"/>
              </a:defRPr>
            </a:lvl3pPr>
            <a:lvl4pPr>
              <a:defRPr sz="1200" baseline="0">
                <a:latin typeface="Times New Roman" panose="02020603050405020304" pitchFamily="18" charset="0"/>
                <a:ea typeface="宋体" panose="02010600030101010101" pitchFamily="2" charset="-122"/>
              </a:defRPr>
            </a:lvl4pPr>
            <a:lvl5pPr>
              <a:defRPr sz="14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p14="http://schemas.microsoft.com/office/powerpoint/2010/main" xmlns=""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137" y="1286654"/>
            <a:ext cx="8640209" cy="1440160"/>
          </a:xfrm>
        </p:spPr>
        <p:txBody>
          <a:bodyPr/>
          <a:lstStyle/>
          <a:p>
            <a:pPr lvl="2" algn="ctr" fontAlgn="ctr"/>
            <a:r>
              <a:rPr lang="en-US" altLang="zh-CN" sz="3200" dirty="0" smtClean="0"/>
              <a:t>WF</a:t>
            </a:r>
            <a:r>
              <a:rPr lang="en-US" altLang="zh-CN" sz="3200" dirty="0" smtClean="0">
                <a:solidFill>
                  <a:srgbClr val="FF0000"/>
                </a:solidFill>
              </a:rPr>
              <a:t> </a:t>
            </a:r>
            <a:r>
              <a:rPr lang="en-US" altLang="zh-CN" sz="3200" dirty="0" smtClean="0"/>
              <a:t>on lower and upper frequency limits and MBW for NR UE </a:t>
            </a:r>
            <a:r>
              <a:rPr lang="en-US" altLang="zh-CN" sz="3200" dirty="0" err="1" smtClean="0"/>
              <a:t>Tx</a:t>
            </a:r>
            <a:r>
              <a:rPr lang="en-US" altLang="zh-CN" sz="3200" dirty="0" smtClean="0"/>
              <a:t> spurious emission</a:t>
            </a:r>
            <a:endParaRPr lang="zh-CN" altLang="en-US" sz="3200" dirty="0"/>
          </a:p>
        </p:txBody>
      </p:sp>
      <p:sp>
        <p:nvSpPr>
          <p:cNvPr id="3" name="文本占位符 2"/>
          <p:cNvSpPr>
            <a:spLocks noGrp="1"/>
          </p:cNvSpPr>
          <p:nvPr>
            <p:ph type="body" sz="quarter" idx="10"/>
          </p:nvPr>
        </p:nvSpPr>
        <p:spPr/>
        <p:txBody>
          <a:bodyPr/>
          <a:lstStyle/>
          <a:p>
            <a:r>
              <a:rPr lang="en-GB" altLang="zh-CN" b="1" dirty="0" smtClean="0"/>
              <a:t>ZTE Corporation</a:t>
            </a:r>
            <a:endParaRPr lang="zh-CN" altLang="en-US" dirty="0"/>
          </a:p>
        </p:txBody>
      </p:sp>
      <p:graphicFrame>
        <p:nvGraphicFramePr>
          <p:cNvPr id="5" name="表格占位符 4"/>
          <p:cNvGraphicFramePr>
            <a:graphicFrameLocks noGrp="1"/>
          </p:cNvGraphicFramePr>
          <p:nvPr>
            <p:ph type="tbl" sz="quarter" idx="11"/>
            <p:extLst>
              <p:ext uri="{D42A27DB-BD31-4B8C-83A1-F6EECF244321}">
                <p14:modId xmlns:p14="http://schemas.microsoft.com/office/powerpoint/2010/main" xmlns="" val="1367677772"/>
              </p:ext>
            </p:extLst>
          </p:nvPr>
        </p:nvGraphicFramePr>
        <p:xfrm>
          <a:off x="252413" y="314325"/>
          <a:ext cx="8640762" cy="1285240"/>
        </p:xfrm>
        <a:graphic>
          <a:graphicData uri="http://schemas.openxmlformats.org/drawingml/2006/table">
            <a:tbl>
              <a:tblPr firstRow="1" bandRow="1">
                <a:tableStyleId>{2D5ABB26-0587-4C30-8999-92F81FD0307C}</a:tableStyleId>
              </a:tblPr>
              <a:tblGrid>
                <a:gridCol w="4320381">
                  <a:extLst>
                    <a:ext uri="{9D8B030D-6E8A-4147-A177-3AD203B41FA5}">
                      <a16:colId xmlns="" xmlns:a16="http://schemas.microsoft.com/office/drawing/2014/main" val="20000"/>
                    </a:ext>
                  </a:extLst>
                </a:gridCol>
                <a:gridCol w="4320381">
                  <a:extLst>
                    <a:ext uri="{9D8B030D-6E8A-4147-A177-3AD203B41FA5}">
                      <a16:colId xmlns="" xmlns:a16="http://schemas.microsoft.com/office/drawing/2014/main" val="20001"/>
                    </a:ext>
                  </a:extLst>
                </a:gridCol>
              </a:tblGrid>
              <a:tr h="370840">
                <a:tc>
                  <a:txBody>
                    <a:bodyPr/>
                    <a:lstStyle/>
                    <a:p>
                      <a:r>
                        <a:rPr lang="en-US" sz="1800" kern="1200" dirty="0">
                          <a:solidFill>
                            <a:schemeClr val="tx1"/>
                          </a:solidFill>
                          <a:latin typeface="+mn-lt"/>
                          <a:ea typeface="+mn-ea"/>
                          <a:cs typeface="+mn-cs"/>
                        </a:rPr>
                        <a:t>3GPP TSG-RAN WG4 </a:t>
                      </a:r>
                      <a:r>
                        <a:rPr lang="en-US" sz="1800" kern="1200" dirty="0" smtClean="0">
                          <a:solidFill>
                            <a:schemeClr val="tx1"/>
                          </a:solidFill>
                          <a:latin typeface="+mn-lt"/>
                          <a:ea typeface="+mn-ea"/>
                          <a:cs typeface="+mn-cs"/>
                        </a:rPr>
                        <a:t>Meeting #82bis</a:t>
                      </a:r>
                      <a:endParaRPr lang="en-US" sz="1800" kern="1200" dirty="0">
                        <a:solidFill>
                          <a:schemeClr val="tx1"/>
                        </a:solidFill>
                        <a:latin typeface="+mn-lt"/>
                        <a:ea typeface="+mn-ea"/>
                        <a:cs typeface="+mn-cs"/>
                      </a:endParaRP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tx1"/>
                          </a:solidFill>
                          <a:latin typeface="+mn-lt"/>
                          <a:ea typeface="+mn-ea"/>
                          <a:cs typeface="+mn-cs"/>
                        </a:rPr>
                        <a:t>R4-1703206</a:t>
                      </a:r>
                      <a:endParaRPr lang="zh-CN" altLang="en-US" sz="1800" dirty="0">
                        <a:solidFill>
                          <a:schemeClr val="tx1"/>
                        </a:solidFill>
                      </a:endParaRPr>
                    </a:p>
                  </a:txBody>
                  <a:tcPr/>
                </a:tc>
                <a:extLst>
                  <a:ext uri="{0D108BD9-81ED-4DB2-BD59-A6C34878D82A}">
                    <a16:rowId xmlns="" xmlns:a16="http://schemas.microsoft.com/office/drawing/2014/main" val="10000"/>
                  </a:ext>
                </a:extLst>
              </a:tr>
              <a:tr h="370840">
                <a:tc>
                  <a:txBody>
                    <a:bodyPr/>
                    <a:lstStyle/>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Spokane, US, 3 - 7 April, 2017</a:t>
                      </a:r>
                    </a:p>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Agenda item:</a:t>
                      </a:r>
                      <a:r>
                        <a:rPr lang="en-US" sz="1800" b="1" kern="1200" dirty="0" smtClean="0">
                          <a:solidFill>
                            <a:schemeClr val="tx1"/>
                          </a:solidFill>
                          <a:latin typeface="+mn-lt"/>
                          <a:ea typeface="+mn-ea"/>
                          <a:cs typeface="+mn-cs"/>
                        </a:rPr>
                        <a:t>	</a:t>
                      </a:r>
                      <a:r>
                        <a:rPr lang="en-US" sz="1800" kern="1200" dirty="0" smtClean="0">
                          <a:solidFill>
                            <a:schemeClr val="tx1"/>
                          </a:solidFill>
                          <a:latin typeface="+mn-lt"/>
                          <a:ea typeface="+mn-ea"/>
                          <a:cs typeface="+mn-cs"/>
                        </a:rPr>
                        <a:t>10.4.2.2</a:t>
                      </a:r>
                    </a:p>
                    <a:p>
                      <a:pPr marL="0" marR="0" indent="0" algn="l" defTabSz="914461" rtl="0" eaLnBrk="1" fontAlgn="auto" latinLnBrk="0" hangingPunct="1">
                        <a:lnSpc>
                          <a:spcPct val="100000"/>
                        </a:lnSpc>
                        <a:spcBef>
                          <a:spcPts val="0"/>
                        </a:spcBef>
                        <a:spcAft>
                          <a:spcPts val="0"/>
                        </a:spcAft>
                        <a:buClrTx/>
                        <a:buSzTx/>
                        <a:buFontTx/>
                        <a:buNone/>
                        <a:tabLst/>
                        <a:defRPr/>
                      </a:pPr>
                      <a:endParaRPr lang="en-US" sz="1800" b="0" kern="120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8283856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altLang="zh-CN" dirty="0" smtClean="0"/>
              <a:t>Background</a:t>
            </a:r>
            <a:endParaRPr lang="zh-CN" altLang="en-US" dirty="0"/>
          </a:p>
        </p:txBody>
      </p:sp>
      <p:sp>
        <p:nvSpPr>
          <p:cNvPr id="3" name="内容占位符 2"/>
          <p:cNvSpPr>
            <a:spLocks noGrp="1"/>
          </p:cNvSpPr>
          <p:nvPr>
            <p:ph sz="quarter" idx="13"/>
          </p:nvPr>
        </p:nvSpPr>
        <p:spPr>
          <a:xfrm>
            <a:off x="252391" y="981075"/>
            <a:ext cx="8640508" cy="3163099"/>
          </a:xfrm>
        </p:spPr>
        <p:txBody>
          <a:bodyPr/>
          <a:lstStyle/>
          <a:p>
            <a:pPr eaLnBrk="1" hangingPunct="1">
              <a:lnSpc>
                <a:spcPct val="90000"/>
              </a:lnSpc>
            </a:pPr>
            <a:r>
              <a:rPr lang="en-GB" altLang="zh-CN" dirty="0" smtClean="0"/>
              <a:t>In last meeting, the concept of frequency “Range 1 and Range 2” [1] has been introduced to specify RF requirements for NR. the threshold between frequency Range 1 and Range 2 hasn’t decided yet.</a:t>
            </a:r>
          </a:p>
          <a:p>
            <a:pPr eaLnBrk="1" hangingPunct="1">
              <a:lnSpc>
                <a:spcPct val="90000"/>
              </a:lnSpc>
            </a:pPr>
            <a:r>
              <a:rPr lang="en-GB" altLang="zh-CN" dirty="0" smtClean="0"/>
              <a:t>The upper and lower frequency limit and measurement bandwidth for NR are still incomplete although some conclusions have been captured into TR38.803[2][3].</a:t>
            </a:r>
          </a:p>
          <a:p>
            <a:pPr eaLnBrk="1" hangingPunct="1">
              <a:lnSpc>
                <a:spcPct val="90000"/>
              </a:lnSpc>
            </a:pPr>
            <a:r>
              <a:rPr lang="en-GB" altLang="zh-CN" dirty="0" smtClean="0"/>
              <a:t>For above 13 GHz transmission, it has been agreed that upper frequency limit should be specified as 2nd harmonics of the upper edge of the UL operating band including the full harmonic spectrum [2]</a:t>
            </a:r>
          </a:p>
          <a:p>
            <a:pPr eaLnBrk="1" hangingPunct="1">
              <a:lnSpc>
                <a:spcPct val="90000"/>
              </a:lnSpc>
            </a:pPr>
            <a:r>
              <a:rPr lang="en-GB" altLang="zh-CN" dirty="0" smtClean="0"/>
              <a:t>The upper limit will be very high (up to 200 GHz) if the NR frequency range is high according to ITU-R SM.329 [4]. For saving test time,1MHz measure bandwidth may be a little small for that much of high upper limit.[5]</a:t>
            </a:r>
            <a:endParaRPr lang="zh-CN" altLang="en-US"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
        <p:nvSpPr>
          <p:cNvPr id="5" name="矩形 4"/>
          <p:cNvSpPr/>
          <p:nvPr/>
        </p:nvSpPr>
        <p:spPr>
          <a:xfrm>
            <a:off x="252690" y="4144174"/>
            <a:ext cx="8893197" cy="1200329"/>
          </a:xfrm>
          <a:prstGeom prst="rect">
            <a:avLst/>
          </a:prstGeom>
        </p:spPr>
        <p:txBody>
          <a:bodyPr wrap="square">
            <a:spAutoFit/>
          </a:bodyPr>
          <a:lstStyle/>
          <a:p>
            <a:pPr eaLnBrk="1" hangingPunct="1"/>
            <a:r>
              <a:rPr lang="en-US" altLang="zh-CN" sz="1200" dirty="0" smtClean="0"/>
              <a:t>[1] </a:t>
            </a:r>
            <a:r>
              <a:rPr lang="en-GB" altLang="zh-CN" sz="1200" dirty="0" smtClean="0"/>
              <a:t> R4-1701520, Applicability of UE RF conducted and OTA requirements, NTT DOCOMO, INC.</a:t>
            </a:r>
            <a:endParaRPr lang="zh-CN" altLang="zh-CN" sz="1200" dirty="0" smtClean="0"/>
          </a:p>
          <a:p>
            <a:pPr eaLnBrk="1" hangingPunct="1"/>
            <a:r>
              <a:rPr lang="en-GB" altLang="zh-CN" sz="1200" dirty="0" smtClean="0"/>
              <a:t>[2] R4-1702045, TP for TR 38.803: SI agreements and background for each UE RF requirement. NTT DOCOMO, INC.</a:t>
            </a:r>
            <a:endParaRPr lang="zh-CN" altLang="zh-CN" sz="1200" dirty="0" smtClean="0"/>
          </a:p>
          <a:p>
            <a:pPr eaLnBrk="1" hangingPunct="1"/>
            <a:r>
              <a:rPr lang="en-GB" altLang="zh-CN" sz="1200" dirty="0" smtClean="0"/>
              <a:t>[3] R4-1702044, TP for TR 38.803: Summary of SI agreements on UE RF aspects, NTT DOCOMO, INC.</a:t>
            </a:r>
            <a:endParaRPr lang="zh-CN" altLang="zh-CN" sz="1200" dirty="0" smtClean="0"/>
          </a:p>
          <a:p>
            <a:pPr eaLnBrk="1" hangingPunct="1"/>
            <a:r>
              <a:rPr lang="en-GB" altLang="zh-CN" sz="1200" dirty="0" smtClean="0"/>
              <a:t>[4] Recommendation ITU-R SM.329-12, unwanted emissions in the spurious domain</a:t>
            </a:r>
            <a:endParaRPr lang="zh-CN" altLang="zh-CN" sz="1200" dirty="0" smtClean="0"/>
          </a:p>
          <a:p>
            <a:pPr eaLnBrk="1" hangingPunct="1"/>
            <a:r>
              <a:rPr lang="en-US" altLang="zh-CN" sz="1200" dirty="0" smtClean="0"/>
              <a:t>[5] R4-1702847,</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a:p>
            <a:pPr marL="0" indent="0" eaLnBrk="1" hangingPunct="1">
              <a:buNone/>
            </a:pPr>
            <a:r>
              <a:rPr lang="en-US" altLang="zh-CN" sz="1200" dirty="0" smtClean="0"/>
              <a:t>[6] R4-1700864,</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1" y="4837"/>
            <a:ext cx="8640209" cy="495999"/>
          </a:xfrm>
        </p:spPr>
        <p:txBody>
          <a:bodyPr/>
          <a:lstStyle/>
          <a:p>
            <a:r>
              <a:rPr lang="sv-SE" altLang="zh-CN" dirty="0"/>
              <a:t>Way forward</a:t>
            </a:r>
            <a:endParaRPr lang="zh-CN" altLang="en-US" dirty="0"/>
          </a:p>
        </p:txBody>
      </p:sp>
      <p:sp>
        <p:nvSpPr>
          <p:cNvPr id="3" name="内容占位符 2"/>
          <p:cNvSpPr>
            <a:spLocks noGrp="1"/>
          </p:cNvSpPr>
          <p:nvPr>
            <p:ph sz="quarter" idx="13"/>
          </p:nvPr>
        </p:nvSpPr>
        <p:spPr>
          <a:xfrm>
            <a:off x="233018" y="643711"/>
            <a:ext cx="8912570" cy="5500727"/>
          </a:xfrm>
        </p:spPr>
        <p:txBody>
          <a:bodyPr/>
          <a:lstStyle/>
          <a:p>
            <a:pPr eaLnBrk="1" hangingPunct="1"/>
            <a:r>
              <a:rPr lang="en-GB" altLang="zh-CN" sz="2400" dirty="0" smtClean="0"/>
              <a:t>For range 1</a:t>
            </a:r>
          </a:p>
          <a:p>
            <a:pPr lvl="1"/>
            <a:r>
              <a:rPr lang="en-GB" altLang="zh-CN" dirty="0" smtClean="0"/>
              <a:t>Lower frequency limit</a:t>
            </a:r>
          </a:p>
          <a:p>
            <a:pPr lvl="2"/>
            <a:r>
              <a:rPr lang="en-GB" altLang="zh-CN" dirty="0" smtClean="0"/>
              <a:t>9 KHz for below 6GHz</a:t>
            </a:r>
          </a:p>
          <a:p>
            <a:pPr lvl="2"/>
            <a:r>
              <a:rPr lang="en-GB" altLang="zh-CN" dirty="0" smtClean="0"/>
              <a:t>(30 MHz for above 6GHz)</a:t>
            </a:r>
            <a:r>
              <a:rPr lang="en-US" altLang="zh-CN" dirty="0" smtClean="0"/>
              <a:t>[Note 1]</a:t>
            </a:r>
            <a:endParaRPr lang="en-GB" altLang="zh-CN" dirty="0" smtClean="0"/>
          </a:p>
          <a:p>
            <a:pPr lvl="1"/>
            <a:r>
              <a:rPr lang="en-GB" altLang="zh-CN" dirty="0" smtClean="0"/>
              <a:t>Upper frequency limit</a:t>
            </a:r>
          </a:p>
          <a:p>
            <a:pPr lvl="2"/>
            <a:r>
              <a:rPr lang="en-GB" altLang="zh-CN" dirty="0" smtClean="0"/>
              <a:t>5th harmonic of the upper frequency edge of the UL operating band</a:t>
            </a:r>
          </a:p>
          <a:p>
            <a:pPr lvl="2"/>
            <a:r>
              <a:rPr lang="en-US" altLang="zh-CN" dirty="0" smtClean="0"/>
              <a:t>(26GHz for between 6GHz and 13GHz) [Note 1]</a:t>
            </a:r>
          </a:p>
          <a:p>
            <a:pPr lvl="2"/>
            <a:r>
              <a:rPr lang="en-US" altLang="zh-CN" dirty="0" smtClean="0"/>
              <a:t>(2nd harmonic </a:t>
            </a:r>
            <a:r>
              <a:rPr lang="en-GB" altLang="zh-CN" dirty="0" smtClean="0"/>
              <a:t>of the upper frequency edge of the UL operating band </a:t>
            </a:r>
            <a:r>
              <a:rPr lang="en-US" altLang="zh-CN" dirty="0" smtClean="0"/>
              <a:t>for above 13GHz)[Note 1]</a:t>
            </a:r>
          </a:p>
          <a:p>
            <a:pPr eaLnBrk="1" hangingPunct="1"/>
            <a:r>
              <a:rPr lang="en-GB" altLang="zh-CN" sz="2400" dirty="0" smtClean="0"/>
              <a:t>For range 2</a:t>
            </a:r>
          </a:p>
          <a:p>
            <a:pPr lvl="1"/>
            <a:r>
              <a:rPr lang="en-GB" altLang="zh-CN" dirty="0" smtClean="0"/>
              <a:t>Lower frequency limit</a:t>
            </a:r>
          </a:p>
          <a:p>
            <a:pPr lvl="2"/>
            <a:r>
              <a:rPr lang="en-GB" altLang="zh-CN" dirty="0" smtClean="0"/>
              <a:t>30 MHz for above 6GHz</a:t>
            </a:r>
          </a:p>
          <a:p>
            <a:pPr lvl="1"/>
            <a:r>
              <a:rPr lang="en-GB" altLang="zh-CN" dirty="0" smtClean="0"/>
              <a:t>Upper frequency limit</a:t>
            </a:r>
          </a:p>
          <a:p>
            <a:pPr lvl="2"/>
            <a:r>
              <a:rPr lang="en-US" altLang="zh-CN" dirty="0" smtClean="0"/>
              <a:t>(26GHz for between 6GHz and 13GHz)[Note 2]</a:t>
            </a:r>
          </a:p>
          <a:p>
            <a:pPr lvl="2"/>
            <a:r>
              <a:rPr lang="en-US" altLang="zh-CN" dirty="0" smtClean="0"/>
              <a:t>2nd </a:t>
            </a:r>
            <a:r>
              <a:rPr lang="en-GB" altLang="zh-CN" dirty="0" smtClean="0"/>
              <a:t>harmonic of the upper frequency edge of the UL operating band </a:t>
            </a:r>
            <a:r>
              <a:rPr lang="en-US" altLang="zh-CN" dirty="0" smtClean="0"/>
              <a:t>for above 13GHz</a:t>
            </a:r>
          </a:p>
          <a:p>
            <a:pPr marL="269875" lvl="2">
              <a:buNone/>
            </a:pPr>
            <a:r>
              <a:rPr lang="en-US" altLang="zh-CN" dirty="0" smtClean="0"/>
              <a:t>Note 1: These will be available agreement or issue to should be addressed if the upper frequency limit of Range 1 were extended above 6GHz.</a:t>
            </a:r>
          </a:p>
          <a:p>
            <a:pPr marL="269875" lvl="2">
              <a:buNone/>
            </a:pPr>
            <a:r>
              <a:rPr lang="en-US" altLang="zh-CN" dirty="0" smtClean="0"/>
              <a:t>Note 2: These will be available agreement or issue to should be addressed if the lower frequency limit of Range 2 were extended below 24GHz</a:t>
            </a:r>
          </a:p>
          <a:p>
            <a:pPr marL="269875" lvl="2">
              <a:buNone/>
            </a:pPr>
            <a:endParaRPr lang="zh-CN" altLang="en-US" dirty="0" smtClean="0"/>
          </a:p>
          <a:p>
            <a:pPr marL="269875" lvl="2">
              <a:buNone/>
            </a:pPr>
            <a:endParaRPr lang="zh-CN" altLang="en-US" dirty="0" smtClean="0"/>
          </a:p>
          <a:p>
            <a:pPr lvl="2">
              <a:buNone/>
            </a:pPr>
            <a:endParaRPr lang="en-US" altLang="zh-CN" dirty="0" smtClean="0"/>
          </a:p>
          <a:p>
            <a:pPr>
              <a:buNone/>
            </a:pPr>
            <a:endParaRPr lang="en-US" altLang="zh-CN" sz="1600"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Tree>
    <p:extLst>
      <p:ext uri="{BB962C8B-B14F-4D97-AF65-F5344CB8AC3E}">
        <p14:creationId xmlns:p14="http://schemas.microsoft.com/office/powerpoint/2010/main" xmlns="" val="2471262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p:txBody>
          <a:bodyPr/>
          <a:lstStyle/>
          <a:p>
            <a:pPr eaLnBrk="1" hangingPunct="1"/>
            <a:r>
              <a:rPr lang="en-GB" altLang="zh-CN" sz="2400" dirty="0" smtClean="0"/>
              <a:t>The measure bandwidth</a:t>
            </a:r>
          </a:p>
          <a:p>
            <a:pPr lvl="1"/>
            <a:r>
              <a:rPr lang="en-GB" altLang="zh-CN" dirty="0" smtClean="0"/>
              <a:t>measure bandwidth for below 6GHz</a:t>
            </a:r>
          </a:p>
          <a:p>
            <a:pPr lvl="2"/>
            <a:r>
              <a:rPr lang="en-US" altLang="zh-CN" dirty="0" smtClean="0"/>
              <a:t>1 kHz between 9 kHz and 150 kHz</a:t>
            </a:r>
            <a:endParaRPr lang="zh-CN" altLang="zh-CN" dirty="0" smtClean="0"/>
          </a:p>
          <a:p>
            <a:pPr lvl="2"/>
            <a:r>
              <a:rPr lang="en-US" altLang="zh-CN" dirty="0" smtClean="0"/>
              <a:t>10 kHz between 150kHz and 30 MHz</a:t>
            </a:r>
            <a:endParaRPr lang="zh-CN" altLang="zh-CN" dirty="0" smtClean="0"/>
          </a:p>
          <a:p>
            <a:pPr lvl="2"/>
            <a:r>
              <a:rPr lang="en-US" altLang="zh-CN" dirty="0" smtClean="0"/>
              <a:t>100 kHz between 30 MHz and 1 GHz</a:t>
            </a:r>
            <a:endParaRPr lang="zh-CN" altLang="zh-CN" dirty="0" smtClean="0"/>
          </a:p>
          <a:p>
            <a:pPr lvl="2"/>
            <a:r>
              <a:rPr lang="en-US" altLang="zh-CN" dirty="0" smtClean="0"/>
              <a:t>1MHz above 1 GHz</a:t>
            </a:r>
          </a:p>
          <a:p>
            <a:pPr lvl="1"/>
            <a:r>
              <a:rPr lang="en-GB" altLang="zh-CN" dirty="0" smtClean="0"/>
              <a:t>measure bandwidth for above 6GHz </a:t>
            </a:r>
          </a:p>
          <a:p>
            <a:pPr lvl="2"/>
            <a:r>
              <a:rPr lang="en-US" altLang="zh-CN" dirty="0" smtClean="0"/>
              <a:t>100 kHz between 30 MHz and 1 GHz</a:t>
            </a:r>
          </a:p>
          <a:p>
            <a:pPr lvl="2"/>
            <a:r>
              <a:rPr lang="en-US" altLang="zh-CN" dirty="0" smtClean="0"/>
              <a:t>1 MHz above 1GHz</a:t>
            </a:r>
            <a:endParaRPr lang="en-GB" altLang="zh-CN" dirty="0" smtClean="0"/>
          </a:p>
          <a:p>
            <a:pPr lvl="2">
              <a:buNone/>
            </a:pPr>
            <a:r>
              <a:rPr lang="en-US" altLang="zh-CN" dirty="0" smtClean="0"/>
              <a:t>Test time aspects should be further investigated.</a:t>
            </a:r>
          </a:p>
          <a:p>
            <a:pPr>
              <a:buNone/>
            </a:pPr>
            <a:endParaRPr lang="en-US" altLang="zh-CN" sz="1600"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4</a:t>
            </a:fld>
            <a:endParaRPr lang="en-US" dirty="0"/>
          </a:p>
        </p:txBody>
      </p:sp>
      <p:sp>
        <p:nvSpPr>
          <p:cNvPr id="5" name="标题 1"/>
          <p:cNvSpPr>
            <a:spLocks noGrp="1"/>
          </p:cNvSpPr>
          <p:nvPr>
            <p:ph type="title"/>
          </p:nvPr>
        </p:nvSpPr>
        <p:spPr>
          <a:xfrm>
            <a:off x="252391" y="4837"/>
            <a:ext cx="8640209" cy="495999"/>
          </a:xfrm>
        </p:spPr>
        <p:txBody>
          <a:bodyPr/>
          <a:lstStyle/>
          <a:p>
            <a:r>
              <a:rPr lang="sv-SE" altLang="zh-CN" dirty="0"/>
              <a:t>Way forward</a:t>
            </a:r>
            <a:endParaRPr lang="zh-CN" altLang="en-US" dirty="0"/>
          </a:p>
        </p:txBody>
      </p:sp>
    </p:spTree>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8712</TotalTime>
  <Words>499</Words>
  <Application>Microsoft Office PowerPoint</Application>
  <PresentationFormat>自定义</PresentationFormat>
  <Paragraphs>50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Background</vt:lpstr>
      <vt:lpstr>WF on lower and upper frequency limits and MBW for NR UE Tx spurious emission</vt:lpstr>
      <vt:lpstr>Background</vt:lpstr>
      <vt:lpstr>Way forward</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shengxiang</dc:creator>
  <cp:lastModifiedBy>ZTE</cp:lastModifiedBy>
  <cp:revision>712</cp:revision>
  <dcterms:created xsi:type="dcterms:W3CDTF">2014-09-24T01:01:53Z</dcterms:created>
  <dcterms:modified xsi:type="dcterms:W3CDTF">2017-04-07T22:01:08Z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(2)OWwWBwv9qBvm7hy5xo1c8z2l56lMHIGEWnrWE4fTtbSRN2NsUKLiUwhk3f6fwRUj06BYmSxH
zN4GHQGyc9/mIhVp1vTzV/r2SPwTnHuZ8qPMbmBhJGjFwl+5Jq9gm5BSYxlaamic04ZNh3py
O3soFwoT226MlBlRXTPv0rH2jBYw5QmhvReQb44CNQZ5Q4nEUDHX76fwBOzoO4iDyymLDFfD
tD+6YXquw4L6WwuQ5S</vt:lpwstr>
  </property>
  <property fmtid="{D5CDD505-2E9C-101B-9397-08002B2CF9AE}" pid="3" name="_2015_ms_pID_725343_00">
    <vt:lpwstr>_2015_ms_pID_725343</vt:lpwstr>
  </property>
  <property fmtid="{D5CDD505-2E9C-101B-9397-08002B2CF9AE}" pid="4" name="_2015_ms_pID_7253431">
    <vt:lpwstr>cyM6i77k1/iuKNtHqzeHt4zUN+W078CKRCOsVaO4iVs4lnVfOA925e
UV3DcCGXj8XrwRljAaRSsqhrkGRlbybxDdyZZxSv/dMqTrcn//6a1dzZlPo0a3oc+nX0Kfs/
N/ZvaGUbugfZnW5T6KEmNy6vl+EMXNqoiRBlF23Gd0RntRbJDTxiTkJcQH7fN+e9y+vQvSaE
hnMtkZKvh5uogtpo</vt:lpwstr>
  </property>
  <property fmtid="{D5CDD505-2E9C-101B-9397-08002B2CF9AE}" pid="5" name="_2015_ms_pID_7253431_00">
    <vt:lpwstr>_2015_ms_pID_7253431</vt:lpwstr>
  </property>
  <property fmtid="{D5CDD505-2E9C-101B-9397-08002B2CF9AE}" pid="6" name="_NewReviewCycle">
    <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1484785417</vt:lpwstr>
  </property>
</Properties>
</file>