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59" r:id="rId4"/>
    <p:sldId id="260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 Roy" initials="Roy" lastIdx="1" clrIdx="0">
    <p:extLst>
      <p:ext uri="{19B8F6BF-5375-455C-9EA6-DF929625EA0E}">
        <p15:presenceInfo xmlns:p15="http://schemas.microsoft.com/office/powerpoint/2012/main" xmlns="" userId="Hu Roy" providerId="None"/>
      </p:ext>
    </p:extLst>
  </p:cmAuthor>
  <p:cmAuthor id="2" name="CB" initials="E" lastIdx="1" clrIdx="1">
    <p:extLst>
      <p:ext uri="{19B8F6BF-5375-455C-9EA6-DF929625EA0E}">
        <p15:presenceInfo xmlns:p15="http://schemas.microsoft.com/office/powerpoint/2012/main" xmlns="" userId="CB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F1DA3-2D04-456F-B2E9-F612FDA07F6C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AB4F1D-03D1-422D-83D6-3C2FE714E4D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7226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6470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AB4F1D-03D1-422D-83D6-3C2FE714E4D1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647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2017/4/6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WF on Identifying and Defining NR-LTE band combination for 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NR-LTE co-existence  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4105292"/>
            <a:ext cx="7429552" cy="1752600"/>
          </a:xfrm>
        </p:spPr>
        <p:txBody>
          <a:bodyPr>
            <a:normAutofit/>
          </a:bodyPr>
          <a:lstStyle/>
          <a:p>
            <a:r>
              <a:rPr lang="en-US" altLang="zh-CN" dirty="0"/>
              <a:t>ZTE, ZTE Microelectronics</a:t>
            </a:r>
            <a:r>
              <a:rPr lang="en-US" altLang="zh-CN" dirty="0" smtClean="0"/>
              <a:t>, Nokia, Ericsson</a:t>
            </a:r>
            <a:endParaRPr lang="en-US" altLang="zh-CN" dirty="0"/>
          </a:p>
          <a:p>
            <a:r>
              <a:rPr lang="en-US" altLang="zh-CN" dirty="0"/>
              <a:t> </a:t>
            </a:r>
          </a:p>
        </p:txBody>
      </p:sp>
      <p:sp>
        <p:nvSpPr>
          <p:cNvPr id="4" name="副标题 3"/>
          <p:cNvSpPr txBox="1">
            <a:spLocks/>
          </p:cNvSpPr>
          <p:nvPr/>
        </p:nvSpPr>
        <p:spPr>
          <a:xfrm>
            <a:off x="132807" y="179998"/>
            <a:ext cx="8759673" cy="85322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spcBef>
                <a:spcPct val="20000"/>
              </a:spcBef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3GPP TSG RAN4 meeting #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82bis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			</a:t>
            </a:r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R4-1704363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Spokane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, USA, April 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-7, 2017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02215" cy="5184576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[1] proposes to  define the following frequency ranges for NR-LTE coexistence operation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pPr>
              <a:buNone/>
            </a:pPr>
            <a:r>
              <a:rPr lang="en-US" altLang="zh-CN" sz="2400" dirty="0"/>
              <a:t>Reference</a:t>
            </a:r>
          </a:p>
          <a:p>
            <a:pPr>
              <a:buNone/>
            </a:pPr>
            <a:r>
              <a:rPr lang="en-US" altLang="zh-CN" sz="2000" dirty="0"/>
              <a:t>[1] R4-1703534,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Proposals on </a:t>
            </a:r>
            <a:r>
              <a:rPr lang="en-GB" altLang="zh-CN" sz="2000" dirty="0">
                <a:latin typeface="微软雅黑" pitchFamily="34" charset="-122"/>
                <a:ea typeface="微软雅黑" pitchFamily="34" charset="-122"/>
              </a:rPr>
              <a:t>Frequency Ranges of a Set of NR paired bands</a:t>
            </a:r>
            <a:endParaRPr lang="en-US" altLang="zh-CN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47887686"/>
              </p:ext>
            </p:extLst>
          </p:nvPr>
        </p:nvGraphicFramePr>
        <p:xfrm>
          <a:off x="500066" y="2203138"/>
          <a:ext cx="835821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79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1402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58239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Frequency ranges for NR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600" dirty="0"/>
                        <a:t>Operators whose</a:t>
                      </a:r>
                      <a:r>
                        <a:rPr kumimoji="1" lang="en-US" altLang="ja-JP" sz="1600" baseline="0" dirty="0"/>
                        <a:t> </a:t>
                      </a:r>
                      <a:r>
                        <a:rPr kumimoji="1" lang="en-US" altLang="ja-JP" sz="1600" dirty="0"/>
                        <a:t>request is included in the frequency range</a:t>
                      </a:r>
                      <a:endParaRPr kumimoji="1" lang="ja-JP" altLang="en-US" sz="1600" dirty="0"/>
                    </a:p>
                  </a:txBody>
                  <a:tcPr marL="121952" marR="121952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dirty="0">
                          <a:solidFill>
                            <a:schemeClr val="tx1"/>
                          </a:solidFill>
                        </a:rPr>
                        <a:t>1710-1785MHz</a:t>
                      </a:r>
                      <a:r>
                        <a:rPr kumimoji="1" lang="en-US" altLang="ja-JP" sz="1400" baseline="0" dirty="0">
                          <a:solidFill>
                            <a:schemeClr val="tx1"/>
                          </a:solidFill>
                        </a:rPr>
                        <a:t>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China Telecom, China Unicom, CMCC 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814-862MHz (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</a:rPr>
                        <a:t>UL)/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China Telecom, Etisalat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algn="ctr"/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880-915MHz (UL)/3.3-4.2 GHz*(DL&amp;UL)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763"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703-748MHz (</a:t>
                      </a:r>
                      <a:r>
                        <a:rPr lang="en-US" altLang="ko-KR" sz="1400" baseline="0" dirty="0">
                          <a:solidFill>
                            <a:schemeClr val="tx1"/>
                          </a:solidFill>
                        </a:rPr>
                        <a:t>UL)/3.3-4.2</a:t>
                      </a:r>
                      <a:r>
                        <a:rPr lang="en-US" altLang="ko-KR" sz="1400" dirty="0">
                          <a:solidFill>
                            <a:schemeClr val="tx1"/>
                          </a:solidFill>
                        </a:rPr>
                        <a:t> GHz* (DL&amp;UL)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121952" marR="121952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kumimoji="1" lang="en-GB" altLang="ja-JP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Orange, Telefonica, Etisalat </a:t>
                      </a:r>
                      <a:endParaRPr kumimoji="1" lang="zh-CN" altLang="ja-JP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7142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3600" dirty="0">
                <a:latin typeface="微软雅黑" pitchFamily="34" charset="-122"/>
                <a:ea typeface="微软雅黑" pitchFamily="34" charset="-122"/>
              </a:rPr>
              <a:t>Technical considerations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000108"/>
            <a:ext cx="8202215" cy="5184576"/>
          </a:xfrm>
        </p:spPr>
        <p:txBody>
          <a:bodyPr>
            <a:normAutofit/>
          </a:bodyPr>
          <a:lstStyle/>
          <a:p>
            <a:endParaRPr lang="en-US" altLang="zh-CN" sz="2400" dirty="0"/>
          </a:p>
          <a:p>
            <a:r>
              <a:rPr lang="en-US" altLang="zh-CN" sz="2400" dirty="0"/>
              <a:t>The concept of NR-LTE co-existence operation proposes  a new way of using spectrum different from the conventional way</a:t>
            </a:r>
          </a:p>
          <a:p>
            <a:r>
              <a:rPr lang="en-US" altLang="zh-CN" sz="2400" dirty="0"/>
              <a:t>Technical considerations should be focused for the time being</a:t>
            </a:r>
          </a:p>
          <a:p>
            <a:pPr lvl="1"/>
            <a:r>
              <a:rPr lang="en-US" altLang="zh-CN" sz="2000" dirty="0"/>
              <a:t>Specification of NR-LTE coexistence ongoing in other WG (e.g. RAN1)</a:t>
            </a:r>
          </a:p>
          <a:p>
            <a:pPr lvl="1"/>
            <a:r>
              <a:rPr lang="en-US" altLang="zh-CN" sz="2000" dirty="0"/>
              <a:t>New requirements in addition to the conventional requirements specified for conventional band arrangements?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2"/>
            <a:endParaRPr lang="en-US" altLang="zh-CN" sz="1600" dirty="0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en-US" altLang="zh-CN" dirty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14422"/>
            <a:ext cx="8786874" cy="5114948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Prioritize the work on conventional band arrangement and DC/NSA combinations until December 2017 (Rel-15)</a:t>
            </a:r>
          </a:p>
          <a:p>
            <a:pPr marL="742950" lvl="2" indent="-342900"/>
            <a:r>
              <a:rPr lang="en-US" altLang="zh-CN" dirty="0"/>
              <a:t>Initial NR-LTE band/frequency range combinations included in </a:t>
            </a:r>
            <a:r>
              <a:rPr lang="en-US" altLang="zh-CN" dirty="0" smtClean="0"/>
              <a:t>RP-170855 </a:t>
            </a:r>
            <a:r>
              <a:rPr lang="en-US" altLang="zh-CN" dirty="0"/>
              <a:t>are a starting point for defining NR band and NR-LTE band combination for DC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/>
              <a:t>Wait for RAN1 to progress on the physical layer design for NR-LTE coexistence operation before RAN4 can start coexistence study on NR-LTE band combination</a:t>
            </a:r>
          </a:p>
          <a:p>
            <a:pPr marL="342900" lvl="1" indent="-342900">
              <a:buNone/>
            </a:pPr>
            <a:endParaRPr lang="en-US" altLang="zh-CN" dirty="0"/>
          </a:p>
          <a:p>
            <a:pPr lvl="1"/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800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9318</TotalTime>
  <Words>251</Words>
  <Application>Microsoft Office PowerPoint</Application>
  <PresentationFormat>On-screen Show (4:3)</PresentationFormat>
  <Paragraphs>42</Paragraphs>
  <Slides>4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WF on Identifying and Defining NR-LTE band combination for NR-LTE co-existence  </vt:lpstr>
      <vt:lpstr>Background</vt:lpstr>
      <vt:lpstr>Technical considerations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LTE-NR coexistence with UL sharing</dc:title>
  <dc:creator>ZTE</dc:creator>
  <cp:lastModifiedBy>JackeyCao</cp:lastModifiedBy>
  <cp:revision>150</cp:revision>
  <dcterms:created xsi:type="dcterms:W3CDTF">2017-02-25T05:46:20Z</dcterms:created>
  <dcterms:modified xsi:type="dcterms:W3CDTF">2017-04-07T00:51:59Z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(2)EnBGn56Hq1Iorx7MF+jxdKAr9Liv1o0/5GpB8zuzOFKE8Wi1wXmnFrMfN/0zcWODHRowXOjU
gdyQ2T4nV31bVXilGaQASDIuZiNrt1pfV/kld3D1Eit5xhuWXqQd/KcpNV2d3DBdEKUr7yFa
8ct/bitaox5aHrnO7z0RfjbYP5JPu4lr4UuobUFIa8Il2rmiRz+W4S0KBjJiLCL7sx5Ig/9b
kmDgHztl3Dpyq12zvU</vt:lpwstr>
  </property>
  <property fmtid="{D5CDD505-2E9C-101B-9397-08002B2CF9AE}" pid="3" name="_2015_ms_pID_7253431">
    <vt:lpwstr>QZh3dSfS1UA/EIFzE82hMoedNsHVLrFPvAT3pxjYMKaKaSXj7UL3xF
YOkez60RiX2ZRbEmySa67tK5m9U3HU+77uyfgKjOJpJwy4eh0BNugjKbs4s8mKStYyE69yp2
dAYK7N5kQTyyQRkjMS+XIIwiNxQu4f52CO56sv2kGxOdi/dGMEp0w2Aza29Hd5KY3C+Z3dbw
QnEG2gwvfLtjKtKb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1489454713</vt:lpwstr>
  </property>
</Properties>
</file>