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356" r:id="rId6"/>
    <p:sldId id="369" r:id="rId7"/>
    <p:sldId id="372" r:id="rId8"/>
    <p:sldId id="359" r:id="rId9"/>
    <p:sldId id="370" r:id="rId10"/>
    <p:sldId id="371" r:id="rId11"/>
    <p:sldId id="377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28270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493438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54721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89410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Enhanced CRS-IM </a:t>
            </a:r>
            <a:r>
              <a:rPr lang="en-GB" altLang="en-US" sz="4000" dirty="0" smtClean="0"/>
              <a:t/>
            </a:r>
            <a:br>
              <a:rPr lang="en-GB" altLang="en-US" sz="4000" dirty="0" smtClean="0"/>
            </a:br>
            <a:r>
              <a:rPr lang="en-GB" altLang="en-US" sz="4000" dirty="0" smtClean="0"/>
              <a:t>Performance Requirements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</a:t>
            </a:r>
            <a:r>
              <a:rPr lang="en-US" altLang="en-US" sz="2800" smtClean="0">
                <a:solidFill>
                  <a:srgbClr val="898989"/>
                </a:solidFill>
              </a:rPr>
              <a:t>, </a:t>
            </a:r>
            <a:r>
              <a:rPr lang="en-US" altLang="en-US" sz="2800" smtClean="0">
                <a:solidFill>
                  <a:srgbClr val="898989"/>
                </a:solidFill>
              </a:rPr>
              <a:t>LGE, CATT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2bis</a:t>
            </a:r>
            <a:br>
              <a:rPr lang="en-US" altLang="zh-CN" sz="1800" b="1" dirty="0" smtClean="0"/>
            </a:br>
            <a:r>
              <a:rPr lang="en-GB" sz="1800" b="1" dirty="0"/>
              <a:t>Spokane, USA, 3 - 7 April 2017</a:t>
            </a:r>
            <a:endParaRPr lang="en-US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7.27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R4-1704230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CRS-IM </a:t>
            </a:r>
            <a:r>
              <a:rPr lang="en-GB" sz="2000" dirty="0"/>
              <a:t>enhancements work </a:t>
            </a:r>
            <a:r>
              <a:rPr lang="en-GB" sz="2000" dirty="0" smtClean="0"/>
              <a:t>objectives:</a:t>
            </a:r>
            <a:endParaRPr lang="en-GB" sz="2000" dirty="0"/>
          </a:p>
          <a:p>
            <a:pPr lvl="1"/>
            <a:r>
              <a:rPr lang="en-US" sz="1800" i="1" dirty="0"/>
              <a:t>Stage 1: Investigate performance benefits and feasibility of using CRS-IM receivers:</a:t>
            </a:r>
          </a:p>
          <a:p>
            <a:pPr lvl="1"/>
            <a:r>
              <a:rPr lang="en-US" sz="1800" i="1" dirty="0"/>
              <a:t>Stage 2: Specify UE demodulation and CSI reporting performance requirements to verify practical CRS-IM operation for the identified scenarios based on the outcome of Stage 1.</a:t>
            </a:r>
          </a:p>
          <a:p>
            <a:r>
              <a:rPr lang="en-US" sz="2000" dirty="0" smtClean="0"/>
              <a:t>RAN4 </a:t>
            </a:r>
            <a:r>
              <a:rPr lang="en-US" sz="2000" dirty="0"/>
              <a:t>#</a:t>
            </a:r>
            <a:r>
              <a:rPr lang="en-US" sz="2000" dirty="0" smtClean="0"/>
              <a:t>8</a:t>
            </a:r>
            <a:r>
              <a:rPr lang="en-US" sz="2000" dirty="0"/>
              <a:t>2</a:t>
            </a:r>
            <a:r>
              <a:rPr lang="en-US" sz="2000" dirty="0" smtClean="0"/>
              <a:t> </a:t>
            </a:r>
            <a:r>
              <a:rPr lang="en-US" sz="2000" dirty="0"/>
              <a:t>agreements</a:t>
            </a:r>
          </a:p>
          <a:p>
            <a:pPr lvl="1"/>
            <a:r>
              <a:rPr lang="en-GB" sz="1600" dirty="0" smtClean="0"/>
              <a:t>R4-1702195 </a:t>
            </a:r>
            <a:r>
              <a:rPr lang="en-GB" altLang="en-US" sz="1600" dirty="0"/>
              <a:t>WF on Enhanced CRS-IM Performance Requirements </a:t>
            </a:r>
            <a:endParaRPr lang="en-GB" altLang="en-US" sz="1600" dirty="0" smtClean="0"/>
          </a:p>
          <a:p>
            <a:pPr lvl="1"/>
            <a:r>
              <a:rPr lang="en-GB" sz="1600" dirty="0"/>
              <a:t>R4-1702451 WF on </a:t>
            </a:r>
            <a:r>
              <a:rPr lang="en-US" sz="1600" dirty="0"/>
              <a:t>simulation assumptions for Enhanced CRS-IM initial </a:t>
            </a:r>
            <a:r>
              <a:rPr lang="en-US" sz="1600" dirty="0" smtClean="0"/>
              <a:t>studies</a:t>
            </a:r>
            <a:endParaRPr lang="en-GB" sz="1600" dirty="0" smtClean="0"/>
          </a:p>
          <a:p>
            <a:r>
              <a:rPr lang="en-US" sz="2000" dirty="0" smtClean="0"/>
              <a:t>This WF provides further agreements on the target scenarios and reference receivers for the Stage 1 investigations of CRS-IM enhancements and downselection of test cases and parameters for Stage 2 work</a:t>
            </a:r>
          </a:p>
          <a:p>
            <a:r>
              <a:rPr lang="en-US" sz="2000" dirty="0" smtClean="0"/>
              <a:t>Companies </a:t>
            </a:r>
            <a:r>
              <a:rPr lang="en-US" sz="2000" dirty="0"/>
              <a:t>are encouraged to provide further inputs on the scenarios and reference receivers performance/complexity analysis in RAN4 #</a:t>
            </a:r>
            <a:r>
              <a:rPr lang="en-US" sz="2000" dirty="0" smtClean="0"/>
              <a:t>83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Enhanced CRS-IM for PDSCH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Background: Candidate </a:t>
            </a:r>
            <a:r>
              <a:rPr lang="en-GB" dirty="0"/>
              <a:t>scenarios in RAN4 #</a:t>
            </a:r>
            <a:r>
              <a:rPr lang="en-GB" dirty="0" smtClean="0"/>
              <a:t>82</a:t>
            </a:r>
          </a:p>
          <a:p>
            <a:pPr lvl="0"/>
            <a:endParaRPr lang="en-US" sz="2000" dirty="0"/>
          </a:p>
          <a:p>
            <a:pPr lvl="0"/>
            <a:endParaRPr lang="en-US" sz="2000" dirty="0" smtClean="0"/>
          </a:p>
          <a:p>
            <a:pPr lvl="0"/>
            <a:endParaRPr lang="en-US" sz="2000" dirty="0"/>
          </a:p>
          <a:p>
            <a:pPr lvl="0"/>
            <a:endParaRPr lang="en-US" sz="2000" dirty="0" smtClean="0"/>
          </a:p>
          <a:p>
            <a:pPr lvl="0"/>
            <a:endParaRPr lang="en-US" sz="2000" dirty="0"/>
          </a:p>
          <a:p>
            <a:pPr lvl="0"/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GB" dirty="0"/>
              <a:t>Further refinement of test parameters for Test cases 1, 2, 3, 4</a:t>
            </a:r>
            <a:endParaRPr lang="en-US" dirty="0"/>
          </a:p>
          <a:p>
            <a:pPr lvl="1" fontAlgn="auto"/>
            <a:r>
              <a:rPr lang="en-GB" dirty="0" smtClean="0"/>
              <a:t>Use MCS 21 for </a:t>
            </a:r>
            <a:r>
              <a:rPr lang="en-GB" dirty="0"/>
              <a:t>Test </a:t>
            </a:r>
            <a:r>
              <a:rPr lang="en-GB" dirty="0" smtClean="0"/>
              <a:t>4</a:t>
            </a:r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872799"/>
              </p:ext>
            </p:extLst>
          </p:nvPr>
        </p:nvGraphicFramePr>
        <p:xfrm>
          <a:off x="457200" y="1752600"/>
          <a:ext cx="8229601" cy="21484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5837"/>
                <a:gridCol w="1478036"/>
                <a:gridCol w="1296985"/>
                <a:gridCol w="1919143"/>
                <a:gridCol w="1140623"/>
                <a:gridCol w="1138977"/>
              </a:tblGrid>
              <a:tr h="220900">
                <a:tc row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Test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CRS pattern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UE RX chains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CRS APs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377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Serv. cell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Interf. cell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3774">
                <a:tc gridSpan="6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Test cases for performance requirements definition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Non 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7337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Non 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TM9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Non 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Non Colliding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774">
                <a:tc gridSpan="6"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Test cases for additional analysis / discussion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13774"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6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TM4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Colliding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97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Enhanced CRS-IM for PDSCH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Test case 5</a:t>
            </a:r>
            <a:endParaRPr lang="en-US" dirty="0"/>
          </a:p>
          <a:p>
            <a:pPr lvl="1" fontAlgn="auto"/>
            <a:r>
              <a:rPr lang="en-GB" dirty="0"/>
              <a:t>Confirm performance gains of CRS-IM Receiver #</a:t>
            </a:r>
            <a:r>
              <a:rPr lang="en-GB" dirty="0" smtClean="0"/>
              <a:t>2 (</a:t>
            </a:r>
            <a:r>
              <a:rPr lang="en-GB" dirty="0"/>
              <a:t>R4-1702195</a:t>
            </a:r>
            <a:r>
              <a:rPr lang="en-GB" dirty="0" smtClean="0"/>
              <a:t>) </a:t>
            </a:r>
            <a:r>
              <a:rPr lang="en-GB" dirty="0"/>
              <a:t>based on summary of alignment results. </a:t>
            </a:r>
            <a:endParaRPr lang="en-GB" dirty="0" smtClean="0"/>
          </a:p>
          <a:p>
            <a:pPr lvl="2" fontAlgn="auto"/>
            <a:r>
              <a:rPr lang="en-GB" dirty="0" smtClean="0"/>
              <a:t>TR </a:t>
            </a:r>
            <a:r>
              <a:rPr lang="en-GB" dirty="0"/>
              <a:t>should also mention blind detection </a:t>
            </a:r>
            <a:r>
              <a:rPr lang="en-GB" dirty="0" smtClean="0"/>
              <a:t>feasibility notes</a:t>
            </a:r>
            <a:endParaRPr lang="en-GB" dirty="0"/>
          </a:p>
          <a:p>
            <a:pPr lvl="1" fontAlgn="auto"/>
            <a:r>
              <a:rPr lang="en-GB" dirty="0" smtClean="0"/>
              <a:t>Do </a:t>
            </a:r>
            <a:r>
              <a:rPr lang="en-GB" dirty="0"/>
              <a:t>not define performance requirements</a:t>
            </a:r>
          </a:p>
          <a:p>
            <a:pPr lvl="0"/>
            <a:r>
              <a:rPr lang="en-GB" dirty="0"/>
              <a:t>Test case </a:t>
            </a:r>
            <a:r>
              <a:rPr lang="en-US" dirty="0" smtClean="0"/>
              <a:t>6</a:t>
            </a:r>
            <a:endParaRPr lang="en-US" dirty="0"/>
          </a:p>
          <a:p>
            <a:pPr lvl="1" fontAlgn="auto"/>
            <a:r>
              <a:rPr lang="en-GB" dirty="0"/>
              <a:t>Confirm performance gains of CRS-IM Receiver #1 and #</a:t>
            </a:r>
            <a:r>
              <a:rPr lang="en-GB" dirty="0" smtClean="0"/>
              <a:t>2 </a:t>
            </a:r>
            <a:r>
              <a:rPr lang="en-GB" dirty="0"/>
              <a:t>(R4-1702195)</a:t>
            </a:r>
            <a:r>
              <a:rPr lang="en-GB" dirty="0" smtClean="0"/>
              <a:t> </a:t>
            </a:r>
            <a:r>
              <a:rPr lang="en-GB" dirty="0"/>
              <a:t>based on summary of alignment results. </a:t>
            </a:r>
            <a:r>
              <a:rPr lang="en-GB" dirty="0" smtClean="0"/>
              <a:t>. </a:t>
            </a:r>
            <a:endParaRPr lang="en-GB" dirty="0"/>
          </a:p>
          <a:p>
            <a:pPr lvl="1" fontAlgn="auto"/>
            <a:r>
              <a:rPr lang="en-GB" dirty="0" smtClean="0"/>
              <a:t>Do </a:t>
            </a:r>
            <a:r>
              <a:rPr lang="en-GB" dirty="0"/>
              <a:t>not define performance requirements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1351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CRS-IM </a:t>
            </a:r>
            <a:r>
              <a:rPr lang="en-US" dirty="0"/>
              <a:t>for </a:t>
            </a:r>
            <a:r>
              <a:rPr lang="en-US" dirty="0" smtClean="0"/>
              <a:t>PDCCH/PCFICH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Background: </a:t>
            </a:r>
          </a:p>
          <a:p>
            <a:pPr lvl="1"/>
            <a:r>
              <a:rPr lang="en-GB" dirty="0" smtClean="0"/>
              <a:t>Candidate scenarios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fontAlgn="auto"/>
            <a:endParaRPr lang="en-GB" dirty="0" smtClean="0"/>
          </a:p>
          <a:p>
            <a:pPr lvl="1" fontAlgn="auto"/>
            <a:endParaRPr lang="en-GB" dirty="0" smtClean="0"/>
          </a:p>
          <a:p>
            <a:pPr lvl="1" fontAlgn="auto"/>
            <a:r>
              <a:rPr lang="en-GB" dirty="0" smtClean="0"/>
              <a:t>RAN4 #82 agreements</a:t>
            </a:r>
          </a:p>
          <a:p>
            <a:pPr lvl="2" fontAlgn="auto"/>
            <a:r>
              <a:rPr lang="en-GB" dirty="0" smtClean="0"/>
              <a:t>Confirm CRS-IM feasibility and define </a:t>
            </a:r>
            <a:r>
              <a:rPr lang="en-GB" dirty="0"/>
              <a:t>requirements for </a:t>
            </a:r>
            <a:r>
              <a:rPr lang="en-GB" dirty="0" smtClean="0"/>
              <a:t>TC </a:t>
            </a:r>
            <a:r>
              <a:rPr lang="en-GB" dirty="0"/>
              <a:t>1. </a:t>
            </a:r>
          </a:p>
          <a:p>
            <a:pPr lvl="2" fontAlgn="auto"/>
            <a:r>
              <a:rPr lang="en-GB" dirty="0"/>
              <a:t>Deprioritize work </a:t>
            </a:r>
            <a:r>
              <a:rPr lang="en-GB" dirty="0" smtClean="0"/>
              <a:t>for TC2</a:t>
            </a:r>
            <a:endParaRPr lang="en-GB" dirty="0"/>
          </a:p>
          <a:p>
            <a:pPr lvl="2" fontAlgn="auto"/>
            <a:r>
              <a:rPr lang="en-GB" dirty="0" smtClean="0"/>
              <a:t>Continue </a:t>
            </a:r>
            <a:r>
              <a:rPr lang="en-GB" dirty="0"/>
              <a:t>studies for additional PDCCH/PCFICH TC3 (investigate both performance and complexity).</a:t>
            </a:r>
          </a:p>
          <a:p>
            <a:pPr lvl="1"/>
            <a:endParaRPr lang="en-US" dirty="0"/>
          </a:p>
          <a:p>
            <a:pPr marL="400050" lvl="1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026590"/>
              </p:ext>
            </p:extLst>
          </p:nvPr>
        </p:nvGraphicFramePr>
        <p:xfrm>
          <a:off x="952500" y="2209800"/>
          <a:ext cx="7238999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5410"/>
                <a:gridCol w="1760525"/>
                <a:gridCol w="1866214"/>
                <a:gridCol w="1170051"/>
                <a:gridCol w="1066799"/>
              </a:tblGrid>
              <a:tr h="19812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CRS pattern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Number of UE RX chains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CRS APs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62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3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302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CRS-IM </a:t>
            </a:r>
            <a:r>
              <a:rPr lang="en-US" dirty="0"/>
              <a:t>for </a:t>
            </a:r>
            <a:r>
              <a:rPr lang="en-US" dirty="0" smtClean="0"/>
              <a:t>PDCCH/PCFICH (</a:t>
            </a:r>
            <a:r>
              <a:rPr lang="en-US" dirty="0"/>
              <a:t>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en-GB" dirty="0"/>
              <a:t>Test 3 (4 RX antennas + 4 CRS APs)</a:t>
            </a:r>
            <a:endParaRPr lang="en-US" dirty="0"/>
          </a:p>
          <a:p>
            <a:pPr lvl="1"/>
            <a:r>
              <a:rPr lang="en-US" dirty="0"/>
              <a:t>Provide additional </a:t>
            </a:r>
            <a:r>
              <a:rPr lang="en-US" dirty="0" smtClean="0"/>
              <a:t>analysis in RAN4 #83 </a:t>
            </a:r>
            <a:r>
              <a:rPr lang="en-US" dirty="0"/>
              <a:t>for Medium correlation channel model </a:t>
            </a:r>
            <a:endParaRPr lang="en-US" dirty="0" smtClean="0"/>
          </a:p>
          <a:p>
            <a:pPr lvl="1"/>
            <a:r>
              <a:rPr lang="en-US" dirty="0" smtClean="0"/>
              <a:t>Decide on performance requirements introduction </a:t>
            </a:r>
            <a:r>
              <a:rPr lang="en-US" dirty="0"/>
              <a:t>in RAN4 #</a:t>
            </a:r>
            <a:r>
              <a:rPr lang="en-US" dirty="0" smtClean="0"/>
              <a:t>83</a:t>
            </a:r>
          </a:p>
          <a:p>
            <a:pPr lvl="2"/>
            <a:r>
              <a:rPr lang="en-US" dirty="0"/>
              <a:t>Option 1: </a:t>
            </a:r>
            <a:r>
              <a:rPr lang="en-US" dirty="0" smtClean="0"/>
              <a:t>Do not define requirements </a:t>
            </a:r>
            <a:endParaRPr lang="en-GB" dirty="0"/>
          </a:p>
          <a:p>
            <a:pPr lvl="2"/>
            <a:r>
              <a:rPr lang="en-US" dirty="0"/>
              <a:t>Option </a:t>
            </a:r>
            <a:r>
              <a:rPr lang="en-US" dirty="0" smtClean="0"/>
              <a:t>2: Define demodulation requirements for Medium antenna correlation model </a:t>
            </a:r>
            <a:r>
              <a:rPr lang="en-US" dirty="0"/>
              <a:t>based on</a:t>
            </a:r>
            <a:r>
              <a:rPr lang="en-US" dirty="0" smtClean="0"/>
              <a:t> Type A CCIM receiver </a:t>
            </a:r>
          </a:p>
          <a:p>
            <a:pPr lvl="2"/>
            <a:r>
              <a:rPr lang="en-US" dirty="0" smtClean="0"/>
              <a:t>Option 3: </a:t>
            </a:r>
            <a:r>
              <a:rPr lang="en-US" dirty="0"/>
              <a:t>Define demodulation requirements for Medium antenna correlation model based on </a:t>
            </a:r>
            <a:r>
              <a:rPr lang="en-US" dirty="0" smtClean="0"/>
              <a:t>LMMSE-IRC </a:t>
            </a:r>
            <a:r>
              <a:rPr lang="en-US" dirty="0"/>
              <a:t>receiver </a:t>
            </a:r>
            <a:endParaRPr lang="en-GB" dirty="0"/>
          </a:p>
          <a:p>
            <a:pPr lvl="2"/>
            <a:r>
              <a:rPr lang="en-US" dirty="0" smtClean="0"/>
              <a:t>Option 4: </a:t>
            </a:r>
            <a:r>
              <a:rPr lang="en-US" dirty="0"/>
              <a:t>Define demodulation requirements for </a:t>
            </a:r>
            <a:r>
              <a:rPr lang="en-US" dirty="0" smtClean="0"/>
              <a:t>Low </a:t>
            </a:r>
            <a:r>
              <a:rPr lang="en-US" dirty="0"/>
              <a:t>antenna correlation model </a:t>
            </a:r>
            <a:r>
              <a:rPr lang="en-US" dirty="0" smtClean="0"/>
              <a:t>based on LMMSE-IRC receiver (without CRS-IM)</a:t>
            </a:r>
            <a:endParaRPr lang="en-GB" dirty="0"/>
          </a:p>
          <a:p>
            <a:pPr lvl="2"/>
            <a:endParaRPr lang="en-GB" dirty="0"/>
          </a:p>
          <a:p>
            <a:pPr lvl="2" fontAlgn="auto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465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CRS-IM for PHICH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Background: </a:t>
            </a:r>
          </a:p>
          <a:p>
            <a:pPr lvl="1"/>
            <a:r>
              <a:rPr lang="en-GB" dirty="0" smtClean="0"/>
              <a:t>Candidate scenarios</a:t>
            </a:r>
          </a:p>
          <a:p>
            <a:pPr lvl="1"/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fontAlgn="auto"/>
            <a:endParaRPr lang="en-GB" dirty="0" smtClean="0"/>
          </a:p>
          <a:p>
            <a:pPr lvl="1" fontAlgn="auto"/>
            <a:r>
              <a:rPr lang="en-GB" dirty="0"/>
              <a:t>RAN4 #82 agreements</a:t>
            </a:r>
          </a:p>
          <a:p>
            <a:pPr lvl="2" fontAlgn="auto"/>
            <a:r>
              <a:rPr lang="en-GB" dirty="0" smtClean="0"/>
              <a:t>Confirm </a:t>
            </a:r>
            <a:r>
              <a:rPr lang="en-GB" dirty="0"/>
              <a:t>performance gains for PHICH TC 1. FFS if performance requirements need to be introduced. </a:t>
            </a:r>
          </a:p>
          <a:p>
            <a:pPr lvl="2" fontAlgn="auto"/>
            <a:r>
              <a:rPr lang="en-GB" dirty="0" smtClean="0"/>
              <a:t>Deprioritize </a:t>
            </a:r>
            <a:r>
              <a:rPr lang="en-GB" dirty="0"/>
              <a:t>work </a:t>
            </a:r>
            <a:r>
              <a:rPr lang="en-GB" dirty="0" smtClean="0"/>
              <a:t>for TC2</a:t>
            </a:r>
            <a:endParaRPr lang="en-GB" dirty="0"/>
          </a:p>
          <a:p>
            <a:pPr lvl="2" fontAlgn="auto"/>
            <a:r>
              <a:rPr lang="en-GB" dirty="0" smtClean="0"/>
              <a:t>Continue </a:t>
            </a:r>
            <a:r>
              <a:rPr lang="en-GB" dirty="0"/>
              <a:t>studies for additional </a:t>
            </a:r>
            <a:r>
              <a:rPr lang="en-GB" dirty="0" smtClean="0"/>
              <a:t>PHICH </a:t>
            </a:r>
            <a:r>
              <a:rPr lang="en-GB" dirty="0"/>
              <a:t>TC3 (investigate both performance and complexity</a:t>
            </a:r>
            <a:r>
              <a:rPr lang="en-GB" dirty="0" smtClean="0"/>
              <a:t>).</a:t>
            </a:r>
          </a:p>
          <a:p>
            <a:pPr fontAlgn="auto"/>
            <a:r>
              <a:rPr lang="en-US" dirty="0" smtClean="0"/>
              <a:t>Way forward: Do not introduce PHICH performance requirements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807781"/>
              </p:ext>
            </p:extLst>
          </p:nvPr>
        </p:nvGraphicFramePr>
        <p:xfrm>
          <a:off x="952500" y="2209800"/>
          <a:ext cx="7238999" cy="1341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5410"/>
                <a:gridCol w="1760525"/>
                <a:gridCol w="1866214"/>
                <a:gridCol w="1170051"/>
                <a:gridCol w="1066799"/>
              </a:tblGrid>
              <a:tr h="21336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Test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CRS pattern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Number of UE RX chains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Number of CRS APs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62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Serv.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Interf. cell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Non Colliding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81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3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Non Colliding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178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Feature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en-US" dirty="0" smtClean="0"/>
              <a:t>Ad-hoc agreements</a:t>
            </a:r>
          </a:p>
          <a:p>
            <a:pPr lvl="1"/>
            <a:r>
              <a:rPr lang="en-US" dirty="0"/>
              <a:t>Set of UE features</a:t>
            </a:r>
            <a:endParaRPr lang="en-GB" dirty="0"/>
          </a:p>
          <a:p>
            <a:pPr lvl="2" fontAlgn="auto"/>
            <a:r>
              <a:rPr lang="en-GB" dirty="0"/>
              <a:t>#1: </a:t>
            </a:r>
            <a:r>
              <a:rPr lang="en-GB" dirty="0" smtClean="0"/>
              <a:t>Non-colliding CRS-IM </a:t>
            </a:r>
            <a:r>
              <a:rPr lang="en-GB" dirty="0"/>
              <a:t>receiver for 2RX and 4 CRS APs </a:t>
            </a:r>
            <a:r>
              <a:rPr lang="en-GB" dirty="0" smtClean="0"/>
              <a:t>for </a:t>
            </a:r>
            <a:r>
              <a:rPr lang="en-GB" dirty="0"/>
              <a:t>PDSCH </a:t>
            </a:r>
          </a:p>
          <a:p>
            <a:pPr lvl="2" fontAlgn="auto"/>
            <a:r>
              <a:rPr lang="en-GB" dirty="0"/>
              <a:t>#2: </a:t>
            </a:r>
            <a:r>
              <a:rPr lang="en-GB" dirty="0" smtClean="0"/>
              <a:t>Non-colliding </a:t>
            </a:r>
            <a:r>
              <a:rPr lang="en-GB" dirty="0"/>
              <a:t>CRS-IM receiver for 4RX and 2 CRS APs for PDSCH</a:t>
            </a:r>
          </a:p>
          <a:p>
            <a:pPr lvl="2" fontAlgn="auto"/>
            <a:r>
              <a:rPr lang="en-GB" dirty="0"/>
              <a:t>#3: </a:t>
            </a:r>
            <a:r>
              <a:rPr lang="en-GB" dirty="0" smtClean="0"/>
              <a:t>Non-colliding </a:t>
            </a:r>
            <a:r>
              <a:rPr lang="en-GB" dirty="0"/>
              <a:t>CRS-IM receiver for 4RX and 4 CRS APs for PDSCH</a:t>
            </a:r>
          </a:p>
          <a:p>
            <a:pPr lvl="2" fontAlgn="auto"/>
            <a:r>
              <a:rPr lang="en-GB" dirty="0"/>
              <a:t>#4: Type A CCIM receiver for 2RX and 4 CRS APs for DL Control Channels</a:t>
            </a:r>
          </a:p>
          <a:p>
            <a:r>
              <a:rPr lang="en-US" dirty="0"/>
              <a:t>FFS depending on the test case introduction</a:t>
            </a:r>
            <a:endParaRPr lang="en-GB" dirty="0"/>
          </a:p>
          <a:p>
            <a:pPr lvl="1" fontAlgn="auto"/>
            <a:r>
              <a:rPr lang="en-GB" dirty="0"/>
              <a:t>#5: Type A CCIM receiver for 4RX and 2 CRS APs for DL Control Channels</a:t>
            </a:r>
          </a:p>
          <a:p>
            <a:pPr lvl="1" fontAlgn="auto"/>
            <a:r>
              <a:rPr lang="en-GB" dirty="0"/>
              <a:t>#6: Type A CCIM receiver for 4RX and 4 CRS APs for DL Control Channels</a:t>
            </a:r>
          </a:p>
          <a:p>
            <a:r>
              <a:rPr lang="en-US" dirty="0"/>
              <a:t>FFS depending on the capability signalling discussion</a:t>
            </a:r>
            <a:endParaRPr lang="en-GB" dirty="0"/>
          </a:p>
          <a:p>
            <a:pPr lvl="1" fontAlgn="auto"/>
            <a:r>
              <a:rPr lang="en-GB" dirty="0"/>
              <a:t>#7: Blind detection of base CRS assistance information including number of CRS-APs</a:t>
            </a:r>
          </a:p>
          <a:p>
            <a:pPr lvl="0" fontAlgn="auto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4857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8194</TotalTime>
  <Words>726</Words>
  <Application>Microsoft Office PowerPoint</Application>
  <PresentationFormat>On-screen Show (4:3)</PresentationFormat>
  <Paragraphs>177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宋体</vt:lpstr>
      <vt:lpstr>宋体</vt:lpstr>
      <vt:lpstr>Arial</vt:lpstr>
      <vt:lpstr>Calibri</vt:lpstr>
      <vt:lpstr>Times New Roman</vt:lpstr>
      <vt:lpstr>Office Theme</vt:lpstr>
      <vt:lpstr>WF on Enhanced CRS-IM  Performance Requirements</vt:lpstr>
      <vt:lpstr>Introduction</vt:lpstr>
      <vt:lpstr>Enhanced CRS-IM for PDSCH (1)</vt:lpstr>
      <vt:lpstr>Enhanced CRS-IM for PDSCH (2)</vt:lpstr>
      <vt:lpstr>Enhanced CRS-IM for PDCCH/PCFICH (1)</vt:lpstr>
      <vt:lpstr>Enhanced CRS-IM for PDCCH/PCFICH (3)</vt:lpstr>
      <vt:lpstr>Enhanced CRS-IM for PHICH (1)</vt:lpstr>
      <vt:lpstr>UE Feature List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720</cp:revision>
  <dcterms:created xsi:type="dcterms:W3CDTF">2013-05-13T16:02:00Z</dcterms:created>
  <dcterms:modified xsi:type="dcterms:W3CDTF">2017-04-07T15:47:31Z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