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#82Bis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Spokane, Washington, USA, 03 – 07 April, 2017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err="1" smtClean="0">
                <a:solidFill>
                  <a:schemeClr val="tx1"/>
                </a:solidFill>
              </a:rPr>
              <a:t>Huawei,Ericsson,Nokia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</a:t>
            </a:r>
            <a:r>
              <a:rPr lang="en-US" altLang="zh-CN" sz="4400" dirty="0" err="1"/>
              <a:t>eLAA</a:t>
            </a:r>
            <a:r>
              <a:rPr lang="en-US" altLang="zh-CN" sz="4400" dirty="0"/>
              <a:t> BS 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R4-1704161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As per the agreed WF </a:t>
            </a:r>
            <a:r>
              <a:rPr lang="en-US" altLang="zh-CN" dirty="0"/>
              <a:t>R4-1702146 in RAN4#82 Athens meeting, many agreements were reached, but still some open issues were left for </a:t>
            </a:r>
            <a:r>
              <a:rPr lang="en-US" altLang="zh-CN" dirty="0" err="1"/>
              <a:t>eLAA</a:t>
            </a:r>
            <a:r>
              <a:rPr lang="en-US" altLang="zh-CN" dirty="0"/>
              <a:t> BS demodulation performance requirements. </a:t>
            </a:r>
            <a:endParaRPr lang="en-GB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General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328592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/>
              <a:t>Test purpose:</a:t>
            </a:r>
          </a:p>
          <a:p>
            <a:pPr lvl="1"/>
            <a:r>
              <a:rPr lang="en-GB" altLang="zh-CN" sz="2700" dirty="0"/>
              <a:t>Verify PUSCH new interlace resource structure</a:t>
            </a:r>
          </a:p>
          <a:p>
            <a:pPr lvl="1"/>
            <a:r>
              <a:rPr lang="en-GB" altLang="zh-CN" sz="2700" dirty="0"/>
              <a:t>FFS:  </a:t>
            </a:r>
            <a:r>
              <a:rPr lang="en-US" altLang="zh-CN" sz="2700" dirty="0"/>
              <a:t>Verify PUSCH demodulation performance with LBT model for PUSCH transmission</a:t>
            </a:r>
          </a:p>
          <a:p>
            <a:pPr lvl="1"/>
            <a:r>
              <a:rPr lang="en-US" altLang="zh-CN" sz="2700" dirty="0"/>
              <a:t>FFS:  Verify multiple PRB joint DM-RS channel estimation with multiple interlace allocation.</a:t>
            </a:r>
          </a:p>
          <a:p>
            <a:endParaRPr lang="en-US" altLang="zh-CN" dirty="0"/>
          </a:p>
          <a:p>
            <a:r>
              <a:rPr lang="en-US" altLang="zh-CN" dirty="0"/>
              <a:t>Ending symbol configuration</a:t>
            </a:r>
          </a:p>
          <a:p>
            <a:pPr lvl="1"/>
            <a:r>
              <a:rPr lang="en-GB" altLang="zh-CN" sz="2700" dirty="0"/>
              <a:t>Up to SC-FDMA symbol 13</a:t>
            </a:r>
          </a:p>
          <a:p>
            <a:pPr lvl="1"/>
            <a:endParaRPr lang="en-GB" altLang="zh-CN" dirty="0"/>
          </a:p>
          <a:p>
            <a:r>
              <a:rPr lang="en-US" altLang="zh-CN" dirty="0"/>
              <a:t>Resource allocation</a:t>
            </a:r>
          </a:p>
          <a:p>
            <a:pPr lvl="1" algn="just"/>
            <a:r>
              <a:rPr lang="en-US" altLang="en-US" sz="2700" dirty="0" smtClean="0"/>
              <a:t>Performance </a:t>
            </a:r>
            <a:r>
              <a:rPr lang="en-US" altLang="en-US" sz="2700" dirty="0"/>
              <a:t>requirements will be defined at least for 1 interlace. For more interlaces, such as 5, it is FFS. The group will make decision for the more interlaces case in the next meeting. </a:t>
            </a:r>
          </a:p>
          <a:p>
            <a:pPr lvl="1">
              <a:buNone/>
            </a:pPr>
            <a:endParaRPr lang="en-US" altLang="zh-CN" sz="2400" dirty="0"/>
          </a:p>
          <a:p>
            <a:r>
              <a:rPr lang="en-US" altLang="zh-CN" dirty="0"/>
              <a:t>Channel model</a:t>
            </a:r>
          </a:p>
          <a:p>
            <a:pPr lvl="1"/>
            <a:r>
              <a:rPr lang="en-US" altLang="zh-CN" dirty="0"/>
              <a:t>EPA5 Low</a:t>
            </a:r>
          </a:p>
          <a:p>
            <a:pPr lvl="1"/>
            <a:endParaRPr lang="en-US" altLang="zh-CN" dirty="0"/>
          </a:p>
          <a:p>
            <a:r>
              <a:rPr lang="en-US" altLang="zh-CN" dirty="0"/>
              <a:t>Modulation</a:t>
            </a:r>
          </a:p>
          <a:p>
            <a:pPr lvl="1"/>
            <a:r>
              <a:rPr lang="en-GB" altLang="zh-CN" dirty="0"/>
              <a:t>QPSK 1/3 and 16QAM ¾</a:t>
            </a:r>
            <a:endParaRPr lang="en-GB" altLang="zh-CN" sz="31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UL burst transmission model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256584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2400" dirty="0"/>
              <a:t>Option 1: No UL burst transmission model</a:t>
            </a:r>
          </a:p>
          <a:p>
            <a:r>
              <a:rPr lang="en-US" altLang="zh-CN" sz="2400" dirty="0"/>
              <a:t>Option 2: UL burst transmission model can be defined as following:</a:t>
            </a:r>
          </a:p>
          <a:p>
            <a:pPr lvl="1"/>
            <a:r>
              <a:rPr lang="en-GB" altLang="zh-CN" sz="2000" i="1" dirty="0"/>
              <a:t>One burst is defined as uplink transmissions which occupy one or more consecutive </a:t>
            </a:r>
            <a:r>
              <a:rPr lang="en-GB" altLang="zh-CN" sz="2000" i="1" dirty="0" err="1"/>
              <a:t>subframes</a:t>
            </a:r>
            <a:r>
              <a:rPr lang="en-GB" altLang="zh-CN" sz="2000" i="1" dirty="0"/>
              <a:t>. The burst transmission format is determined as described below:</a:t>
            </a:r>
            <a:endParaRPr lang="zh-CN" altLang="zh-CN" sz="2000" dirty="0"/>
          </a:p>
          <a:p>
            <a:pPr lvl="1"/>
            <a:r>
              <a:rPr lang="en-US" altLang="zh-CN" sz="2000" i="1" dirty="0"/>
              <a:t>Select the number of </a:t>
            </a:r>
            <a:r>
              <a:rPr lang="en-US" altLang="zh-CN" sz="2000" i="1" dirty="0" err="1"/>
              <a:t>subframes</a:t>
            </a:r>
            <a:r>
              <a:rPr lang="en-US" altLang="zh-CN" sz="2000" i="1" dirty="0"/>
              <a:t>  randomly from a given set of the number of </a:t>
            </a:r>
            <a:r>
              <a:rPr lang="en-US" altLang="zh-CN" sz="2000" i="1" dirty="0" err="1"/>
              <a:t>subframes</a:t>
            </a:r>
            <a:r>
              <a:rPr lang="en-US" altLang="zh-CN" sz="2000" i="1"/>
              <a:t> </a:t>
            </a:r>
            <a:r>
              <a:rPr lang="en-US" altLang="zh-CN" sz="2000" i="1" smtClean="0"/>
              <a:t>{</a:t>
            </a:r>
            <a:r>
              <a:rPr lang="en-US" altLang="zh-CN" sz="2000" i="1" dirty="0"/>
              <a:t>1} or </a:t>
            </a:r>
            <a:r>
              <a:rPr lang="en-GB" altLang="zh-CN" sz="2000" i="1" dirty="0" smtClean="0"/>
              <a:t>{2</a:t>
            </a:r>
            <a:r>
              <a:rPr lang="en-GB" altLang="zh-CN" sz="2000" i="1" dirty="0"/>
              <a:t>, 3, 4} </a:t>
            </a:r>
            <a:r>
              <a:rPr lang="en-US" altLang="zh-CN" sz="2000" i="1" dirty="0"/>
              <a:t>with equal probability as the total length of one burst transmission. The length includes both occupied SC-FDMA symbols and non-occupied SC-FDMA symbols within the burst format. The starting position of the first scheduling </a:t>
            </a:r>
            <a:r>
              <a:rPr lang="en-US" altLang="zh-CN" sz="2000" i="1" dirty="0" err="1"/>
              <a:t>subframe</a:t>
            </a:r>
            <a:r>
              <a:rPr lang="en-US" altLang="zh-CN" sz="2000" i="1" dirty="0"/>
              <a:t> is 25us in symbol 0. The PUSCH ending symbol is second to last symbol of the last </a:t>
            </a:r>
            <a:r>
              <a:rPr lang="en-US" altLang="zh-CN" sz="2000" i="1" dirty="0" err="1"/>
              <a:t>subframe</a:t>
            </a:r>
            <a:r>
              <a:rPr lang="en-US" altLang="zh-CN" sz="2000" i="1" dirty="0"/>
              <a:t>.</a:t>
            </a:r>
            <a:endParaRPr lang="zh-CN" altLang="zh-CN" sz="2000" dirty="0"/>
          </a:p>
          <a:p>
            <a:pPr lvl="1"/>
            <a:r>
              <a:rPr lang="en-US" altLang="zh-CN" sz="2000" i="1" dirty="0"/>
              <a:t>A uniform random variable from [0, 1] is generated. If the random variable is less than p= 0.5  </a:t>
            </a:r>
            <a:endParaRPr lang="zh-CN" altLang="zh-CN" sz="2000" dirty="0"/>
          </a:p>
          <a:p>
            <a:pPr lvl="2"/>
            <a:r>
              <a:rPr lang="en-GB" altLang="zh-CN" sz="1600" i="1" dirty="0"/>
              <a:t>If both the last </a:t>
            </a:r>
            <a:r>
              <a:rPr lang="en-GB" altLang="zh-CN" sz="1600" i="1" dirty="0" err="1"/>
              <a:t>subframe</a:t>
            </a:r>
            <a:r>
              <a:rPr lang="en-GB" altLang="zh-CN" sz="1600" i="1" dirty="0"/>
              <a:t> of previous burst and first </a:t>
            </a:r>
            <a:r>
              <a:rPr lang="en-GB" altLang="zh-CN" sz="1600" i="1" dirty="0" err="1"/>
              <a:t>subframe</a:t>
            </a:r>
            <a:r>
              <a:rPr lang="en-GB" altLang="zh-CN" sz="1600" i="1" dirty="0"/>
              <a:t> of new burst format are fully occupied, start burst transmission after deferring one </a:t>
            </a:r>
            <a:r>
              <a:rPr lang="en-GB" altLang="zh-CN" sz="1600" i="1" dirty="0" err="1"/>
              <a:t>subframe</a:t>
            </a:r>
            <a:r>
              <a:rPr lang="en-GB" altLang="zh-CN" sz="1600" i="1" dirty="0"/>
              <a:t> from the last </a:t>
            </a:r>
            <a:r>
              <a:rPr lang="en-GB" altLang="zh-CN" sz="1600" i="1" dirty="0" err="1"/>
              <a:t>subframe</a:t>
            </a:r>
            <a:r>
              <a:rPr lang="en-GB" altLang="zh-CN" sz="1600" i="1" dirty="0"/>
              <a:t> of previous burst. Otherwise, start burst transmission at the end of last </a:t>
            </a:r>
            <a:r>
              <a:rPr lang="en-GB" altLang="zh-CN" sz="1600" i="1" dirty="0" err="1"/>
              <a:t>subframe</a:t>
            </a:r>
            <a:r>
              <a:rPr lang="en-GB" altLang="zh-CN" sz="1600" i="1" dirty="0"/>
              <a:t> of previous burst. </a:t>
            </a:r>
            <a:endParaRPr lang="zh-CN" altLang="zh-CN" sz="1600" dirty="0"/>
          </a:p>
          <a:p>
            <a:pPr lvl="1"/>
            <a:r>
              <a:rPr lang="en-US" altLang="zh-CN" sz="2000" i="1" dirty="0"/>
              <a:t>Otherwise, the burst transmission is muted and the muting duration is the same as the number of </a:t>
            </a:r>
            <a:r>
              <a:rPr lang="en-US" altLang="zh-CN" sz="2000" i="1" dirty="0" err="1"/>
              <a:t>subframes</a:t>
            </a:r>
            <a:r>
              <a:rPr lang="en-US" altLang="zh-CN" sz="2000" i="1" dirty="0"/>
              <a:t> for determined burst format.</a:t>
            </a:r>
          </a:p>
          <a:p>
            <a:r>
              <a:rPr lang="en-US" altLang="zh-CN" sz="2400" dirty="0"/>
              <a:t>Which option is used will be decided in the next meeting. </a:t>
            </a:r>
            <a:endParaRPr lang="zh-CN" altLang="zh-CN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66145</TotalTime>
  <Words>380</Words>
  <Application>Microsoft Office PowerPoint</Application>
  <PresentationFormat>On-screen Show (4:3)</PresentationFormat>
  <Paragraphs>32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3GPP TSG-RAN WG4 Meeting #82Bis   Spokane, Washington, USA, 03 – 07 April, 2017</vt:lpstr>
      <vt:lpstr>Background</vt:lpstr>
      <vt:lpstr>General</vt:lpstr>
      <vt:lpstr>UL burst transmission model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Huawei2</cp:lastModifiedBy>
  <cp:revision>211</cp:revision>
  <dcterms:created xsi:type="dcterms:W3CDTF">2016-01-12T08:39:50Z</dcterms:created>
  <dcterms:modified xsi:type="dcterms:W3CDTF">2017-04-07T18:49:54Z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(3)MspQgg3Lr+pPQgMpMcGjw9V0vtxX3dvvMg18oF+pSHJKQWfB9warsBG/q4I9k4ashCo+z4FV
Jw6UkqPOx1KD675HiXuDuGdzdcMbe0Ny5NTgO7zNZ9ooLif4J0IHrruYt6sTvGUl1tQ87AhU
UZ8sdHeadE0coVG89ivwRxlgMIIuZXJAk5te+ghJrbU8Ar1XWNFTbldBHv2SWjR0+uCeb4ha
w9+pgkh2vajzzd6QT9</vt:lpwstr>
  </property>
  <property fmtid="{D5CDD505-2E9C-101B-9397-08002B2CF9AE}" pid="3" name="_2015_ms_pID_7253431">
    <vt:lpwstr>5w73VYJ3MsHH0guV0FUn0Cfm9CX7ThLInL5e3XaUMv3N301qUIgchm
CO0J5SfrxWPX72DYCrYiXz66OUfnq4KtWFrlbhoviwsyGV7Cbdqt2F3y2rA9tbMzHCNjx0ia
hXEfXJZIwi5zHztz9+oT2i/nSlINNeQpJw7G349niWBH0/7QcZ9pH16O+DKUte76KoDbq2L0
0tGWNN8UcjsnAvx9imHpYseJ7DnJFOIUosAe</vt:lpwstr>
  </property>
  <property fmtid="{D5CDD505-2E9C-101B-9397-08002B2CF9AE}" pid="4" name="_2015_ms_pID_7253432">
    <vt:lpwstr>q+yMnbojkZnq1djmypfou7+wQk+8E11H+wAD
2t98NcUkY2Vhcuw1hVI9H+ypUXyM4Q==</vt:lpwstr>
  </property>
  <property fmtid="{D5CDD505-2E9C-101B-9397-08002B2CF9AE}" pid="5" name="_NewReviewCycle">
    <vt:lpwstr/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1491493348</vt:lpwstr>
  </property>
</Properties>
</file>