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4/5/2017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4/5/2017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4/5/2017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4/5/2017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fontScale="90000"/>
          </a:bodyPr>
          <a:lstStyle/>
          <a:p>
            <a:r>
              <a:rPr lang="en-GB" dirty="0"/>
              <a:t>WF on NB-</a:t>
            </a:r>
            <a:r>
              <a:rPr lang="en-GB" dirty="0" err="1"/>
              <a:t>IoT</a:t>
            </a:r>
            <a:r>
              <a:rPr lang="en-GB" dirty="0"/>
              <a:t> BS RF receiver requirements</a:t>
            </a:r>
            <a:endParaRPr lang="en-US" dirty="0"/>
          </a:p>
        </p:txBody>
      </p:sp>
      <p:sp>
        <p:nvSpPr>
          <p:cNvPr id="3" name="Subtitle 2"/>
          <p:cNvSpPr>
            <a:spLocks noGrp="1"/>
          </p:cNvSpPr>
          <p:nvPr>
            <p:ph type="subTitle" idx="1"/>
          </p:nvPr>
        </p:nvSpPr>
        <p:spPr>
          <a:xfrm>
            <a:off x="1524000" y="4086984"/>
            <a:ext cx="9144000" cy="1655762"/>
          </a:xfrm>
        </p:spPr>
        <p:txBody>
          <a:bodyPr/>
          <a:lstStyle/>
          <a:p>
            <a:r>
              <a:rPr lang="en-GB" dirty="0"/>
              <a:t>Nokia, Alcatel-Lucent Shanghai Bell, NTT DOCOMO, Ericsson, Huawei</a:t>
            </a:r>
            <a:endParaRPr lang="en-US" altLang="en-US" sz="2000" dirty="0">
              <a:solidFill>
                <a:schemeClr val="tx1"/>
              </a:solidFill>
              <a:ea typeface="宋体" panose="02010600030101010101" pitchFamily="2" charset="-122"/>
            </a:endParaRPr>
          </a:p>
          <a:p>
            <a:endParaRPr lang="en-US" dirty="0"/>
          </a:p>
        </p:txBody>
      </p:sp>
      <p:sp>
        <p:nvSpPr>
          <p:cNvPr id="4" name="Rectangle 3"/>
          <p:cNvSpPr/>
          <p:nvPr/>
        </p:nvSpPr>
        <p:spPr>
          <a:xfrm>
            <a:off x="198474" y="128166"/>
            <a:ext cx="6096000" cy="1200329"/>
          </a:xfrm>
          <a:prstGeom prst="rect">
            <a:avLst/>
          </a:prstGeom>
        </p:spPr>
        <p:txBody>
          <a:bodyPr>
            <a:spAutoFit/>
          </a:bodyPr>
          <a:lstStyle/>
          <a:p>
            <a:pPr>
              <a:spcBef>
                <a:spcPct val="0"/>
              </a:spcBef>
            </a:pPr>
            <a:r>
              <a:rPr lang="en-US" altLang="sv-SE" b="1" dirty="0">
                <a:cs typeface="Arial" panose="020B0604020202020204" pitchFamily="34" charset="0"/>
              </a:rPr>
              <a:t>3GPP TSG-RAN WG4 Meeting #82bis                                                    Spokane, Washington, USA, 3 - 7 April, 2017</a:t>
            </a:r>
          </a:p>
          <a:p>
            <a:pPr>
              <a:spcBef>
                <a:spcPct val="0"/>
              </a:spcBef>
            </a:pPr>
            <a:r>
              <a:rPr lang="en-US" b="1" dirty="0"/>
              <a:t>Agenda Item:	5.5.2</a:t>
            </a:r>
          </a:p>
          <a:p>
            <a:pPr>
              <a:spcBef>
                <a:spcPct val="0"/>
              </a:spcBef>
            </a:pPr>
            <a:endParaRPr lang="en-US" altLang="sv-SE" b="1" dirty="0">
              <a:cs typeface="Arial" panose="020B0604020202020204" pitchFamily="34" charset="0"/>
            </a:endParaRPr>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R4-1704025</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838200" y="1371600"/>
            <a:ext cx="10515600" cy="4805363"/>
          </a:xfrm>
        </p:spPr>
        <p:txBody>
          <a:bodyPr>
            <a:normAutofit lnSpcReduction="10000"/>
          </a:bodyPr>
          <a:lstStyle/>
          <a:p>
            <a:r>
              <a:rPr lang="en-GB" dirty="0"/>
              <a:t>Contributions on the following topics have been discussed in RAN4#bis:</a:t>
            </a:r>
          </a:p>
          <a:p>
            <a:pPr lvl="1"/>
            <a:r>
              <a:rPr lang="en-GB" dirty="0"/>
              <a:t>BS RF Receiver NB intermodulation and spurious response issue [1, 2].</a:t>
            </a:r>
          </a:p>
          <a:p>
            <a:pPr lvl="1"/>
            <a:r>
              <a:rPr lang="en-GB" dirty="0"/>
              <a:t>Allowed receiver desensitization for narrowband blocking requirement for NB-</a:t>
            </a:r>
            <a:r>
              <a:rPr lang="en-GB" dirty="0" err="1"/>
              <a:t>IoT</a:t>
            </a:r>
            <a:r>
              <a:rPr lang="en-GB" dirty="0"/>
              <a:t> guard band operation [3].</a:t>
            </a:r>
          </a:p>
          <a:p>
            <a:r>
              <a:rPr lang="en-GB" dirty="0"/>
              <a:t>References:</a:t>
            </a:r>
          </a:p>
          <a:p>
            <a:pPr lvl="1"/>
            <a:r>
              <a:rPr lang="en-GB" dirty="0"/>
              <a:t>[1]	R4-1703005	BS RF Receiver NB intermodulation and spurious response issue	Ericsson</a:t>
            </a:r>
          </a:p>
          <a:p>
            <a:pPr lvl="1"/>
            <a:r>
              <a:rPr lang="en-GB" dirty="0"/>
              <a:t>[2]	R4-1703813	BS RF receiver intermodulation and spurs	Nokia, Alcatel-Lucent Shanghai Bell</a:t>
            </a:r>
          </a:p>
          <a:p>
            <a:pPr lvl="1"/>
            <a:r>
              <a:rPr lang="en-GB" dirty="0"/>
              <a:t>[3]	R4-1703814	Narrowband blocking requirement for NB-</a:t>
            </a:r>
            <a:r>
              <a:rPr lang="en-GB" dirty="0" err="1"/>
              <a:t>IoT</a:t>
            </a:r>
            <a:r>
              <a:rPr lang="en-GB" dirty="0"/>
              <a:t> guard band operation (TS 36.104 Rel-13 Cat-F)	Nokia, Alcatel-Lucent Shanghai Bell</a:t>
            </a:r>
          </a:p>
          <a:p>
            <a:pPr lvl="1"/>
            <a:endParaRPr lang="en-GB" dirty="0"/>
          </a:p>
          <a:p>
            <a:pPr lvl="1"/>
            <a:endParaRPr lang="en-GB" dirty="0"/>
          </a:p>
          <a:p>
            <a:endParaRPr lang="en-US" dirty="0"/>
          </a:p>
        </p:txBody>
      </p:sp>
    </p:spTree>
    <p:extLst>
      <p:ext uri="{BB962C8B-B14F-4D97-AF65-F5344CB8AC3E}">
        <p14:creationId xmlns:p14="http://schemas.microsoft.com/office/powerpoint/2010/main" val="2040404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a:xfrm>
            <a:off x="838200" y="1371600"/>
            <a:ext cx="10515600" cy="4805363"/>
          </a:xfrm>
        </p:spPr>
        <p:txBody>
          <a:bodyPr>
            <a:normAutofit fontScale="92500" lnSpcReduction="20000"/>
          </a:bodyPr>
          <a:lstStyle/>
          <a:p>
            <a:r>
              <a:rPr lang="en-GB" dirty="0"/>
              <a:t>BS RF Receiver NB intermodulation and spurious response issue:</a:t>
            </a:r>
          </a:p>
          <a:p>
            <a:pPr lvl="1"/>
            <a:r>
              <a:rPr lang="en-GB" dirty="0"/>
              <a:t>To shift the CW interfering signal frequency by TBD kHz and E-UTRA interfering signal frequency by 2xTBD kHz, if a BS RF receiver fails the test of the corresponding requirement. If the BS RF receiver still fails the test after the frequency shift, then the BS RF receiver shall be deemed to fail the requirement.</a:t>
            </a:r>
            <a:r>
              <a:rPr lang="en-GB" dirty="0"/>
              <a:t> (TBD to be agreed in RAN4#83) </a:t>
            </a:r>
            <a:endParaRPr lang="en-GB" dirty="0"/>
          </a:p>
          <a:p>
            <a:pPr lvl="1"/>
            <a:r>
              <a:rPr lang="en-GB" dirty="0"/>
              <a:t>FFS whether the above approach is applied to both general and NB intermodulation requirements, or only the NB intermodulation requirements.</a:t>
            </a:r>
          </a:p>
          <a:p>
            <a:pPr lvl="1"/>
            <a:r>
              <a:rPr lang="en-GB" dirty="0"/>
              <a:t>To provide analysis whether above approach for NB IM(/general IM) and exception for blocking (up to 24 exceptions and three contiguous exceptions) are aligned with </a:t>
            </a:r>
            <a:r>
              <a:rPr lang="en-GB"/>
              <a:t>each other.</a:t>
            </a:r>
            <a:endParaRPr lang="en-GB" dirty="0"/>
          </a:p>
          <a:p>
            <a:r>
              <a:rPr lang="en-GB" dirty="0"/>
              <a:t>Allowed receiver desensitization for narrowband blocking requirement for NB-</a:t>
            </a:r>
            <a:r>
              <a:rPr lang="en-GB" dirty="0" err="1"/>
              <a:t>IoT</a:t>
            </a:r>
            <a:r>
              <a:rPr lang="en-GB" dirty="0"/>
              <a:t> guard band operation:</a:t>
            </a:r>
          </a:p>
          <a:p>
            <a:pPr lvl="1"/>
            <a:r>
              <a:rPr lang="en-GB" dirty="0"/>
              <a:t>Clarify in the note of the corresponding table that:</a:t>
            </a:r>
          </a:p>
          <a:p>
            <a:pPr lvl="1"/>
            <a:r>
              <a:rPr lang="en-GB" dirty="0"/>
              <a:t>Note:	The mentioned </a:t>
            </a:r>
            <a:r>
              <a:rPr lang="en-GB" dirty="0" err="1"/>
              <a:t>desens</a:t>
            </a:r>
            <a:r>
              <a:rPr lang="en-GB" dirty="0"/>
              <a:t> values consider only 1 NB-</a:t>
            </a:r>
            <a:r>
              <a:rPr lang="en-GB" dirty="0" err="1"/>
              <a:t>IoT</a:t>
            </a:r>
            <a:r>
              <a:rPr lang="en-GB" dirty="0"/>
              <a:t> </a:t>
            </a:r>
            <a:r>
              <a:rPr lang="en-GB" u="sng" dirty="0"/>
              <a:t>PRB </a:t>
            </a:r>
            <a:r>
              <a:rPr lang="en-GB" dirty="0"/>
              <a:t>in the guard band.</a:t>
            </a:r>
            <a:r>
              <a:rPr lang="en-GB" u="sng" dirty="0"/>
              <a:t> This NB-</a:t>
            </a:r>
            <a:r>
              <a:rPr lang="en-GB" u="sng" dirty="0" err="1"/>
              <a:t>IoT</a:t>
            </a:r>
            <a:r>
              <a:rPr lang="en-GB" u="sng" dirty="0"/>
              <a:t> PRB should be placed adjacent to the LTE PRB edge as close as possible (i.e., away from edge of channel bandwidth).</a:t>
            </a:r>
            <a:endParaRPr lang="en-GB" dirty="0"/>
          </a:p>
          <a:p>
            <a:pPr lvl="1"/>
            <a:endParaRPr lang="en-GB" dirty="0"/>
          </a:p>
        </p:txBody>
      </p:sp>
    </p:spTree>
    <p:extLst>
      <p:ext uri="{BB962C8B-B14F-4D97-AF65-F5344CB8AC3E}">
        <p14:creationId xmlns:p14="http://schemas.microsoft.com/office/powerpoint/2010/main" val="13291039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TotalTime>
  <Words>246</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宋体</vt:lpstr>
      <vt:lpstr>Arial</vt:lpstr>
      <vt:lpstr>Calibri</vt:lpstr>
      <vt:lpstr>Calibri Light</vt:lpstr>
      <vt:lpstr>Office Theme</vt:lpstr>
      <vt:lpstr>WF on NB-IoT BS RF receiver requirements</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 Ren (Nokia - US)</dc:creator>
  <cp:lastModifiedBy>Ng, Man Hung (Nokia - GB)</cp:lastModifiedBy>
  <cp:revision>72</cp:revision>
  <dcterms:created xsi:type="dcterms:W3CDTF">2016-11-16T01:29:09Z</dcterms:created>
  <dcterms:modified xsi:type="dcterms:W3CDTF">2017-04-05T16:32:26Z</dcterms:modified>
</cp:coreProperties>
</file>