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Washington, USA, 03 – 07 April,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</a:t>
            </a:r>
            <a:r>
              <a:rPr lang="en-US" altLang="zh-CN" sz="4400" dirty="0" err="1"/>
              <a:t>eLAA</a:t>
            </a:r>
            <a:r>
              <a:rPr lang="en-US" altLang="zh-CN" sz="4400" dirty="0"/>
              <a:t> </a:t>
            </a:r>
            <a:r>
              <a:rPr lang="en-US" altLang="zh-CN" sz="4400" dirty="0" smtClean="0"/>
              <a:t>BS demodulation </a:t>
            </a:r>
            <a:r>
              <a:rPr lang="en-US" altLang="zh-CN" sz="4400" dirty="0"/>
              <a:t>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R4-1703748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As per the agreed </a:t>
            </a:r>
            <a:r>
              <a:rPr lang="en-GB" altLang="zh-CN" dirty="0" smtClean="0"/>
              <a:t>WF </a:t>
            </a:r>
            <a:r>
              <a:rPr lang="en-US" altLang="zh-CN" dirty="0" smtClean="0"/>
              <a:t>R4-1702146 in RAN4#82 Athens meeting, many agreements were reached, but still some open issues were left for </a:t>
            </a:r>
            <a:r>
              <a:rPr lang="en-US" altLang="zh-CN" dirty="0" err="1" smtClean="0"/>
              <a:t>eLAA</a:t>
            </a:r>
            <a:r>
              <a:rPr lang="en-US" altLang="zh-CN" dirty="0" smtClean="0"/>
              <a:t> BS demodulation performance requirements. </a:t>
            </a:r>
            <a:endParaRPr lang="en-GB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sz="3100" dirty="0" smtClean="0"/>
              <a:t>Test Purpose: </a:t>
            </a:r>
          </a:p>
          <a:p>
            <a:pPr lvl="1"/>
            <a:r>
              <a:rPr lang="en-GB" altLang="zh-CN" dirty="0" smtClean="0"/>
              <a:t>V</a:t>
            </a:r>
            <a:r>
              <a:rPr lang="en-GB" dirty="0" smtClean="0"/>
              <a:t>erify PUSCH new interlace resource structure</a:t>
            </a:r>
          </a:p>
          <a:p>
            <a:pPr lvl="1"/>
            <a:r>
              <a:rPr lang="en-GB" altLang="zh-CN" sz="2700" dirty="0" smtClean="0"/>
              <a:t>Verify PUSCH demodulation performance with UL LBT model</a:t>
            </a:r>
          </a:p>
          <a:p>
            <a:pPr lvl="1"/>
            <a:endParaRPr lang="en-GB" altLang="zh-CN" sz="2700" dirty="0" smtClean="0"/>
          </a:p>
          <a:p>
            <a:r>
              <a:rPr lang="en-US" altLang="zh-CN" dirty="0" smtClean="0"/>
              <a:t>Ending symbol configuration</a:t>
            </a:r>
          </a:p>
          <a:p>
            <a:pPr lvl="1"/>
            <a:r>
              <a:rPr lang="en-GB" altLang="zh-CN" dirty="0" smtClean="0"/>
              <a:t>Up to SC-FDMA symbol 12</a:t>
            </a:r>
          </a:p>
          <a:p>
            <a:pPr lvl="1"/>
            <a:endParaRPr lang="en-GB" altLang="zh-CN" dirty="0" smtClean="0"/>
          </a:p>
          <a:p>
            <a:r>
              <a:rPr lang="en-US" altLang="zh-CN" dirty="0" smtClean="0"/>
              <a:t>Resource allocation</a:t>
            </a:r>
          </a:p>
          <a:p>
            <a:pPr lvl="1"/>
            <a:r>
              <a:rPr lang="en-US" altLang="en-US" dirty="0" smtClean="0"/>
              <a:t>Contiguous interlace allocation</a:t>
            </a:r>
          </a:p>
          <a:p>
            <a:pPr lvl="2"/>
            <a:r>
              <a:rPr lang="en-US" altLang="en-US" dirty="0" smtClean="0"/>
              <a:t>One or more interlace allocation is TBD</a:t>
            </a:r>
          </a:p>
          <a:p>
            <a:pPr lvl="1">
              <a:buNone/>
            </a:pPr>
            <a:endParaRPr lang="en-US" altLang="zh-CN" sz="2400" dirty="0" smtClean="0"/>
          </a:p>
          <a:p>
            <a:r>
              <a:rPr lang="en-US" altLang="zh-CN" dirty="0" smtClean="0"/>
              <a:t>Channel model</a:t>
            </a:r>
          </a:p>
          <a:p>
            <a:pPr lvl="1"/>
            <a:r>
              <a:rPr lang="en-US" altLang="zh-CN" dirty="0" smtClean="0"/>
              <a:t>EPA5 Low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Modulation</a:t>
            </a:r>
          </a:p>
          <a:p>
            <a:pPr lvl="1"/>
            <a:r>
              <a:rPr lang="en-GB" altLang="zh-CN" dirty="0" smtClean="0"/>
              <a:t>QPSK 1/3 and 16QAM ¾</a:t>
            </a:r>
            <a:endParaRPr lang="en-GB" altLang="zh-CN" sz="3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UL burst transmission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2400" dirty="0" smtClean="0"/>
              <a:t>UL </a:t>
            </a:r>
            <a:r>
              <a:rPr lang="en-US" altLang="zh-CN" sz="2400" dirty="0"/>
              <a:t>burst transmission model needs to be </a:t>
            </a:r>
            <a:r>
              <a:rPr lang="en-US" altLang="zh-CN" sz="2400" dirty="0" smtClean="0"/>
              <a:t>defined as following:</a:t>
            </a:r>
          </a:p>
          <a:p>
            <a:pPr lvl="1"/>
            <a:r>
              <a:rPr lang="en-GB" altLang="zh-CN" sz="2000" i="1" dirty="0" smtClean="0"/>
              <a:t>One burst is defined as uplink transmissions which occupy one or more consecutive </a:t>
            </a:r>
            <a:r>
              <a:rPr lang="en-GB" altLang="zh-CN" sz="2000" i="1" dirty="0" err="1" smtClean="0"/>
              <a:t>subframes</a:t>
            </a:r>
            <a:r>
              <a:rPr lang="en-GB" altLang="zh-CN" sz="2000" i="1" dirty="0" smtClean="0"/>
              <a:t>. The burst transmission format is determined as described below:</a:t>
            </a:r>
            <a:endParaRPr lang="zh-CN" altLang="zh-CN" sz="2000" dirty="0" smtClean="0"/>
          </a:p>
          <a:p>
            <a:pPr lvl="1"/>
            <a:r>
              <a:rPr lang="en-US" altLang="zh-CN" sz="2000" i="1" dirty="0" smtClean="0"/>
              <a:t>Select the number of </a:t>
            </a:r>
            <a:r>
              <a:rPr lang="en-US" altLang="zh-CN" sz="2000" i="1" dirty="0" err="1" smtClean="0"/>
              <a:t>subframes</a:t>
            </a:r>
            <a:r>
              <a:rPr lang="en-US" altLang="zh-CN" sz="2000" i="1" dirty="0" smtClean="0"/>
              <a:t>  randomly from a given set of the number of </a:t>
            </a:r>
            <a:r>
              <a:rPr lang="en-US" altLang="zh-CN" sz="2000" i="1" dirty="0" err="1" smtClean="0"/>
              <a:t>subframes</a:t>
            </a:r>
            <a:r>
              <a:rPr lang="en-US" altLang="zh-CN" sz="2000" i="1" dirty="0" smtClean="0"/>
              <a:t>  </a:t>
            </a:r>
            <a:r>
              <a:rPr lang="en-GB" altLang="zh-CN" sz="2000" i="1" dirty="0" smtClean="0"/>
              <a:t>{1, 2, 3, 4} </a:t>
            </a:r>
            <a:r>
              <a:rPr lang="en-US" altLang="zh-CN" sz="2000" i="1" dirty="0" smtClean="0"/>
              <a:t>with equal probability as the total length of one burst transmission. The length includes both occupied SC-FDMA symbols and non-occupied SC-FDMA symbols within the burst format. The starting position of the first scheduling </a:t>
            </a:r>
            <a:r>
              <a:rPr lang="en-US" altLang="zh-CN" sz="2000" i="1" dirty="0" err="1" smtClean="0"/>
              <a:t>subframe</a:t>
            </a:r>
            <a:r>
              <a:rPr lang="en-US" altLang="zh-CN" sz="2000" i="1" dirty="0" smtClean="0"/>
              <a:t> is 25us in symbol 0. The PUSCH ending symbol is second to last symbol of the last </a:t>
            </a:r>
            <a:r>
              <a:rPr lang="en-US" altLang="zh-CN" sz="2000" i="1" dirty="0" err="1" smtClean="0"/>
              <a:t>subframe</a:t>
            </a:r>
            <a:r>
              <a:rPr lang="en-US" altLang="zh-CN" sz="2000" i="1" dirty="0" smtClean="0"/>
              <a:t>.</a:t>
            </a:r>
            <a:endParaRPr lang="zh-CN" altLang="zh-CN" sz="2000" dirty="0" smtClean="0"/>
          </a:p>
          <a:p>
            <a:pPr lvl="1"/>
            <a:r>
              <a:rPr lang="en-US" altLang="zh-CN" sz="2000" i="1" dirty="0" smtClean="0"/>
              <a:t>A uniform random variable from [0, 1] is generated. If the random variable is less than p= 0.5  </a:t>
            </a:r>
            <a:endParaRPr lang="zh-CN" altLang="zh-CN" sz="2000" dirty="0" smtClean="0"/>
          </a:p>
          <a:p>
            <a:pPr lvl="2"/>
            <a:r>
              <a:rPr lang="en-GB" altLang="zh-CN" sz="1600" i="1" dirty="0" smtClean="0"/>
              <a:t>If both the last </a:t>
            </a:r>
            <a:r>
              <a:rPr lang="en-GB" altLang="zh-CN" sz="1600" i="1" dirty="0" err="1" smtClean="0"/>
              <a:t>subframe</a:t>
            </a:r>
            <a:r>
              <a:rPr lang="en-GB" altLang="zh-CN" sz="1600" i="1" dirty="0" smtClean="0"/>
              <a:t> of previous burst and first </a:t>
            </a:r>
            <a:r>
              <a:rPr lang="en-GB" altLang="zh-CN" sz="1600" i="1" dirty="0" err="1" smtClean="0"/>
              <a:t>subframe</a:t>
            </a:r>
            <a:r>
              <a:rPr lang="en-GB" altLang="zh-CN" sz="1600" i="1" dirty="0" smtClean="0"/>
              <a:t> of new burst format are fully occupied, start burst transmission after deferring one </a:t>
            </a:r>
            <a:r>
              <a:rPr lang="en-GB" altLang="zh-CN" sz="1600" i="1" dirty="0" err="1" smtClean="0"/>
              <a:t>subframe</a:t>
            </a:r>
            <a:r>
              <a:rPr lang="en-GB" altLang="zh-CN" sz="1600" i="1" dirty="0" smtClean="0"/>
              <a:t> from the last </a:t>
            </a:r>
            <a:r>
              <a:rPr lang="en-GB" altLang="zh-CN" sz="1600" i="1" dirty="0" err="1" smtClean="0"/>
              <a:t>subframe</a:t>
            </a:r>
            <a:r>
              <a:rPr lang="en-GB" altLang="zh-CN" sz="1600" i="1" dirty="0" smtClean="0"/>
              <a:t> of previous burst. Otherwise, start burst transmission at the end of last </a:t>
            </a:r>
            <a:r>
              <a:rPr lang="en-GB" altLang="zh-CN" sz="1600" i="1" dirty="0" err="1" smtClean="0"/>
              <a:t>subframe</a:t>
            </a:r>
            <a:r>
              <a:rPr lang="en-GB" altLang="zh-CN" sz="1600" i="1" dirty="0" smtClean="0"/>
              <a:t> of previous burst. </a:t>
            </a:r>
            <a:endParaRPr lang="zh-CN" altLang="zh-CN" sz="1600" dirty="0" smtClean="0"/>
          </a:p>
          <a:p>
            <a:pPr lvl="1"/>
            <a:r>
              <a:rPr lang="en-US" altLang="zh-CN" sz="2000" i="1" dirty="0" smtClean="0"/>
              <a:t>Otherwise, the burst transmission is muted and the muting duration is the same as the number of </a:t>
            </a:r>
            <a:r>
              <a:rPr lang="en-US" altLang="zh-CN" sz="2000" i="1" dirty="0" err="1" smtClean="0"/>
              <a:t>subframes</a:t>
            </a:r>
            <a:r>
              <a:rPr lang="en-US" altLang="zh-CN" sz="2000" i="1" dirty="0" smtClean="0"/>
              <a:t> for determined burst format.</a:t>
            </a:r>
            <a:endParaRPr lang="zh-CN" altLang="zh-CN" sz="2000" dirty="0" smtClean="0"/>
          </a:p>
          <a:p>
            <a:pPr lvl="1">
              <a:buNone/>
            </a:pPr>
            <a:endParaRPr lang="en-US" altLang="zh-CN" sz="2400" dirty="0" smtClean="0"/>
          </a:p>
          <a:p>
            <a:r>
              <a:rPr lang="en-GB" altLang="zh-CN" sz="2400" dirty="0" smtClean="0"/>
              <a:t>Companies are welcome to provide simulation with UL burst transmission model for RAN4#83 meeting. 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66107</TotalTime>
  <Words>325</Words>
  <Application>Microsoft Office PowerPoint</Application>
  <PresentationFormat>全屏显示(4:3)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3GPP TSG-RAN WG4 Meeting #82Bis   Spokane, Washington, USA, 03 – 07 April, 2017</vt:lpstr>
      <vt:lpstr>Background</vt:lpstr>
      <vt:lpstr>General</vt:lpstr>
      <vt:lpstr>UL burst transmission model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198</cp:revision>
  <dcterms:created xsi:type="dcterms:W3CDTF">2016-01-12T08:39:50Z</dcterms:created>
  <dcterms:modified xsi:type="dcterms:W3CDTF">2017-03-24T16:18:29Z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(3)8UMYnPW5l9Fy2x3MddTVPP93dC3YS2yG8XGkU/YGuIl2yb6EloJXBvmaXHjlmGOrcDpTdaBh
+hIZYCsVNFVGxe0ItgghL51nMl2kqm1krjfAc/NwirqHeYGlFb67We6tZ74dRrtU28dK63br
uj/Jz/ZcIcd/o0zS+UdKCGD0EhrhLXp1nP7xnRFwv+ZOYpdUS2Erw5ica0fPn7Eu1AgqHJR7
ZieGhrFzhaSz5/VqvW</vt:lpwstr>
  </property>
  <property fmtid="{D5CDD505-2E9C-101B-9397-08002B2CF9AE}" pid="3" name="_2015_ms_pID_7253431">
    <vt:lpwstr>wgQc4uzn/emkiWKq65dkdH39QKR/Mys1lvxlAmzF70ot6/4xoT77bx
G8JnHU52b+n+boP22n/w4tvBQL+fTEkm5laloJFYQxedppAmC3c7oaePz4JHM0VjfaGBqlSs
InlQwdHqAzyW/OKu1aE6jA004m6rpJVPrSG9TBoAQpeYN9572OeqpPuhmeoyDyMUqHlezoRr
r10DHn034qBths5FURr0TbhW9CVzhuLK0d/L</vt:lpwstr>
  </property>
  <property fmtid="{D5CDD505-2E9C-101B-9397-08002B2CF9AE}" pid="4" name="_2015_ms_pID_7253432">
    <vt:lpwstr>e6EQ3OLbSkxejTc2pu79xs/DGNW6XMsJyqzg
7ijTFPWy</vt:lpwstr>
  </property>
  <property fmtid="{D5CDD505-2E9C-101B-9397-08002B2CF9AE}" pid="5" name="_NewReviewCycle">
    <vt:lpwstr/>
  </property>
  <property fmtid="{D5CDD505-2E9C-101B-9397-08002B2CF9AE}" pid="6" name="_AdHocReviewCycleID">
    <vt:i4>900069601</vt:i4>
  </property>
  <property fmtid="{D5CDD505-2E9C-101B-9397-08002B2CF9AE}" pid="7" name="_EmailSubject">
    <vt:lpwstr>[eLAA Demod] WF for eLAA demodulation</vt:lpwstr>
  </property>
  <property fmtid="{D5CDD505-2E9C-101B-9397-08002B2CF9AE}" pid="8" name="_AuthorEmail">
    <vt:lpwstr>jaehor@qti.qualcomm.com</vt:lpwstr>
  </property>
  <property fmtid="{D5CDD505-2E9C-101B-9397-08002B2CF9AE}" pid="9" name="_AuthorEmailDisplayName">
    <vt:lpwstr>Ryu, Jaeho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1487327849</vt:lpwstr>
  </property>
</Properties>
</file>