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</p:sldMasterIdLst>
  <p:notesMasterIdLst>
    <p:notesMasterId r:id="rId16"/>
  </p:notesMasterIdLst>
  <p:handoutMasterIdLst>
    <p:handoutMasterId r:id="rId17"/>
  </p:handoutMasterIdLst>
  <p:sldIdLst>
    <p:sldId id="394" r:id="rId7"/>
    <p:sldId id="386" r:id="rId8"/>
    <p:sldId id="387" r:id="rId9"/>
    <p:sldId id="388" r:id="rId10"/>
    <p:sldId id="389" r:id="rId11"/>
    <p:sldId id="390" r:id="rId12"/>
    <p:sldId id="391" r:id="rId13"/>
    <p:sldId id="392" r:id="rId14"/>
    <p:sldId id="393" r:id="rId15"/>
  </p:sldIdLst>
  <p:sldSz cx="9144000" cy="5143500" type="screen16x9"/>
  <p:notesSz cx="6723063" cy="98536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5" userDrawn="1">
          <p15:clr>
            <a:srgbClr val="A4A3A4"/>
          </p15:clr>
        </p15:guide>
        <p15:guide id="2" pos="2156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  <p15:guide id="5" orient="horz" pos="2854">
          <p15:clr>
            <a:srgbClr val="A4A3A4"/>
          </p15:clr>
        </p15:guide>
        <p15:guide id="6" orient="horz" pos="3104">
          <p15:clr>
            <a:srgbClr val="A4A3A4"/>
          </p15:clr>
        </p15:guide>
        <p15:guide id="7" pos="2132">
          <p15:clr>
            <a:srgbClr val="A4A3A4"/>
          </p15:clr>
        </p15:guide>
        <p15:guide id="8" pos="211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EDF2F5"/>
    <a:srgbClr val="98A2AE"/>
    <a:srgbClr val="4D5766"/>
    <a:srgbClr val="BEC8D2"/>
    <a:srgbClr val="FFFFFF"/>
    <a:srgbClr val="273142"/>
    <a:srgbClr val="FF9910"/>
    <a:srgbClr val="000000"/>
    <a:srgbClr val="124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433" autoAdjust="0"/>
  </p:normalViewPr>
  <p:slideViewPr>
    <p:cSldViewPr snapToGrid="0">
      <p:cViewPr varScale="1">
        <p:scale>
          <a:sx n="96" d="100"/>
          <a:sy n="96" d="100"/>
        </p:scale>
        <p:origin x="72" y="7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72" y="84"/>
      </p:cViewPr>
      <p:guideLst>
        <p:guide orient="horz" pos="2875"/>
        <p:guide pos="2156"/>
        <p:guide orient="horz" pos="3127"/>
        <p:guide pos="2141"/>
        <p:guide orient="horz" pos="2854"/>
        <p:guide orient="horz" pos="3104"/>
        <p:guide pos="2132"/>
        <p:guide pos="211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3328" cy="492681"/>
          </a:xfrm>
          <a:prstGeom prst="rect">
            <a:avLst/>
          </a:prstGeom>
        </p:spPr>
        <p:txBody>
          <a:bodyPr vert="horz" lIns="90463" tIns="45232" rIns="90463" bIns="4523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8180" y="0"/>
            <a:ext cx="2913328" cy="492681"/>
          </a:xfrm>
          <a:prstGeom prst="rect">
            <a:avLst/>
          </a:prstGeom>
        </p:spPr>
        <p:txBody>
          <a:bodyPr vert="horz" lIns="90463" tIns="45232" rIns="90463" bIns="4523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3/28/2017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59223"/>
            <a:ext cx="2913328" cy="492681"/>
          </a:xfrm>
          <a:prstGeom prst="rect">
            <a:avLst/>
          </a:prstGeom>
        </p:spPr>
        <p:txBody>
          <a:bodyPr vert="horz" lIns="90463" tIns="45232" rIns="90463" bIns="4523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8180" y="9359223"/>
            <a:ext cx="2913328" cy="492681"/>
          </a:xfrm>
          <a:prstGeom prst="rect">
            <a:avLst/>
          </a:prstGeom>
        </p:spPr>
        <p:txBody>
          <a:bodyPr vert="horz" lIns="90463" tIns="45232" rIns="90463" bIns="4523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3328" cy="492681"/>
          </a:xfrm>
          <a:prstGeom prst="rect">
            <a:avLst/>
          </a:prstGeom>
        </p:spPr>
        <p:txBody>
          <a:bodyPr vert="horz" lIns="90463" tIns="45232" rIns="90463" bIns="4523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8180" y="0"/>
            <a:ext cx="2913328" cy="492681"/>
          </a:xfrm>
          <a:prstGeom prst="rect">
            <a:avLst/>
          </a:prstGeom>
        </p:spPr>
        <p:txBody>
          <a:bodyPr vert="horz" lIns="90463" tIns="45232" rIns="90463" bIns="4523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3/28/2017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64313" cy="3694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3" tIns="45232" rIns="90463" bIns="45232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2307" y="4680467"/>
            <a:ext cx="5378450" cy="4434126"/>
          </a:xfrm>
          <a:prstGeom prst="rect">
            <a:avLst/>
          </a:prstGeom>
        </p:spPr>
        <p:txBody>
          <a:bodyPr vert="horz" wrap="square" lIns="90463" tIns="45232" rIns="90463" bIns="452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59223"/>
            <a:ext cx="2913328" cy="492681"/>
          </a:xfrm>
          <a:prstGeom prst="rect">
            <a:avLst/>
          </a:prstGeom>
        </p:spPr>
        <p:txBody>
          <a:bodyPr vert="horz" lIns="90463" tIns="45232" rIns="90463" bIns="4523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8180" y="9359223"/>
            <a:ext cx="2913328" cy="492681"/>
          </a:xfrm>
          <a:prstGeom prst="rect">
            <a:avLst/>
          </a:prstGeom>
        </p:spPr>
        <p:txBody>
          <a:bodyPr vert="horz" lIns="90463" tIns="45232" rIns="90463" bIns="4523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900000"/>
            <a:ext cx="83088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125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0406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2637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62256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bg1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1812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headline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239"/>
            <a:ext cx="690379" cy="112048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678123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599" y="280799"/>
            <a:ext cx="8359200" cy="4359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</a:defRPr>
            </a:lvl2pPr>
            <a:lvl3pPr>
              <a:defRPr>
                <a:solidFill>
                  <a:schemeClr val="bg1"/>
                </a:solidFill>
                <a:latin typeface="+mn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239"/>
            <a:ext cx="690379" cy="1120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239"/>
            <a:ext cx="690379" cy="1120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26600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606312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60463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19999" y="1080000"/>
            <a:ext cx="2606313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282013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9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20897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05999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</a:t>
            </a:r>
            <a:r>
              <a:rPr lang="en-GB" sz="800" baseline="0" dirty="0">
                <a:solidFill>
                  <a:schemeClr val="tx2"/>
                </a:solidFill>
                <a:latin typeface="+mn-lt"/>
                <a:cs typeface="Arial" charset="0"/>
              </a:rPr>
              <a:t> 2017</a:t>
            </a:r>
            <a:endParaRPr lang="en-GB" sz="800" dirty="0">
              <a:solidFill>
                <a:schemeClr val="tx2"/>
              </a:solidFill>
              <a:latin typeface="+mn-lt"/>
              <a:cs typeface="Arial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6" r:id="rId2"/>
    <p:sldLayoutId id="2147483816" r:id="rId3"/>
    <p:sldLayoutId id="2147483805" r:id="rId4"/>
    <p:sldLayoutId id="2147483817" r:id="rId5"/>
    <p:sldLayoutId id="2147483814" r:id="rId6"/>
    <p:sldLayoutId id="2147483818" r:id="rId7"/>
    <p:sldLayoutId id="2147483815" r:id="rId8"/>
    <p:sldLayoutId id="2147483819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800"/>
            <a:ext cx="8308800" cy="3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4" r:id="rId2"/>
    <p:sldLayoutId id="2147483822" r:id="rId3"/>
    <p:sldLayoutId id="2147483823" r:id="rId4"/>
    <p:sldLayoutId id="2147483821" r:id="rId5"/>
    <p:sldLayoutId id="2147483808" r:id="rId6"/>
    <p:sldLayoutId id="2147483809" r:id="rId7"/>
    <p:sldLayoutId id="2147483810" r:id="rId8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5400" dirty="0"/>
              <a:t>A-MPR simulation for EESS protection in L-band FDD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Nokia, Alcatel-Lucent Shanghai Bell</a:t>
            </a:r>
          </a:p>
        </p:txBody>
      </p:sp>
      <p:sp>
        <p:nvSpPr>
          <p:cNvPr id="8" name="Rectangle 7"/>
          <p:cNvSpPr/>
          <p:nvPr/>
        </p:nvSpPr>
        <p:spPr>
          <a:xfrm>
            <a:off x="7689756" y="0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R4-1703556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848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688" y="900000"/>
            <a:ext cx="4681369" cy="350476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L-</a:t>
            </a:r>
            <a:r>
              <a:rPr lang="fi-FI" dirty="0" err="1"/>
              <a:t>band</a:t>
            </a:r>
            <a:r>
              <a:rPr lang="fi-FI" dirty="0"/>
              <a:t> EESS </a:t>
            </a:r>
            <a:r>
              <a:rPr lang="fi-FI" dirty="0" err="1"/>
              <a:t>protection</a:t>
            </a:r>
            <a:r>
              <a:rPr lang="fi-FI" dirty="0"/>
              <a:t>: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/>
              <a:t>(1) </a:t>
            </a:r>
            <a:r>
              <a:rPr lang="en-GB" dirty="0"/>
              <a:t>First 3 MHz of FDD L-Band (1427 – 1430 MHz)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953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929" y="900000"/>
            <a:ext cx="4681369" cy="350476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L-</a:t>
            </a:r>
            <a:r>
              <a:rPr lang="fi-FI" dirty="0" err="1"/>
              <a:t>band</a:t>
            </a:r>
            <a:r>
              <a:rPr lang="fi-FI" dirty="0"/>
              <a:t> EESS </a:t>
            </a:r>
            <a:r>
              <a:rPr lang="fi-FI" dirty="0" err="1"/>
              <a:t>protection</a:t>
            </a:r>
            <a:r>
              <a:rPr lang="fi-FI" dirty="0"/>
              <a:t>: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/>
              <a:t>(2) </a:t>
            </a:r>
            <a:r>
              <a:rPr lang="en-GB" dirty="0"/>
              <a:t>Second 3 MHz of FDD L-Band (1430 – 1433 MHz)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308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716" y="900000"/>
            <a:ext cx="4681368" cy="350476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L-</a:t>
            </a:r>
            <a:r>
              <a:rPr lang="fi-FI" dirty="0" err="1"/>
              <a:t>band</a:t>
            </a:r>
            <a:r>
              <a:rPr lang="fi-FI" dirty="0"/>
              <a:t> EESS </a:t>
            </a:r>
            <a:r>
              <a:rPr lang="fi-FI" dirty="0" err="1"/>
              <a:t>protection</a:t>
            </a:r>
            <a:r>
              <a:rPr lang="fi-FI" dirty="0"/>
              <a:t>: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/>
              <a:t>(3) </a:t>
            </a:r>
            <a:r>
              <a:rPr lang="en-GB" dirty="0"/>
              <a:t>First 5 MHz of FDD L-Band (1427 – 1432 MHz)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72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304" y="862378"/>
            <a:ext cx="4681368" cy="3504767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L-</a:t>
            </a:r>
            <a:r>
              <a:rPr lang="fi-FI" dirty="0" err="1"/>
              <a:t>band</a:t>
            </a:r>
            <a:r>
              <a:rPr lang="fi-FI" dirty="0"/>
              <a:t> EESS </a:t>
            </a:r>
            <a:r>
              <a:rPr lang="fi-FI" dirty="0" err="1"/>
              <a:t>protection</a:t>
            </a:r>
            <a:r>
              <a:rPr lang="fi-FI" dirty="0"/>
              <a:t>: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/>
              <a:t>(4) </a:t>
            </a:r>
            <a:r>
              <a:rPr lang="en-GB" dirty="0"/>
              <a:t>Second 5 MHz of FDD L-Band (1432 – 1437 MHz)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994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304" y="900000"/>
            <a:ext cx="4681368" cy="3504767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L-</a:t>
            </a:r>
            <a:r>
              <a:rPr lang="fi-FI" dirty="0" err="1"/>
              <a:t>band</a:t>
            </a:r>
            <a:r>
              <a:rPr lang="fi-FI" dirty="0"/>
              <a:t> EESS </a:t>
            </a:r>
            <a:r>
              <a:rPr lang="fi-FI" dirty="0" err="1"/>
              <a:t>protection</a:t>
            </a:r>
            <a:r>
              <a:rPr lang="fi-FI" dirty="0"/>
              <a:t>: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/>
              <a:t>(5) </a:t>
            </a:r>
            <a:r>
              <a:rPr lang="en-GB" dirty="0"/>
              <a:t>First 10 MHz of FDD L-Band (1427 – 1437 MHz)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008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192" y="877103"/>
            <a:ext cx="4681367" cy="3504767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L-</a:t>
            </a:r>
            <a:r>
              <a:rPr lang="fi-FI" dirty="0" err="1"/>
              <a:t>band</a:t>
            </a:r>
            <a:r>
              <a:rPr lang="fi-FI" dirty="0"/>
              <a:t> EESS </a:t>
            </a:r>
            <a:r>
              <a:rPr lang="fi-FI" dirty="0" err="1"/>
              <a:t>protection</a:t>
            </a:r>
            <a:r>
              <a:rPr lang="fi-FI" dirty="0"/>
              <a:t>: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/>
              <a:t>(6) </a:t>
            </a:r>
            <a:r>
              <a:rPr lang="en-GB" dirty="0"/>
              <a:t>Second 10 MHz of FDD L-Band (1437 – 1447 MHz)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463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522" y="900000"/>
            <a:ext cx="4681367" cy="3504767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L-</a:t>
            </a:r>
            <a:r>
              <a:rPr lang="fi-FI" dirty="0" err="1"/>
              <a:t>band</a:t>
            </a:r>
            <a:r>
              <a:rPr lang="fi-FI" dirty="0"/>
              <a:t> EESS </a:t>
            </a:r>
            <a:r>
              <a:rPr lang="fi-FI" dirty="0" err="1"/>
              <a:t>protection</a:t>
            </a:r>
            <a:r>
              <a:rPr lang="fi-FI" dirty="0"/>
              <a:t>: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/>
              <a:t>(7) </a:t>
            </a:r>
            <a:r>
              <a:rPr lang="en-GB" dirty="0"/>
              <a:t>First 15 MHz of FDD L-Band (1427 – 1442 MHz)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315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592" y="890061"/>
            <a:ext cx="4681367" cy="350476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L-</a:t>
            </a:r>
            <a:r>
              <a:rPr lang="fi-FI" dirty="0" err="1"/>
              <a:t>band</a:t>
            </a:r>
            <a:r>
              <a:rPr lang="fi-FI" dirty="0"/>
              <a:t> EESS </a:t>
            </a:r>
            <a:r>
              <a:rPr lang="fi-FI" dirty="0" err="1"/>
              <a:t>protection</a:t>
            </a:r>
            <a:r>
              <a:rPr lang="fi-FI" dirty="0"/>
              <a:t>:</a:t>
            </a:r>
            <a:br>
              <a:rPr lang="en-US" dirty="0"/>
            </a:b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</p:spPr>
        <p:txBody>
          <a:bodyPr/>
          <a:lstStyle/>
          <a:p>
            <a:r>
              <a:rPr lang="fi-FI" dirty="0"/>
              <a:t>(8) </a:t>
            </a:r>
            <a:r>
              <a:rPr lang="en-GB" dirty="0"/>
              <a:t>First 20 MHz of FDD L-Band (1427 – 1447 MHz)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29122"/>
      </p:ext>
    </p:extLst>
  </p:cSld>
  <p:clrMapOvr>
    <a:masterClrMapping/>
  </p:clrMapOvr>
</p:sld>
</file>

<file path=ppt/theme/theme1.xml><?xml version="1.0" encoding="utf-8"?>
<a:theme xmlns:a="http://schemas.openxmlformats.org/drawingml/2006/main" name="NET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marL="176213" indent="-176213"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90000" tIns="90000" rIns="72000" bIns="46800" rtlCol="0">
        <a:spAutoFit/>
      </a:bodyPr>
      <a:lstStyle>
        <a:defPPr marL="176213" marR="0" indent="-176213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Pure_V31" id="{F3979514-B0E5-42DC-ACCA-9FA05F28CAA9}" vid="{98B7F717-C75F-4105-973B-6C30F016FCD1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Pure_V31" id="{F3979514-B0E5-42DC-ACCA-9FA05F28CAA9}" vid="{BCC8B88B-0A5A-4CCC-A472-26DF4B9630C0}"/>
    </a:ext>
  </a:extLst>
</a:theme>
</file>

<file path=ppt/theme/theme3.xml><?xml version="1.0" encoding="utf-8"?>
<a:theme xmlns:a="http://schemas.openxmlformats.org/drawingml/2006/main" name="Final Slid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Pure_V31" id="{F3979514-B0E5-42DC-ACCA-9FA05F28CAA9}" vid="{DE5BB4EF-B069-4056-9E2B-59338557915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F46A49E79AD742B3172523306D5317" ma:contentTypeVersion="0" ma:contentTypeDescription="Create a new document." ma:contentTypeScope="" ma:versionID="b3148c416ae16d325a928d3560fa1cb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C05708-EB99-4733-B751-76C8CAF78D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92EB145-C5D8-45C6-B5F9-3B11E3E5ECF5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F8E026C-EF1A-41E6-8EBA-EA92EE937B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Nokia_Pure_PPT_NET_V1</Template>
  <TotalTime>0</TotalTime>
  <Words>94</Words>
  <Application>Microsoft Office PowerPoint</Application>
  <PresentationFormat>On-screen Show (16:9)</PresentationFormat>
  <Paragraphs>19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Lucida Grande</vt:lpstr>
      <vt:lpstr>ヒラギノ角ゴ Pro W3</vt:lpstr>
      <vt:lpstr>Arial</vt:lpstr>
      <vt:lpstr>Calibri</vt:lpstr>
      <vt:lpstr>Nokia Pure Headline Light</vt:lpstr>
      <vt:lpstr>Nokia Pure Headline Ultra Light</vt:lpstr>
      <vt:lpstr>Nokia Pure Text Light</vt:lpstr>
      <vt:lpstr>Times New Roman</vt:lpstr>
      <vt:lpstr>NET_PPT_Temp_Pure_V31</vt:lpstr>
      <vt:lpstr>Nokia Master Blue Background</vt:lpstr>
      <vt:lpstr>Final Slide</vt:lpstr>
      <vt:lpstr>PowerPoint Presentation</vt:lpstr>
      <vt:lpstr>L-band EESS protection: </vt:lpstr>
      <vt:lpstr>L-band EESS protection: </vt:lpstr>
      <vt:lpstr>L-band EESS protection: </vt:lpstr>
      <vt:lpstr>L-band EESS protection: </vt:lpstr>
      <vt:lpstr>L-band EESS protection: </vt:lpstr>
      <vt:lpstr>L-band EESS protection: </vt:lpstr>
      <vt:lpstr>L-band EESS protection: </vt:lpstr>
      <vt:lpstr>L-band EESS protection: 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2017-03-28T12:55:52Z</dcterms:created>
  <dcterms:modified xsi:type="dcterms:W3CDTF">2017-03-28T14:00:58Z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0x01010044F46A49E79AD742B3172523306D5317</vt:lpwstr>
  </property>
</Properties>
</file>