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9" d="100"/>
          <a:sy n="89" d="100"/>
        </p:scale>
        <p:origin x="46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B8699-71EA-452E-9052-0A4A248480B3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55615-A7CD-4429-9537-E99312BAAD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79497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B8699-71EA-452E-9052-0A4A248480B3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55615-A7CD-4429-9537-E99312BAAD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36801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B8699-71EA-452E-9052-0A4A248480B3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55615-A7CD-4429-9537-E99312BAAD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86540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B8699-71EA-452E-9052-0A4A248480B3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55615-A7CD-4429-9537-E99312BAAD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29715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B8699-71EA-452E-9052-0A4A248480B3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55615-A7CD-4429-9537-E99312BAAD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7239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B8699-71EA-452E-9052-0A4A248480B3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55615-A7CD-4429-9537-E99312BAAD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9169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B8699-71EA-452E-9052-0A4A248480B3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55615-A7CD-4429-9537-E99312BAAD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81784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B8699-71EA-452E-9052-0A4A248480B3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55615-A7CD-4429-9537-E99312BAAD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06880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B8699-71EA-452E-9052-0A4A248480B3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55615-A7CD-4429-9537-E99312BAAD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2728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B8699-71EA-452E-9052-0A4A248480B3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55615-A7CD-4429-9537-E99312BAAD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9295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B8699-71EA-452E-9052-0A4A248480B3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55615-A7CD-4429-9537-E99312BAAD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5284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B8699-71EA-452E-9052-0A4A248480B3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955615-A7CD-4429-9537-E99312BAAD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8557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8071" y="1607118"/>
            <a:ext cx="9018940" cy="2878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7002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9947" y="244355"/>
            <a:ext cx="11212902" cy="1325563"/>
          </a:xfrm>
        </p:spPr>
        <p:txBody>
          <a:bodyPr>
            <a:normAutofit/>
          </a:bodyPr>
          <a:lstStyle/>
          <a:p>
            <a:r>
              <a:rPr lang="en-US" sz="3600" dirty="0"/>
              <a:t>D</a:t>
            </a:r>
            <a:r>
              <a:rPr lang="en-US" sz="3600" dirty="0" smtClean="0"/>
              <a:t>iscussion of TDD-on-off time for </a:t>
            </a:r>
            <a:r>
              <a:rPr lang="en-US" sz="3600" b="1" dirty="0" smtClean="0">
                <a:solidFill>
                  <a:srgbClr val="C00000"/>
                </a:solidFill>
              </a:rPr>
              <a:t>sub-6 GHz </a:t>
            </a:r>
            <a:r>
              <a:rPr lang="en-US" sz="3600" b="1" dirty="0" smtClean="0"/>
              <a:t>&amp; </a:t>
            </a:r>
            <a:r>
              <a:rPr lang="en-US" sz="3600" b="1" dirty="0" smtClean="0">
                <a:solidFill>
                  <a:srgbClr val="00B050"/>
                </a:solidFill>
              </a:rPr>
              <a:t>above-6 GHz </a:t>
            </a:r>
            <a:endParaRPr lang="en-US" sz="3600" b="1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9947" y="1635844"/>
            <a:ext cx="10879347" cy="435133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 smtClean="0"/>
              <a:t>Most </a:t>
            </a:r>
            <a:r>
              <a:rPr lang="en-US" dirty="0" smtClean="0"/>
              <a:t>of the TX ON-OFF requirement falls on RF PA final stage</a:t>
            </a:r>
          </a:p>
          <a:p>
            <a:pPr lvl="1"/>
            <a:r>
              <a:rPr lang="en-US" dirty="0" smtClean="0"/>
              <a:t>Too rapid PA ramp-up will produce transient EVM distortion </a:t>
            </a:r>
          </a:p>
          <a:p>
            <a:pPr lvl="1"/>
            <a:r>
              <a:rPr lang="en-US" dirty="0" smtClean="0"/>
              <a:t>Thus PA settling time is the major limiting factor</a:t>
            </a:r>
          </a:p>
          <a:p>
            <a:pPr lvl="1"/>
            <a:r>
              <a:rPr lang="en-US" dirty="0" smtClean="0"/>
              <a:t>“</a:t>
            </a:r>
            <a:r>
              <a:rPr lang="en-US" dirty="0" smtClean="0"/>
              <a:t>pre-TX” events such as TX PLL activation, TX baseband start-up can occur in parallel with RX</a:t>
            </a:r>
          </a:p>
          <a:p>
            <a:pPr lvl="1"/>
            <a:r>
              <a:rPr lang="en-US" dirty="0" smtClean="0"/>
              <a:t>TX OFF </a:t>
            </a:r>
            <a:r>
              <a:rPr lang="en-US" dirty="0" smtClean="0"/>
              <a:t>could be less than </a:t>
            </a:r>
            <a:r>
              <a:rPr lang="en-US" dirty="0" smtClean="0"/>
              <a:t>TX </a:t>
            </a:r>
            <a:r>
              <a:rPr lang="en-US" dirty="0" smtClean="0"/>
              <a:t>ON</a:t>
            </a:r>
          </a:p>
          <a:p>
            <a:pPr marL="457200" lvl="1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de-DE" b="1" dirty="0" smtClean="0">
                <a:solidFill>
                  <a:srgbClr val="0070C0"/>
                </a:solidFill>
              </a:rPr>
              <a:t>      </a:t>
            </a:r>
            <a:r>
              <a:rPr lang="de-DE" b="1" dirty="0" smtClean="0">
                <a:solidFill>
                  <a:srgbClr val="C00000"/>
                </a:solidFill>
              </a:rPr>
              <a:t>Proposal 1: </a:t>
            </a:r>
            <a:r>
              <a:rPr lang="de-DE" b="1" dirty="0" smtClean="0">
                <a:solidFill>
                  <a:srgbClr val="0070C0"/>
                </a:solidFill>
              </a:rPr>
              <a:t>RAN 4 should consider the following values for </a:t>
            </a:r>
            <a:r>
              <a:rPr lang="de-DE" b="1" dirty="0" smtClean="0">
                <a:solidFill>
                  <a:srgbClr val="C00000"/>
                </a:solidFill>
              </a:rPr>
              <a:t>sub-6 GHz </a:t>
            </a:r>
            <a:endParaRPr lang="en-US" b="1" dirty="0" smtClean="0">
              <a:solidFill>
                <a:srgbClr val="C00000"/>
              </a:solidFill>
            </a:endParaRPr>
          </a:p>
          <a:p>
            <a:pPr lvl="1"/>
            <a:r>
              <a:rPr lang="en-US" b="1" dirty="0" smtClean="0">
                <a:solidFill>
                  <a:srgbClr val="C00000"/>
                </a:solidFill>
              </a:rPr>
              <a:t>5 </a:t>
            </a:r>
            <a:r>
              <a:rPr lang="en-US" b="1" dirty="0" smtClean="0">
                <a:solidFill>
                  <a:srgbClr val="C00000"/>
                </a:solidFill>
              </a:rPr>
              <a:t>usec </a:t>
            </a:r>
            <a:r>
              <a:rPr lang="en-US" b="1" dirty="0" smtClean="0">
                <a:solidFill>
                  <a:srgbClr val="0070C0"/>
                </a:solidFill>
              </a:rPr>
              <a:t>for </a:t>
            </a:r>
            <a:r>
              <a:rPr lang="en-US" b="1" dirty="0" smtClean="0">
                <a:solidFill>
                  <a:srgbClr val="0070C0"/>
                </a:solidFill>
              </a:rPr>
              <a:t>SCS of 15/30/60 KHz </a:t>
            </a:r>
          </a:p>
          <a:p>
            <a:pPr lvl="1"/>
            <a:endParaRPr lang="en-US" sz="2800" b="1" dirty="0">
              <a:solidFill>
                <a:srgbClr val="0070C0"/>
              </a:solidFill>
            </a:endParaRPr>
          </a:p>
          <a:p>
            <a:pPr marL="457200" lvl="1" indent="0">
              <a:buNone/>
            </a:pPr>
            <a:r>
              <a:rPr lang="de-DE" sz="2800" b="1" dirty="0">
                <a:solidFill>
                  <a:srgbClr val="00B050"/>
                </a:solidFill>
              </a:rPr>
              <a:t>Proposal </a:t>
            </a:r>
            <a:r>
              <a:rPr lang="de-DE" sz="2800" b="1" dirty="0">
                <a:solidFill>
                  <a:srgbClr val="00B050"/>
                </a:solidFill>
              </a:rPr>
              <a:t>2: </a:t>
            </a:r>
            <a:r>
              <a:rPr lang="de-DE" sz="2800" b="1" dirty="0">
                <a:solidFill>
                  <a:srgbClr val="0070C0"/>
                </a:solidFill>
              </a:rPr>
              <a:t>RAN 4 should study further the TDD-on-off values for </a:t>
            </a:r>
            <a:r>
              <a:rPr lang="de-DE" sz="2800" b="1" dirty="0">
                <a:solidFill>
                  <a:srgbClr val="00B050"/>
                </a:solidFill>
              </a:rPr>
              <a:t>above-6 </a:t>
            </a:r>
            <a:r>
              <a:rPr lang="de-DE" sz="2800" b="1" dirty="0" smtClean="0">
                <a:solidFill>
                  <a:srgbClr val="00B050"/>
                </a:solidFill>
              </a:rPr>
              <a:t>GHz</a:t>
            </a:r>
            <a:r>
              <a:rPr lang="de-DE" sz="2800" b="1" dirty="0" smtClean="0">
                <a:solidFill>
                  <a:srgbClr val="0070C0"/>
                </a:solidFill>
              </a:rPr>
              <a:t> and recommendation is to preserve </a:t>
            </a:r>
            <a:r>
              <a:rPr lang="de-DE" sz="2800" b="1" dirty="0" smtClean="0">
                <a:solidFill>
                  <a:srgbClr val="00B050"/>
                </a:solidFill>
              </a:rPr>
              <a:t>20 µsec</a:t>
            </a:r>
            <a:r>
              <a:rPr lang="de-DE" sz="2800" b="1" dirty="0" smtClean="0">
                <a:solidFill>
                  <a:srgbClr val="0070C0"/>
                </a:solidFill>
              </a:rPr>
              <a:t> </a:t>
            </a:r>
            <a:r>
              <a:rPr lang="de-DE" sz="2800" b="1" dirty="0">
                <a:solidFill>
                  <a:srgbClr val="0070C0"/>
                </a:solidFill>
              </a:rPr>
              <a:t>value for NR specification </a:t>
            </a:r>
            <a:endParaRPr lang="en-US" sz="2800" b="1" dirty="0">
              <a:solidFill>
                <a:srgbClr val="0070C0"/>
              </a:solidFill>
            </a:endParaRPr>
          </a:p>
          <a:p>
            <a:pPr lvl="1"/>
            <a:endParaRPr lang="en-US" sz="2800" b="1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en-US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15819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113</Words>
  <Application>Microsoft Office PowerPoint</Application>
  <PresentationFormat>Widescreen</PresentationFormat>
  <Paragraphs>11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Discussion of TDD-on-off time for sub-6 GHz &amp; above-6 GHz 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TX ON-OFF parameters for NR Sub-6 GHz</dc:title>
  <dc:creator/>
  <cp:lastModifiedBy>Saravanan, Visvesh</cp:lastModifiedBy>
  <cp:revision>19</cp:revision>
  <cp:lastPrinted>2017-03-21T22:57:19Z</cp:lastPrinted>
  <dcterms:created xsi:type="dcterms:W3CDTF">2017-03-21T20:43:21Z</dcterms:created>
  <dcterms:modified xsi:type="dcterms:W3CDTF">2017-03-24T22:51:28Z</dcterms:modified>
</cp:coreProperties>
</file>