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73" r:id="rId4"/>
    <p:sldId id="27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0" autoAdjust="0"/>
    <p:restoredTop sz="95981" autoAdjust="0"/>
  </p:normalViewPr>
  <p:slideViewPr>
    <p:cSldViewPr>
      <p:cViewPr varScale="1">
        <p:scale>
          <a:sx n="85" d="100"/>
          <a:sy n="85" d="100"/>
        </p:scale>
        <p:origin x="-5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NR spectrum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</a:t>
            </a:r>
            <a:r>
              <a:rPr lang="en-GB" altLang="ja-JP" b="1" dirty="0" smtClean="0"/>
              <a:t>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</a:t>
            </a:r>
            <a:r>
              <a:rPr lang="en-GB" altLang="ja-JP" b="1" dirty="0" smtClean="0"/>
              <a:t>February</a:t>
            </a:r>
            <a:r>
              <a:rPr lang="en-GB" altLang="ja-JP" b="1" dirty="0"/>
              <a:t>, </a:t>
            </a:r>
            <a:r>
              <a:rPr lang="en-GB" altLang="ja-JP" b="1" dirty="0" smtClean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R4-1702504</a:t>
            </a:r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n-US" altLang="ja-JP" dirty="0" smtClean="0"/>
              <a:t>10.2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general aspect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1877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1400" u="sng" dirty="0" smtClean="0"/>
              <a:t>In this WF</a:t>
            </a:r>
            <a:r>
              <a:rPr lang="en-US" altLang="ko-KR" sz="1400" dirty="0" smtClean="0"/>
              <a:t>, following terminologies apply:</a:t>
            </a:r>
          </a:p>
          <a:p>
            <a:pPr lvl="1"/>
            <a:r>
              <a:rPr lang="en-US" altLang="ko-KR" sz="1400" b="1" dirty="0"/>
              <a:t>NR band</a:t>
            </a:r>
            <a:r>
              <a:rPr lang="en-US" altLang="ko-KR" sz="1400" dirty="0"/>
              <a:t>: Operating band to be specified for NR operation </a:t>
            </a:r>
            <a:r>
              <a:rPr lang="en-US" altLang="ko-KR" sz="1400" dirty="0" smtClean="0"/>
              <a:t>in </a:t>
            </a:r>
            <a:r>
              <a:rPr lang="en-US" altLang="ko-KR" sz="1400" dirty="0"/>
              <a:t>NR WI. </a:t>
            </a:r>
          </a:p>
          <a:p>
            <a:pPr lvl="1"/>
            <a:r>
              <a:rPr lang="en-US" altLang="ko-KR" sz="1400" b="1" dirty="0"/>
              <a:t>LTE-NR band combination</a:t>
            </a:r>
            <a:r>
              <a:rPr lang="en-US" altLang="ko-KR" sz="1400" dirty="0"/>
              <a:t>: Combination of LTE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and NR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for dual connectivity operation for Non-stand-alone operation</a:t>
            </a:r>
            <a:r>
              <a:rPr lang="en-US" altLang="ko-KR" sz="1400" dirty="0" smtClean="0"/>
              <a:t>.</a:t>
            </a:r>
            <a:endParaRPr lang="en-US" altLang="ko-KR" sz="1400" strike="sngStrike" dirty="0" smtClean="0"/>
          </a:p>
          <a:p>
            <a:r>
              <a:rPr lang="en-US" altLang="ko-KR" sz="1400" dirty="0" smtClean="0"/>
              <a:t>RAN4 </a:t>
            </a:r>
            <a:r>
              <a:rPr lang="en-US" altLang="ko-KR" sz="1400" dirty="0"/>
              <a:t>recommend following guideline to </a:t>
            </a:r>
            <a:r>
              <a:rPr lang="en-US" altLang="ko-KR" sz="1400" dirty="0" smtClean="0"/>
              <a:t>RAN-Plenary#75</a:t>
            </a:r>
            <a:endParaRPr lang="en-US" altLang="ko-KR" sz="1400" dirty="0"/>
          </a:p>
          <a:p>
            <a:pPr lvl="1"/>
            <a:r>
              <a:rPr lang="en-US" altLang="ko-KR" sz="1400" b="1" dirty="0" smtClean="0"/>
              <a:t>How to propose NR spectrum in Rel-15 timeline</a:t>
            </a:r>
          </a:p>
          <a:p>
            <a:pPr lvl="2"/>
            <a:r>
              <a:rPr lang="en-US" altLang="ko-KR" sz="1400" dirty="0" smtClean="0"/>
              <a:t>NR bands/LTE-NR band combinations related to NR are handled in a Rel-15 NR WI</a:t>
            </a:r>
          </a:p>
          <a:p>
            <a:pPr lvl="2"/>
            <a:r>
              <a:rPr lang="en-US" altLang="ko-KR" sz="1400" dirty="0"/>
              <a:t>NR bands/LTE-NR band combinations </a:t>
            </a:r>
            <a:r>
              <a:rPr lang="en-US" altLang="ko-KR" sz="1400" dirty="0" smtClean="0"/>
              <a:t>to </a:t>
            </a:r>
            <a:r>
              <a:rPr lang="en-US" altLang="ko-KR" sz="1400" dirty="0"/>
              <a:t>be handled </a:t>
            </a:r>
            <a:r>
              <a:rPr lang="en-US" altLang="ko-KR" sz="1400" dirty="0" smtClean="0"/>
              <a:t>in the </a:t>
            </a:r>
            <a:r>
              <a:rPr lang="en-US" altLang="ko-KR" sz="1400" dirty="0"/>
              <a:t>Rel-15 NR WI can be </a:t>
            </a:r>
            <a:r>
              <a:rPr lang="en-US" altLang="ko-KR" sz="1400" dirty="0" smtClean="0"/>
              <a:t>added at every </a:t>
            </a:r>
            <a:r>
              <a:rPr lang="en-US" altLang="ko-KR" sz="1400" dirty="0"/>
              <a:t>RAN </a:t>
            </a:r>
            <a:r>
              <a:rPr lang="en-US" altLang="ko-KR" sz="1400" dirty="0" smtClean="0"/>
              <a:t>plenary</a:t>
            </a:r>
          </a:p>
          <a:p>
            <a:pPr lvl="3"/>
            <a:r>
              <a:rPr lang="en-US" altLang="ja-JP" sz="1400" dirty="0"/>
              <a:t>In order to update the Rel-15 NR WID, the new </a:t>
            </a:r>
            <a:r>
              <a:rPr lang="en-US" altLang="ja-JP" sz="1400" dirty="0" smtClean="0"/>
              <a:t>NR bands/LTE-NR band </a:t>
            </a:r>
            <a:r>
              <a:rPr lang="en-US" altLang="ja-JP" sz="1400" dirty="0"/>
              <a:t>combinations need to be </a:t>
            </a:r>
            <a:r>
              <a:rPr lang="en-US" altLang="ja-JP" sz="1400" dirty="0" smtClean="0"/>
              <a:t>proposed/approved  in </a:t>
            </a:r>
            <a:r>
              <a:rPr lang="en-US" altLang="ja-JP" sz="1400" dirty="0"/>
              <a:t>RAN4 in </a:t>
            </a:r>
            <a:r>
              <a:rPr lang="en-US" altLang="ja-JP" sz="1400" dirty="0" smtClean="0"/>
              <a:t>advance with at least 4 supporting companies. </a:t>
            </a:r>
            <a:endParaRPr lang="en-US" altLang="ko-KR" sz="1400" dirty="0" smtClean="0"/>
          </a:p>
          <a:p>
            <a:pPr lvl="4"/>
            <a:r>
              <a:rPr lang="en-US" altLang="ja-JP" sz="1400" dirty="0" smtClean="0"/>
              <a:t>E.g</a:t>
            </a:r>
            <a:r>
              <a:rPr lang="en-US" altLang="ja-JP" sz="1400" dirty="0"/>
              <a:t>. </a:t>
            </a:r>
            <a:r>
              <a:rPr lang="en-US" altLang="ja-JP" sz="1400" dirty="0" smtClean="0"/>
              <a:t>NR bands/LTE-NR band </a:t>
            </a:r>
            <a:r>
              <a:rPr lang="en-US" altLang="ja-JP" sz="1400" dirty="0"/>
              <a:t>combinations to be proposed in June 2017 </a:t>
            </a:r>
            <a:r>
              <a:rPr lang="en-US" altLang="ja-JP" sz="1400" dirty="0" smtClean="0"/>
              <a:t>RAN-Plenary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by 2017 </a:t>
            </a:r>
            <a:r>
              <a:rPr lang="en-US" altLang="ja-JP" sz="1400" dirty="0"/>
              <a:t>May RAN4.</a:t>
            </a:r>
          </a:p>
          <a:p>
            <a:pPr lvl="3"/>
            <a:r>
              <a:rPr lang="en-US" altLang="ja-JP" sz="1400" dirty="0" smtClean="0"/>
              <a:t>Rel-15 </a:t>
            </a:r>
            <a:r>
              <a:rPr lang="en-US" altLang="ja-JP" sz="1400" dirty="0"/>
              <a:t>NR WID will be updated at every RAN plenary according to the </a:t>
            </a:r>
            <a:r>
              <a:rPr lang="en-US" altLang="ja-JP" sz="1400" dirty="0" smtClean="0"/>
              <a:t>new NR bands/LTE-NR band </a:t>
            </a:r>
            <a:r>
              <a:rPr lang="en-US" altLang="ja-JP" sz="1400" dirty="0"/>
              <a:t>combinations </a:t>
            </a:r>
            <a:r>
              <a:rPr lang="en-US" altLang="ja-JP" sz="1400" dirty="0" smtClean="0"/>
              <a:t>which RAN4 approved.</a:t>
            </a:r>
          </a:p>
          <a:p>
            <a:pPr lvl="2"/>
            <a:r>
              <a:rPr lang="en-US" altLang="ko-KR" sz="1400" dirty="0" smtClean="0"/>
              <a:t>NR </a:t>
            </a:r>
            <a:r>
              <a:rPr lang="en-US" altLang="ko-KR" sz="1400" dirty="0"/>
              <a:t>Bands/LTE-NR band </a:t>
            </a:r>
            <a:r>
              <a:rPr lang="en-US" altLang="ko-KR" sz="1400" dirty="0" smtClean="0"/>
              <a:t>combinations </a:t>
            </a:r>
            <a:r>
              <a:rPr lang="en-US" altLang="ko-KR" sz="1400" dirty="0"/>
              <a:t>which will not be completed before the end of </a:t>
            </a:r>
            <a:r>
              <a:rPr lang="en-US" altLang="ko-KR" sz="1400" dirty="0" smtClean="0"/>
              <a:t>Release </a:t>
            </a:r>
            <a:r>
              <a:rPr lang="en-US" altLang="ko-KR" sz="1400" dirty="0"/>
              <a:t>15 will </a:t>
            </a:r>
            <a:r>
              <a:rPr lang="en-US" altLang="ko-KR" sz="1400" dirty="0" smtClean="0"/>
              <a:t>be transferred into an equivalent Rel-16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NR </a:t>
            </a:r>
            <a:r>
              <a:rPr lang="en-US" altLang="ko-KR" sz="1400" dirty="0"/>
              <a:t>WI, and added to the specifications as soon as they are </a:t>
            </a:r>
            <a:r>
              <a:rPr lang="en-US" altLang="ko-KR" sz="1400" dirty="0" smtClean="0"/>
              <a:t>completed.</a:t>
            </a:r>
          </a:p>
          <a:p>
            <a:pPr lvl="1"/>
            <a:r>
              <a:rPr lang="en-US" altLang="ko-KR" sz="1400" b="1" dirty="0" smtClean="0"/>
              <a:t>Release independence</a:t>
            </a:r>
            <a:endParaRPr lang="en-US" altLang="ko-KR" sz="1400" b="1" dirty="0"/>
          </a:p>
          <a:p>
            <a:pPr lvl="2"/>
            <a:r>
              <a:rPr lang="en-US" altLang="ko-KR" sz="1400" dirty="0" smtClean="0"/>
              <a:t>Release </a:t>
            </a:r>
            <a:r>
              <a:rPr lang="en-US" altLang="ko-KR" sz="1400" dirty="0"/>
              <a:t>independent manner which is used in LTE is applied to NR </a:t>
            </a:r>
            <a:r>
              <a:rPr lang="en-US" altLang="ko-KR" sz="1400" dirty="0" smtClean="0"/>
              <a:t>bands/LTE-NR band combinations.</a:t>
            </a:r>
          </a:p>
          <a:p>
            <a:pPr lvl="2"/>
            <a:r>
              <a:rPr lang="en-US" altLang="ko-KR" sz="1400" dirty="0" smtClean="0"/>
              <a:t>NR bands and LTE-NR  band combinations will be release independent from Rel-15. </a:t>
            </a:r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</a:t>
            </a:r>
            <a:r>
              <a:rPr lang="en-US" altLang="ja-JP" dirty="0" smtClean="0"/>
              <a:t>NR </a:t>
            </a:r>
            <a:r>
              <a:rPr kumimoji="1" lang="en-US" altLang="ja-JP" dirty="0" smtClean="0"/>
              <a:t>frequency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568952" cy="55500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RAN4 recommends following guideline to RAN-Plenary#75 </a:t>
            </a:r>
          </a:p>
          <a:p>
            <a:pPr lvl="1"/>
            <a:r>
              <a:rPr lang="en-US" altLang="ko-KR" sz="1400" dirty="0" smtClean="0"/>
              <a:t>At least following the frequency ranges are included in scope of NR bands in Rel-15 NR WI</a:t>
            </a:r>
          </a:p>
          <a:p>
            <a:pPr lvl="1"/>
            <a:r>
              <a:rPr lang="en-US" altLang="ko-KR" sz="1400" dirty="0" smtClean="0"/>
              <a:t>For new frequencies, how to define band(s) for each frequency range will be determined in WI phase taking into account deployment plan, spectrum holding possibility, regional/national regulatory requirements, global harmonization and implementation difficulty including PA feasibility etc..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887686"/>
              </p:ext>
            </p:extLst>
          </p:nvPr>
        </p:nvGraphicFramePr>
        <p:xfrm>
          <a:off x="179512" y="2332816"/>
          <a:ext cx="885698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Frequency range/LTE</a:t>
                      </a:r>
                      <a:r>
                        <a:rPr kumimoji="1" lang="en-US" altLang="ja-JP" sz="1200" baseline="0" dirty="0" smtClean="0"/>
                        <a:t> band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/>
                        <a:t>Operators whose</a:t>
                      </a:r>
                      <a:r>
                        <a:rPr kumimoji="1" lang="en-US" altLang="ja-JP" sz="1200" baseline="0" dirty="0" smtClean="0"/>
                        <a:t> </a:t>
                      </a:r>
                      <a:r>
                        <a:rPr kumimoji="1" lang="en-US" altLang="ja-JP" sz="1200" dirty="0" smtClean="0"/>
                        <a:t>request is included in the frequency range</a:t>
                      </a:r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3.3-4.2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Italia, British Telecom, Deutsche Telekom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4.4-4.99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24.25-29.5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Orange, 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Italia, British Telecom, Deutsche Telekom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13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31.8-33.4GHz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Orange, Telecom Italia, British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4848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37-40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AT&amp;T, 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</a:rPr>
                        <a:t>1.427-1.518G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Etisalat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1710-1785MHz/1805-1880MHz (Band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CMCC, China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2500-2570MHz/2620-2690MHz</a:t>
                      </a:r>
                      <a:r>
                        <a:rPr kumimoji="1" lang="ja-JP" altLang="en-US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CHTTL, British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880-915MHz/925-960MHz</a:t>
                      </a:r>
                      <a:r>
                        <a:rPr kumimoji="1" lang="en-GB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832–862MHz/791–821MHz (Band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20)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703-748MHz/758–803MHz (Band 28)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2496-2690MHz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d 41)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200" dirty="0" smtClean="0">
                          <a:solidFill>
                            <a:schemeClr val="tx1"/>
                          </a:solidFill>
                        </a:rPr>
                        <a:t>Sprint, China Telecom, C-Spire, China Unicom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1710-1780MHz/2110-2200MHz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66)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1920-1980MHz/2110-2170MHz (Band 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China Unicom, China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84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800" dirty="0"/>
              <a:t>WF on guideline </a:t>
            </a:r>
            <a:r>
              <a:rPr lang="en-US" altLang="ja-JP" sz="2800" dirty="0" smtClean="0"/>
              <a:t>for LTE-NR band combination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361459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RAN4 </a:t>
            </a:r>
            <a:r>
              <a:rPr lang="en-US" altLang="ko-KR" sz="2000" dirty="0" smtClean="0"/>
              <a:t>recommends </a:t>
            </a:r>
            <a:r>
              <a:rPr lang="en-US" altLang="ko-KR" sz="2000" dirty="0"/>
              <a:t>following guideline to </a:t>
            </a:r>
            <a:r>
              <a:rPr lang="en-US" altLang="ko-KR" sz="2000" dirty="0" smtClean="0"/>
              <a:t>RAN-Plenary#75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At least following combinations of NR frequency range (1CC) and LTE band (1CC) are proposed to be included in scope of the LTE-NR band combinations in Rel-15 WI</a:t>
            </a:r>
          </a:p>
          <a:p>
            <a:pPr lvl="2"/>
            <a:r>
              <a:rPr lang="en-US" altLang="ko-KR" sz="1600" dirty="0" smtClean="0"/>
              <a:t>Note that specific NR bands within new frequency ranges depend on outcome of NR band discussion</a:t>
            </a:r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1"/>
            <a:r>
              <a:rPr lang="en-US" altLang="ja-JP" sz="2000" dirty="0" smtClean="0"/>
              <a:t>US </a:t>
            </a:r>
            <a:r>
              <a:rPr lang="en-US" altLang="ja-JP" sz="2000" dirty="0"/>
              <a:t>cellular proposal: including all the LTE bands to be combined with NR frequency range in </a:t>
            </a:r>
            <a:r>
              <a:rPr lang="en-US" altLang="ja-JP" sz="2000" dirty="0" smtClean="0"/>
              <a:t>above table in Rel-15</a:t>
            </a:r>
            <a:endParaRPr lang="en-US" altLang="ja-JP" sz="2000" dirty="0"/>
          </a:p>
          <a:p>
            <a:pPr lvl="1"/>
            <a:endParaRPr lang="en-US" altLang="ko-KR" sz="20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312330"/>
              </p:ext>
            </p:extLst>
          </p:nvPr>
        </p:nvGraphicFramePr>
        <p:xfrm>
          <a:off x="179512" y="2333600"/>
          <a:ext cx="8784979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46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15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5253"/>
                <a:gridCol w="4752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5253"/>
                <a:gridCol w="47525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7525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75253"/>
              </a:tblGrid>
              <a:tr h="0">
                <a:tc rowSpan="2" gridSpan="2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LTE band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rowSpan="8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Freq.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3.3-4.2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kumimoji="1" lang="en-US" altLang="ja-JP" sz="1100" dirty="0" smtClean="0">
                          <a:solidFill>
                            <a:srgbClr val="FF0000"/>
                          </a:solidFill>
                        </a:rPr>
                        <a:t>Hz</a:t>
                      </a:r>
                      <a:endParaRPr kumimoji="1" lang="ja-JP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4.4-4.99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kumimoji="1" lang="en-US" altLang="ja-JP" sz="1100" dirty="0" smtClean="0">
                          <a:solidFill>
                            <a:srgbClr val="FF0000"/>
                          </a:solidFill>
                        </a:rPr>
                        <a:t>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24.25-29.5G</a:t>
                      </a:r>
                      <a:r>
                        <a:rPr kumimoji="1" lang="en-US" altLang="ja-JP" sz="1100" dirty="0" smtClean="0">
                          <a:solidFill>
                            <a:srgbClr val="FF0000"/>
                          </a:solidFill>
                        </a:rPr>
                        <a:t>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31.8-33.4G</a:t>
                      </a:r>
                      <a:r>
                        <a:rPr kumimoji="1" lang="en-US" altLang="ja-JP" sz="1100" dirty="0" smtClean="0">
                          <a:solidFill>
                            <a:srgbClr val="FF0000"/>
                          </a:solidFill>
                        </a:rPr>
                        <a:t>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37-40G</a:t>
                      </a:r>
                      <a:r>
                        <a:rPr kumimoji="1" lang="en-US" altLang="ja-JP" sz="1100" dirty="0" smtClean="0">
                          <a:solidFill>
                            <a:srgbClr val="FF0000"/>
                          </a:solidFill>
                        </a:rPr>
                        <a:t>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 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 28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8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695</Words>
  <Application>Microsoft Office PowerPoint</Application>
  <PresentationFormat>画面に合わせる (4:3)</PresentationFormat>
  <Paragraphs>154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NR spectrum</vt:lpstr>
      <vt:lpstr>WF on guideline for general aspect</vt:lpstr>
      <vt:lpstr>WF on guideline for NR frequency</vt:lpstr>
      <vt:lpstr>WF on guideline for LTE-NR band combination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KT</cp:lastModifiedBy>
  <cp:revision>143</cp:revision>
  <dcterms:created xsi:type="dcterms:W3CDTF">2017-01-10T15:55:54Z</dcterms:created>
  <dcterms:modified xsi:type="dcterms:W3CDTF">2017-02-17T13:59:53Z</dcterms:modified>
</cp:coreProperties>
</file>