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 id="260" r:id="rId5"/>
    <p:sldId id="25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7" d="100"/>
          <a:sy n="97" d="100"/>
        </p:scale>
        <p:origin x="13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53F4847-04C0-498A-8A21-2063C79CA568}" type="datetimeFigureOut">
              <a:rPr lang="en-GB" smtClean="0"/>
              <a:pPr/>
              <a:t>17/02/2017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BEE66C-F806-4EC6-A30A-1A962EDF876F}" type="slidenum">
              <a:rPr lang="en-GB" smtClean="0"/>
              <a:pPr/>
              <a:t>‹#›</a:t>
            </a:fld>
            <a:endParaRPr lang="en-GB"/>
          </a:p>
        </p:txBody>
      </p:sp>
    </p:spTree>
    <p:extLst>
      <p:ext uri="{BB962C8B-B14F-4D97-AF65-F5344CB8AC3E}">
        <p14:creationId xmlns:p14="http://schemas.microsoft.com/office/powerpoint/2010/main" val="3150357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53F4847-04C0-498A-8A21-2063C79CA568}" type="datetimeFigureOut">
              <a:rPr lang="en-GB" smtClean="0"/>
              <a:pPr/>
              <a:t>17/02/2017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BEE66C-F806-4EC6-A30A-1A962EDF876F}" type="slidenum">
              <a:rPr lang="en-GB" smtClean="0"/>
              <a:pPr/>
              <a:t>‹#›</a:t>
            </a:fld>
            <a:endParaRPr lang="en-GB"/>
          </a:p>
        </p:txBody>
      </p:sp>
    </p:spTree>
    <p:extLst>
      <p:ext uri="{BB962C8B-B14F-4D97-AF65-F5344CB8AC3E}">
        <p14:creationId xmlns:p14="http://schemas.microsoft.com/office/powerpoint/2010/main" val="2344995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53F4847-04C0-498A-8A21-2063C79CA568}" type="datetimeFigureOut">
              <a:rPr lang="en-GB" smtClean="0"/>
              <a:pPr/>
              <a:t>17/02/2017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BEE66C-F806-4EC6-A30A-1A962EDF876F}" type="slidenum">
              <a:rPr lang="en-GB" smtClean="0"/>
              <a:pPr/>
              <a:t>‹#›</a:t>
            </a:fld>
            <a:endParaRPr lang="en-GB"/>
          </a:p>
        </p:txBody>
      </p:sp>
    </p:spTree>
    <p:extLst>
      <p:ext uri="{BB962C8B-B14F-4D97-AF65-F5344CB8AC3E}">
        <p14:creationId xmlns:p14="http://schemas.microsoft.com/office/powerpoint/2010/main" val="560423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53F4847-04C0-498A-8A21-2063C79CA568}" type="datetimeFigureOut">
              <a:rPr lang="en-GB" smtClean="0"/>
              <a:pPr/>
              <a:t>17/02/2017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BEE66C-F806-4EC6-A30A-1A962EDF876F}" type="slidenum">
              <a:rPr lang="en-GB" smtClean="0"/>
              <a:pPr/>
              <a:t>‹#›</a:t>
            </a:fld>
            <a:endParaRPr lang="en-GB"/>
          </a:p>
        </p:txBody>
      </p:sp>
    </p:spTree>
    <p:extLst>
      <p:ext uri="{BB962C8B-B14F-4D97-AF65-F5344CB8AC3E}">
        <p14:creationId xmlns:p14="http://schemas.microsoft.com/office/powerpoint/2010/main" val="1984513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3F4847-04C0-498A-8A21-2063C79CA568}" type="datetimeFigureOut">
              <a:rPr lang="en-GB" smtClean="0"/>
              <a:pPr/>
              <a:t>17/02/2017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BEE66C-F806-4EC6-A30A-1A962EDF876F}" type="slidenum">
              <a:rPr lang="en-GB" smtClean="0"/>
              <a:pPr/>
              <a:t>‹#›</a:t>
            </a:fld>
            <a:endParaRPr lang="en-GB"/>
          </a:p>
        </p:txBody>
      </p:sp>
    </p:spTree>
    <p:extLst>
      <p:ext uri="{BB962C8B-B14F-4D97-AF65-F5344CB8AC3E}">
        <p14:creationId xmlns:p14="http://schemas.microsoft.com/office/powerpoint/2010/main" val="572034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53F4847-04C0-498A-8A21-2063C79CA568}" type="datetimeFigureOut">
              <a:rPr lang="en-GB" smtClean="0"/>
              <a:pPr/>
              <a:t>17/02/2017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BEE66C-F806-4EC6-A30A-1A962EDF876F}" type="slidenum">
              <a:rPr lang="en-GB" smtClean="0"/>
              <a:pPr/>
              <a:t>‹#›</a:t>
            </a:fld>
            <a:endParaRPr lang="en-GB"/>
          </a:p>
        </p:txBody>
      </p:sp>
    </p:spTree>
    <p:extLst>
      <p:ext uri="{BB962C8B-B14F-4D97-AF65-F5344CB8AC3E}">
        <p14:creationId xmlns:p14="http://schemas.microsoft.com/office/powerpoint/2010/main" val="2857360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53F4847-04C0-498A-8A21-2063C79CA568}" type="datetimeFigureOut">
              <a:rPr lang="en-GB" smtClean="0"/>
              <a:pPr/>
              <a:t>17/02/2017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DBEE66C-F806-4EC6-A30A-1A962EDF876F}" type="slidenum">
              <a:rPr lang="en-GB" smtClean="0"/>
              <a:pPr/>
              <a:t>‹#›</a:t>
            </a:fld>
            <a:endParaRPr lang="en-GB"/>
          </a:p>
        </p:txBody>
      </p:sp>
    </p:spTree>
    <p:extLst>
      <p:ext uri="{BB962C8B-B14F-4D97-AF65-F5344CB8AC3E}">
        <p14:creationId xmlns:p14="http://schemas.microsoft.com/office/powerpoint/2010/main" val="24562971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53F4847-04C0-498A-8A21-2063C79CA568}" type="datetimeFigureOut">
              <a:rPr lang="en-GB" smtClean="0"/>
              <a:pPr/>
              <a:t>17/02/2017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DBEE66C-F806-4EC6-A30A-1A962EDF876F}" type="slidenum">
              <a:rPr lang="en-GB" smtClean="0"/>
              <a:pPr/>
              <a:t>‹#›</a:t>
            </a:fld>
            <a:endParaRPr lang="en-GB"/>
          </a:p>
        </p:txBody>
      </p:sp>
    </p:spTree>
    <p:extLst>
      <p:ext uri="{BB962C8B-B14F-4D97-AF65-F5344CB8AC3E}">
        <p14:creationId xmlns:p14="http://schemas.microsoft.com/office/powerpoint/2010/main" val="117411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3F4847-04C0-498A-8A21-2063C79CA568}" type="datetimeFigureOut">
              <a:rPr lang="en-GB" smtClean="0"/>
              <a:pPr/>
              <a:t>17/02/2017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DBEE66C-F806-4EC6-A30A-1A962EDF876F}" type="slidenum">
              <a:rPr lang="en-GB" smtClean="0"/>
              <a:pPr/>
              <a:t>‹#›</a:t>
            </a:fld>
            <a:endParaRPr lang="en-GB"/>
          </a:p>
        </p:txBody>
      </p:sp>
    </p:spTree>
    <p:extLst>
      <p:ext uri="{BB962C8B-B14F-4D97-AF65-F5344CB8AC3E}">
        <p14:creationId xmlns:p14="http://schemas.microsoft.com/office/powerpoint/2010/main" val="42918593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3F4847-04C0-498A-8A21-2063C79CA568}" type="datetimeFigureOut">
              <a:rPr lang="en-GB" smtClean="0"/>
              <a:pPr/>
              <a:t>17/02/2017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BEE66C-F806-4EC6-A30A-1A962EDF876F}" type="slidenum">
              <a:rPr lang="en-GB" smtClean="0"/>
              <a:pPr/>
              <a:t>‹#›</a:t>
            </a:fld>
            <a:endParaRPr lang="en-GB"/>
          </a:p>
        </p:txBody>
      </p:sp>
    </p:spTree>
    <p:extLst>
      <p:ext uri="{BB962C8B-B14F-4D97-AF65-F5344CB8AC3E}">
        <p14:creationId xmlns:p14="http://schemas.microsoft.com/office/powerpoint/2010/main" val="31842910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3F4847-04C0-498A-8A21-2063C79CA568}" type="datetimeFigureOut">
              <a:rPr lang="en-GB" smtClean="0"/>
              <a:pPr/>
              <a:t>17/02/2017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BEE66C-F806-4EC6-A30A-1A962EDF876F}" type="slidenum">
              <a:rPr lang="en-GB" smtClean="0"/>
              <a:pPr/>
              <a:t>‹#›</a:t>
            </a:fld>
            <a:endParaRPr lang="en-GB"/>
          </a:p>
        </p:txBody>
      </p:sp>
    </p:spTree>
    <p:extLst>
      <p:ext uri="{BB962C8B-B14F-4D97-AF65-F5344CB8AC3E}">
        <p14:creationId xmlns:p14="http://schemas.microsoft.com/office/powerpoint/2010/main" val="3836318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3F4847-04C0-498A-8A21-2063C79CA568}" type="datetimeFigureOut">
              <a:rPr lang="en-GB" smtClean="0"/>
              <a:pPr/>
              <a:t>17/02/2017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BEE66C-F806-4EC6-A30A-1A962EDF876F}" type="slidenum">
              <a:rPr lang="en-GB" smtClean="0"/>
              <a:pPr/>
              <a:t>‹#›</a:t>
            </a:fld>
            <a:endParaRPr lang="en-GB"/>
          </a:p>
        </p:txBody>
      </p:sp>
    </p:spTree>
    <p:extLst>
      <p:ext uri="{BB962C8B-B14F-4D97-AF65-F5344CB8AC3E}">
        <p14:creationId xmlns:p14="http://schemas.microsoft.com/office/powerpoint/2010/main" val="35053205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WF on Hybrid </a:t>
            </a:r>
            <a:r>
              <a:rPr lang="en-GB" dirty="0" smtClean="0"/>
              <a:t>requirements </a:t>
            </a:r>
            <a:endParaRPr lang="en-GB" dirty="0"/>
          </a:p>
        </p:txBody>
      </p:sp>
      <p:sp>
        <p:nvSpPr>
          <p:cNvPr id="3" name="Subtitle 2"/>
          <p:cNvSpPr>
            <a:spLocks noGrp="1"/>
          </p:cNvSpPr>
          <p:nvPr>
            <p:ph type="subTitle" idx="1"/>
          </p:nvPr>
        </p:nvSpPr>
        <p:spPr/>
        <p:txBody>
          <a:bodyPr/>
          <a:lstStyle/>
          <a:p>
            <a:r>
              <a:rPr lang="en-GB" dirty="0" smtClean="0"/>
              <a:t>NEC, </a:t>
            </a:r>
            <a:r>
              <a:rPr lang="en-GB" dirty="0" smtClean="0"/>
              <a:t>Huawei</a:t>
            </a:r>
            <a:endParaRPr lang="en-GB" dirty="0">
              <a:solidFill>
                <a:srgbClr val="FF0000"/>
              </a:solidFill>
            </a:endParaRPr>
          </a:p>
        </p:txBody>
      </p:sp>
      <p:sp>
        <p:nvSpPr>
          <p:cNvPr id="4" name="TextBox 3"/>
          <p:cNvSpPr txBox="1"/>
          <p:nvPr/>
        </p:nvSpPr>
        <p:spPr>
          <a:xfrm>
            <a:off x="349624" y="242047"/>
            <a:ext cx="11564470" cy="646331"/>
          </a:xfrm>
          <a:prstGeom prst="rect">
            <a:avLst/>
          </a:prstGeom>
          <a:noFill/>
        </p:spPr>
        <p:txBody>
          <a:bodyPr wrap="square" rtlCol="0">
            <a:spAutoFit/>
          </a:bodyPr>
          <a:lstStyle/>
          <a:p>
            <a:r>
              <a:rPr lang="en-GB" b="1" dirty="0"/>
              <a:t>3GPP TSG-RAN WG4 Meeting #</a:t>
            </a:r>
            <a:r>
              <a:rPr lang="en-GB" b="1" dirty="0" smtClean="0"/>
              <a:t>82</a:t>
            </a:r>
            <a:r>
              <a:rPr lang="en-GB" b="1" i="1" dirty="0"/>
              <a:t>		</a:t>
            </a:r>
            <a:r>
              <a:rPr lang="en-GB" b="1" i="1" dirty="0" smtClean="0"/>
              <a:t>						</a:t>
            </a:r>
            <a:r>
              <a:rPr lang="en-GB" b="1" dirty="0" smtClean="0"/>
              <a:t>R4-</a:t>
            </a:r>
            <a:r>
              <a:rPr lang="en-US" b="1" dirty="0" smtClean="0"/>
              <a:t>1702263</a:t>
            </a:r>
            <a:endParaRPr lang="en-GB" b="1" dirty="0"/>
          </a:p>
          <a:p>
            <a:r>
              <a:rPr lang="en-GB" b="1" dirty="0" smtClean="0"/>
              <a:t>Athens, Greece, 13-17 </a:t>
            </a:r>
            <a:r>
              <a:rPr lang="en-GB" b="1" dirty="0"/>
              <a:t>Nov, </a:t>
            </a:r>
            <a:r>
              <a:rPr lang="en-GB" b="1" dirty="0" smtClean="0"/>
              <a:t>2017</a:t>
            </a:r>
            <a:endParaRPr lang="en-GB" dirty="0"/>
          </a:p>
        </p:txBody>
      </p:sp>
    </p:spTree>
    <p:extLst>
      <p:ext uri="{BB962C8B-B14F-4D97-AF65-F5344CB8AC3E}">
        <p14:creationId xmlns:p14="http://schemas.microsoft.com/office/powerpoint/2010/main" val="2275737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38"/>
            <a:ext cx="10515600" cy="637765"/>
          </a:xfrm>
        </p:spPr>
        <p:txBody>
          <a:bodyPr>
            <a:normAutofit fontScale="90000"/>
          </a:bodyPr>
          <a:lstStyle/>
          <a:p>
            <a:r>
              <a:rPr lang="en-GB" dirty="0" smtClean="0"/>
              <a:t>Background</a:t>
            </a:r>
            <a:endParaRPr lang="en-GB" dirty="0"/>
          </a:p>
        </p:txBody>
      </p:sp>
      <p:sp>
        <p:nvSpPr>
          <p:cNvPr id="3" name="Content Placeholder 2"/>
          <p:cNvSpPr>
            <a:spLocks noGrp="1"/>
          </p:cNvSpPr>
          <p:nvPr>
            <p:ph idx="1"/>
          </p:nvPr>
        </p:nvSpPr>
        <p:spPr>
          <a:xfrm>
            <a:off x="838200" y="639103"/>
            <a:ext cx="10515600" cy="5537860"/>
          </a:xfrm>
        </p:spPr>
        <p:txBody>
          <a:bodyPr>
            <a:normAutofit/>
          </a:bodyPr>
          <a:lstStyle/>
          <a:p>
            <a:r>
              <a:rPr lang="en-GB" sz="2000" dirty="0" smtClean="0"/>
              <a:t>WF in [1] Agreed as:</a:t>
            </a:r>
          </a:p>
          <a:p>
            <a:pPr marL="914400" lvl="2" indent="0">
              <a:buNone/>
            </a:pPr>
            <a:r>
              <a:rPr lang="en-US" sz="1800" i="1" dirty="0"/>
              <a:t>When the full OTA AAS requirements are introduced there for AAS BS which retain a conducted interface there will be a set of hybrid requirements (mixture of conducted and radiated requirements)  which they can choose to apply . The format of the hybrid requirements is still under discussion. The following hybrid specifications have been identified and discussed</a:t>
            </a:r>
          </a:p>
          <a:p>
            <a:pPr marL="914400" lvl="2" indent="0">
              <a:buNone/>
            </a:pPr>
            <a:r>
              <a:rPr lang="en-US" sz="1800" i="1" dirty="0"/>
              <a:t>1.	Use the existing REL13 requirements (i.e. full set of conducted requirements with 2 OTA requirements).</a:t>
            </a:r>
          </a:p>
          <a:p>
            <a:pPr marL="914400" lvl="2" indent="0">
              <a:buNone/>
            </a:pPr>
            <a:r>
              <a:rPr lang="en-US" sz="1800" i="1" dirty="0"/>
              <a:t>2.	Have a new set of requirements with some of the conducted requirements as OTA requirements.</a:t>
            </a:r>
          </a:p>
          <a:p>
            <a:pPr marL="914400" lvl="2" indent="0">
              <a:buNone/>
            </a:pPr>
            <a:r>
              <a:rPr lang="en-US" sz="1800" i="1" dirty="0"/>
              <a:t>3.	Have 2 or more hybrid options (including options 1 and 2).</a:t>
            </a:r>
          </a:p>
          <a:p>
            <a:pPr marL="914400" lvl="2" indent="0">
              <a:buNone/>
            </a:pPr>
            <a:r>
              <a:rPr lang="en-US" sz="1800" i="1" dirty="0"/>
              <a:t>4.	Have a set of requirements where certain requirements may be either conducted or OTA not both.</a:t>
            </a:r>
          </a:p>
          <a:p>
            <a:pPr marL="914400" lvl="2" indent="0">
              <a:buNone/>
            </a:pPr>
            <a:r>
              <a:rPr lang="en-US" sz="1800" i="1" dirty="0"/>
              <a:t>Contributions further investigating the pro’s and con’s of each option as well as opinions of which solution is suitable are encouraged.</a:t>
            </a:r>
          </a:p>
          <a:p>
            <a:r>
              <a:rPr lang="en-GB" sz="2000" dirty="0" smtClean="0"/>
              <a:t>During this meeting a number of contributions submitted with proposal on the Hybrid requirements in [2] [3] and [4].</a:t>
            </a:r>
            <a:endParaRPr lang="en-GB" sz="2000" dirty="0"/>
          </a:p>
        </p:txBody>
      </p:sp>
    </p:spTree>
    <p:extLst>
      <p:ext uri="{BB962C8B-B14F-4D97-AF65-F5344CB8AC3E}">
        <p14:creationId xmlns:p14="http://schemas.microsoft.com/office/powerpoint/2010/main" val="3434079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779929"/>
          </a:xfrm>
        </p:spPr>
        <p:txBody>
          <a:bodyPr/>
          <a:lstStyle/>
          <a:p>
            <a:r>
              <a:rPr lang="en-GB" dirty="0" smtClean="0"/>
              <a:t>Agreement</a:t>
            </a:r>
            <a:endParaRPr lang="en-GB" dirty="0"/>
          </a:p>
        </p:txBody>
      </p:sp>
      <p:sp>
        <p:nvSpPr>
          <p:cNvPr id="3" name="Content Placeholder 2"/>
          <p:cNvSpPr>
            <a:spLocks noGrp="1"/>
          </p:cNvSpPr>
          <p:nvPr>
            <p:ph idx="1"/>
          </p:nvPr>
        </p:nvSpPr>
        <p:spPr>
          <a:xfrm>
            <a:off x="838200" y="1219200"/>
            <a:ext cx="10515600" cy="4957763"/>
          </a:xfrm>
        </p:spPr>
        <p:txBody>
          <a:bodyPr>
            <a:normAutofit fontScale="85000" lnSpcReduction="20000"/>
          </a:bodyPr>
          <a:lstStyle/>
          <a:p>
            <a:pPr>
              <a:buFont typeface="Wingdings" panose="05000000000000000000" pitchFamily="2" charset="2"/>
              <a:buChar char="Ø"/>
            </a:pPr>
            <a:r>
              <a:rPr lang="en-GB" dirty="0" smtClean="0"/>
              <a:t> It is agreed to include in AAS Rel-14 specifications a set of OTA Requirements as per the current Scope of the WID and additional set of One or more Hybrid requirements.</a:t>
            </a:r>
          </a:p>
          <a:p>
            <a:pPr>
              <a:buFont typeface="Wingdings" panose="05000000000000000000" pitchFamily="2" charset="2"/>
              <a:buChar char="Ø"/>
            </a:pPr>
            <a:r>
              <a:rPr lang="en-GB" dirty="0" smtClean="0"/>
              <a:t>The OTA requirements set shall apply to OTA AAS BS which does not have conducted interface (i.e. access to connectors are not available for conducted testing). </a:t>
            </a:r>
          </a:p>
          <a:p>
            <a:pPr>
              <a:buFont typeface="Wingdings" panose="05000000000000000000" pitchFamily="2" charset="2"/>
              <a:buChar char="Ø"/>
            </a:pPr>
            <a:r>
              <a:rPr lang="en-GB" dirty="0" smtClean="0"/>
              <a:t>A hybrid AAS BS, i.e. An AAS BS with conducted interface and OTA interface (i.e. access to connectors available for conducted testing), either the OTA requirements set or any (if more then one is specified) of the hybrid requirements set(s) can be applied. </a:t>
            </a:r>
          </a:p>
          <a:p>
            <a:pPr>
              <a:buFont typeface="Wingdings" panose="05000000000000000000" pitchFamily="2" charset="2"/>
              <a:buChar char="Ø"/>
            </a:pPr>
            <a:r>
              <a:rPr lang="en-GB" dirty="0" smtClean="0"/>
              <a:t> All the requirements (conducted and the two OTA requirements) in AAS </a:t>
            </a:r>
            <a:r>
              <a:rPr lang="en-GB" dirty="0" err="1" smtClean="0"/>
              <a:t>Rel</a:t>
            </a:r>
            <a:r>
              <a:rPr lang="en-GB" dirty="0" smtClean="0"/>
              <a:t> 13 specifications (TS 37.105 -1 and -2) are considered as one of the Hybrid requirements sets. </a:t>
            </a:r>
          </a:p>
          <a:p>
            <a:pPr>
              <a:buFont typeface="Wingdings" panose="05000000000000000000" pitchFamily="2" charset="2"/>
              <a:buChar char="Ø"/>
            </a:pPr>
            <a:r>
              <a:rPr lang="en-GB" dirty="0" smtClean="0"/>
              <a:t>Additional hybrid requirements set(s) either fixed, e.g. Rel-13 AAS requirements as indicated above, or flexible set in which mapping of requirements to either conducted or OTA domains are not fixed but rather declared by vendors will be further investigated with open issues as identified in the following slide.</a:t>
            </a:r>
            <a:endParaRPr lang="en-US" dirty="0" smtClean="0"/>
          </a:p>
          <a:p>
            <a:endParaRPr lang="en-GB" dirty="0" smtClean="0"/>
          </a:p>
          <a:p>
            <a:endParaRPr lang="en-GB" dirty="0"/>
          </a:p>
        </p:txBody>
      </p:sp>
    </p:spTree>
    <p:extLst>
      <p:ext uri="{BB962C8B-B14F-4D97-AF65-F5344CB8AC3E}">
        <p14:creationId xmlns:p14="http://schemas.microsoft.com/office/powerpoint/2010/main" val="801557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Open Issues to be address for setting additional Hybrid requirements set</a:t>
            </a:r>
            <a:endParaRPr lang="en-GB" dirty="0"/>
          </a:p>
        </p:txBody>
      </p:sp>
      <p:sp>
        <p:nvSpPr>
          <p:cNvPr id="3" name="Content Placeholder 2"/>
          <p:cNvSpPr>
            <a:spLocks noGrp="1"/>
          </p:cNvSpPr>
          <p:nvPr>
            <p:ph idx="1"/>
          </p:nvPr>
        </p:nvSpPr>
        <p:spPr/>
        <p:txBody>
          <a:bodyPr>
            <a:normAutofit fontScale="92500" lnSpcReduction="20000"/>
          </a:bodyPr>
          <a:lstStyle/>
          <a:p>
            <a:r>
              <a:rPr lang="en-GB" dirty="0" smtClean="0"/>
              <a:t>To consider fixed list and/or flexible additional Hybrid requirements set with mapping of requirements in either the conducted domain or the OTA domain but not both.</a:t>
            </a:r>
          </a:p>
          <a:p>
            <a:pPr lvl="1"/>
            <a:r>
              <a:rPr lang="en-GB" dirty="0" smtClean="0"/>
              <a:t>Example of a fixed Hybrid requirement is a set which include all conducted and radiated requirements as is currently specified in Rel</a:t>
            </a:r>
            <a:r>
              <a:rPr lang="en-GB" dirty="0"/>
              <a:t>-</a:t>
            </a:r>
            <a:r>
              <a:rPr lang="en-GB" dirty="0" smtClean="0"/>
              <a:t>13 AAS specifications. </a:t>
            </a:r>
          </a:p>
          <a:p>
            <a:pPr lvl="1"/>
            <a:r>
              <a:rPr lang="en-GB" dirty="0" smtClean="0"/>
              <a:t>A flexible Hybrid requirement will include a minimum sub-set of OTA requirements (FFS) and vendors can then define their own remaining requirements in either the conducted or radiated domains.</a:t>
            </a:r>
          </a:p>
          <a:p>
            <a:r>
              <a:rPr lang="en-GB" dirty="0" smtClean="0"/>
              <a:t>For some requirements, either OTA or conducted, have dependency on other requirements. As an example, the OTA blocking requirements depends on OTA sensitivity. </a:t>
            </a:r>
          </a:p>
          <a:p>
            <a:pPr lvl="1"/>
            <a:r>
              <a:rPr lang="en-GB" dirty="0" smtClean="0"/>
              <a:t>In such case if a requirement is selected to be included in a domain, e.g. either OTA or Conducted, all dependent requirements for that requirements shall be </a:t>
            </a:r>
            <a:r>
              <a:rPr lang="en-GB" dirty="0"/>
              <a:t>maintained in its corresponding requirement </a:t>
            </a:r>
            <a:r>
              <a:rPr lang="en-GB" dirty="0" smtClean="0"/>
              <a:t>domain. </a:t>
            </a:r>
            <a:endParaRPr lang="en-GB" dirty="0"/>
          </a:p>
          <a:p>
            <a:endParaRPr lang="en-GB" dirty="0" smtClean="0"/>
          </a:p>
        </p:txBody>
      </p:sp>
    </p:spTree>
    <p:extLst>
      <p:ext uri="{BB962C8B-B14F-4D97-AF65-F5344CB8AC3E}">
        <p14:creationId xmlns:p14="http://schemas.microsoft.com/office/powerpoint/2010/main" val="7053725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a:t>
            </a:r>
            <a:endParaRPr lang="en-GB" dirty="0"/>
          </a:p>
        </p:txBody>
      </p:sp>
      <p:sp>
        <p:nvSpPr>
          <p:cNvPr id="3" name="Content Placeholder 2"/>
          <p:cNvSpPr>
            <a:spLocks noGrp="1"/>
          </p:cNvSpPr>
          <p:nvPr>
            <p:ph idx="1"/>
          </p:nvPr>
        </p:nvSpPr>
        <p:spPr/>
        <p:txBody>
          <a:bodyPr/>
          <a:lstStyle/>
          <a:p>
            <a:pPr marL="514350" indent="-514350">
              <a:buFont typeface="+mj-lt"/>
              <a:buAutoNum type="arabicPeriod"/>
            </a:pPr>
            <a:r>
              <a:rPr lang="en-GB" dirty="0"/>
              <a:t>R4-1610805, WF on the hybrid requirements, Huawei.</a:t>
            </a:r>
          </a:p>
          <a:p>
            <a:pPr marL="514350" indent="-514350">
              <a:buFont typeface="+mj-lt"/>
              <a:buAutoNum type="arabicPeriod"/>
            </a:pPr>
            <a:r>
              <a:rPr lang="en-US" dirty="0" smtClean="0"/>
              <a:t>R4-1701057, On </a:t>
            </a:r>
            <a:r>
              <a:rPr lang="en-US" dirty="0"/>
              <a:t>the topic hybrid </a:t>
            </a:r>
            <a:r>
              <a:rPr lang="en-US" dirty="0" smtClean="0"/>
              <a:t>requirements, Ericsson</a:t>
            </a:r>
          </a:p>
          <a:p>
            <a:pPr marL="514350" indent="-514350">
              <a:buFont typeface="+mj-lt"/>
              <a:buAutoNum type="arabicPeriod"/>
            </a:pPr>
            <a:r>
              <a:rPr lang="en-GB" dirty="0"/>
              <a:t>R4-1701694, </a:t>
            </a:r>
            <a:r>
              <a:rPr lang="en-US" dirty="0"/>
              <a:t>Proposal on Hybrid Requirements for </a:t>
            </a:r>
            <a:r>
              <a:rPr lang="en-US" dirty="0" err="1"/>
              <a:t>eAAS</a:t>
            </a:r>
            <a:r>
              <a:rPr lang="en-US" dirty="0"/>
              <a:t>, NEC</a:t>
            </a:r>
          </a:p>
          <a:p>
            <a:pPr marL="514350" indent="-514350">
              <a:buFont typeface="+mj-lt"/>
              <a:buAutoNum type="arabicPeriod"/>
            </a:pPr>
            <a:r>
              <a:rPr lang="en-US" dirty="0" smtClean="0"/>
              <a:t>R4-1701721, Hybrid </a:t>
            </a:r>
            <a:r>
              <a:rPr lang="en-US" dirty="0"/>
              <a:t>requirements </a:t>
            </a:r>
            <a:r>
              <a:rPr lang="en-US" dirty="0" smtClean="0"/>
              <a:t>analysis, Huawei</a:t>
            </a:r>
          </a:p>
          <a:p>
            <a:pPr marL="514350" indent="-514350">
              <a:buFont typeface="+mj-lt"/>
              <a:buAutoNum type="arabicPeriod"/>
            </a:pPr>
            <a:endParaRPr lang="en-US" dirty="0"/>
          </a:p>
          <a:p>
            <a:pPr marL="514350" indent="-514350">
              <a:buFont typeface="+mj-lt"/>
              <a:buAutoNum type="arabicPeriod"/>
            </a:pPr>
            <a:endParaRPr lang="en-US" dirty="0"/>
          </a:p>
          <a:p>
            <a:pPr marL="514350" indent="-514350">
              <a:buFont typeface="+mj-lt"/>
              <a:buAutoNum type="arabicPeriod"/>
            </a:pPr>
            <a:endParaRPr lang="en-GB" dirty="0"/>
          </a:p>
        </p:txBody>
      </p:sp>
    </p:spTree>
    <p:extLst>
      <p:ext uri="{BB962C8B-B14F-4D97-AF65-F5344CB8AC3E}">
        <p14:creationId xmlns:p14="http://schemas.microsoft.com/office/powerpoint/2010/main" val="14189691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485</Words>
  <Application>Microsoft Office PowerPoint</Application>
  <PresentationFormat>Widescreen</PresentationFormat>
  <Paragraphs>31</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Wingdings</vt:lpstr>
      <vt:lpstr>Office Theme</vt:lpstr>
      <vt:lpstr>WF on Hybrid requirements </vt:lpstr>
      <vt:lpstr>Background</vt:lpstr>
      <vt:lpstr>Agreement</vt:lpstr>
      <vt:lpstr>Open Issues to be address for setting additional Hybrid requirements set</vt:lpstr>
      <vt:lpstr>References</vt:lpstr>
    </vt:vector>
  </TitlesOfParts>
  <Company>NEC EUROPE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OTA sensivity</dc:title>
  <dc:creator>NZ</dc:creator>
  <cp:lastModifiedBy>Nader Zein</cp:lastModifiedBy>
  <cp:revision>54</cp:revision>
  <dcterms:created xsi:type="dcterms:W3CDTF">2016-11-17T20:46:53Z</dcterms:created>
  <dcterms:modified xsi:type="dcterms:W3CDTF">2017-02-17T08:34:43Z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1487140043</vt:lpwstr>
  </property>
</Properties>
</file>