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"/>
  </p:notesMasterIdLst>
  <p:sldIdLst>
    <p:sldId id="270" r:id="rId2"/>
    <p:sldId id="271" r:id="rId3"/>
    <p:sldId id="276" r:id="rId4"/>
    <p:sldId id="272" r:id="rId5"/>
    <p:sldId id="273" r:id="rId6"/>
  </p:sldIdLst>
  <p:sldSz cx="9144000" cy="6858000" type="screen4x3"/>
  <p:notesSz cx="6858000" cy="9144000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Calibri" pitchFamily="34" charset="0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FF99"/>
    <a:srgbClr val="FF3399"/>
    <a:srgbClr val="FFCCFF"/>
    <a:srgbClr val="FF66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スタイル (淡色)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D7AC3CCA-C797-4891-BE02-D94E43425B78}" styleName="보통 스타일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37" autoAdjust="0"/>
    <p:restoredTop sz="83039" autoAdjust="0"/>
  </p:normalViewPr>
  <p:slideViewPr>
    <p:cSldViewPr>
      <p:cViewPr varScale="1">
        <p:scale>
          <a:sx n="99" d="100"/>
          <a:sy n="99" d="100"/>
        </p:scale>
        <p:origin x="144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2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E4E48EC6-06F6-490C-94F0-764F18D371F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ja-JP" altLang="en-US" noProof="0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1C181864-6C13-4A52-9CFC-2C0E194A36B2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910485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+mn-lt"/>
        <a:ea typeface="MS PGothic" pitchFamily="34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 smtClean="0"/>
              <a:t>マスター サブタイトルの書式設定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4F8A770-065A-4457-A346-DEE449B8697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7D4B27-34D1-43D6-B0F8-A57AC7506B4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916F082B-0982-41F8-96BE-A127833EE1C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47E4B51-8B0A-4669-B74B-15B9EBBCFEB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47D7162-A2B9-4FA4-A307-C85406ACDCB2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9E7A41B-96F6-43B8-91A7-E1FE7CA77980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7643ACA-D2B5-49A0-9392-71C91E431334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C65FEE-AF96-44D4-9136-A18D95B256EE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F6CAB929-B46F-4126-A052-D810D8EE60B0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7843277-4340-4D7E-86AA-8A3B12899D6A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952677A-1175-4547-A354-1CCA9103B6F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38BD42-5D1C-46F4-B214-013BAED8844C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7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1C092B4F-146F-44FA-9E15-43D8D8D29F6B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8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9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31490F-A173-4E74-B77F-E5A8A113F8D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FF52E73-D049-4034-96F5-65150F984F28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4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5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BC8C222-DA34-4F31-A1FC-2210D2129D28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5989C19-5D1C-4B7E-BAC0-01A99FD4A10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3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4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E1EE71-B5F5-4E6F-870A-55656111D52D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07D77D81-FC9B-47A0-AE53-91AACA722C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56AE47F-D9B8-4433-AFF9-B4F3DE3E7956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 smtClean="0"/>
              <a:t>マスター タイトルの書式設定</a:t>
            </a:r>
            <a:endParaRPr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9B4E068-B61B-466A-B0F7-B799FAE7195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6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7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8BE6F8-0CE7-4EF0-9FEB-8408BED60F42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ー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タイトルの書式設定</a:t>
            </a:r>
          </a:p>
        </p:txBody>
      </p:sp>
      <p:sp>
        <p:nvSpPr>
          <p:cNvPr id="1027" name="テキスト プレースホルダー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200">
                <a:solidFill>
                  <a:srgbClr val="898989"/>
                </a:solidFill>
              </a:defRPr>
            </a:lvl1pPr>
          </a:lstStyle>
          <a:p>
            <a:fld id="{CBB0C470-E151-40DE-BD09-0FC4F9E20999}" type="datetimeFigureOut">
              <a:rPr lang="ja-JP" altLang="en-US"/>
              <a:pPr/>
              <a:t>2017/2/17</a:t>
            </a:fld>
            <a:endParaRPr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rgbClr val="898989"/>
                </a:solidFill>
              </a:defRPr>
            </a:lvl1pPr>
          </a:lstStyle>
          <a:p>
            <a:endParaRPr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1290689D-6F17-4850-A84F-C168ADF291B9}" type="slidenum">
              <a:rPr lang="ja-JP" altLang="en-US"/>
              <a:pPr/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 kern="1200">
          <a:solidFill>
            <a:schemeClr val="tx1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1"/>
          </a:solidFill>
          <a:latin typeface="Calibri" pitchFamily="34" charset="0"/>
          <a:ea typeface="ＭＳ Ｐゴシック" pitchFamily="34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MS PGothic" pitchFamily="34" charset="-128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altLang="ja-JP" sz="4000" b="1" dirty="0" smtClean="0"/>
              <a:t>WF: MSD requirements for 2UL Inter-band CA combinations</a:t>
            </a:r>
            <a:endParaRPr lang="ja-JP" altLang="en-US" sz="4000" dirty="0" smtClean="0"/>
          </a:p>
        </p:txBody>
      </p:sp>
      <p:sp>
        <p:nvSpPr>
          <p:cNvPr id="2051" name="サブタイトル 2"/>
          <p:cNvSpPr>
            <a:spLocks noGrp="1"/>
          </p:cNvSpPr>
          <p:nvPr>
            <p:ph type="subTitle" idx="1"/>
          </p:nvPr>
        </p:nvSpPr>
        <p:spPr>
          <a:xfrm>
            <a:off x="723900" y="4292600"/>
            <a:ext cx="7735888" cy="1346200"/>
          </a:xfrm>
        </p:spPr>
        <p:txBody>
          <a:bodyPr/>
          <a:lstStyle/>
          <a:p>
            <a:pPr eaLnBrk="1" hangingPunct="1"/>
            <a:r>
              <a:rPr lang="en-US" altLang="ja-JP" dirty="0" smtClean="0">
                <a:solidFill>
                  <a:schemeClr val="tx1"/>
                </a:solidFill>
              </a:rPr>
              <a:t>LG Electronics</a:t>
            </a:r>
            <a:endParaRPr lang="ja-JP" altLang="en-US" dirty="0" smtClean="0">
              <a:solidFill>
                <a:schemeClr val="tx1"/>
              </a:solidFill>
            </a:endParaRPr>
          </a:p>
        </p:txBody>
      </p:sp>
      <p:sp>
        <p:nvSpPr>
          <p:cNvPr id="2052" name="テキスト ボックス 3"/>
          <p:cNvSpPr txBox="1">
            <a:spLocks noChangeArrowheads="1"/>
          </p:cNvSpPr>
          <p:nvPr/>
        </p:nvSpPr>
        <p:spPr bwMode="auto">
          <a:xfrm>
            <a:off x="6876256" y="87313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ja-JP" sz="2400" dirty="0" smtClean="0">
                <a:cs typeface="Arial" pitchFamily="34" charset="0"/>
              </a:rPr>
              <a:t>R4-1702446</a:t>
            </a:r>
            <a:endParaRPr lang="ja-JP" altLang="en-US" sz="2400" dirty="0">
              <a:cs typeface="Arial" pitchFamily="34" charset="0"/>
            </a:endParaRPr>
          </a:p>
        </p:txBody>
      </p:sp>
      <p:sp>
        <p:nvSpPr>
          <p:cNvPr id="2053" name="テキスト ボックス 4"/>
          <p:cNvSpPr txBox="1">
            <a:spLocks noChangeArrowheads="1"/>
          </p:cNvSpPr>
          <p:nvPr/>
        </p:nvSpPr>
        <p:spPr bwMode="auto">
          <a:xfrm>
            <a:off x="176213" y="149225"/>
            <a:ext cx="502567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GB" altLang="ja-JP" sz="2400" b="1" dirty="0">
                <a:cs typeface="Arial" pitchFamily="34" charset="0"/>
              </a:rPr>
              <a:t>3GPP TSG-RAN WG4 Meeting </a:t>
            </a:r>
            <a:r>
              <a:rPr lang="en-GB" altLang="ja-JP" sz="2400" b="1" dirty="0" smtClean="0">
                <a:cs typeface="Arial" pitchFamily="34" charset="0"/>
              </a:rPr>
              <a:t>#82</a:t>
            </a:r>
            <a:endParaRPr lang="en-GB" altLang="ja-JP" sz="2400" b="1" dirty="0">
              <a:cs typeface="Arial" pitchFamily="34" charset="0"/>
            </a:endParaRPr>
          </a:p>
          <a:p>
            <a:r>
              <a:rPr lang="en-US" altLang="ja-JP" sz="2400" b="1" dirty="0" smtClean="0">
                <a:cs typeface="Arial" pitchFamily="34" charset="0"/>
              </a:rPr>
              <a:t>Athens</a:t>
            </a:r>
            <a:r>
              <a:rPr lang="en-GB" altLang="ja-JP" sz="2400" b="1" dirty="0" smtClean="0">
                <a:cs typeface="Arial" pitchFamily="34" charset="0"/>
              </a:rPr>
              <a:t>, Greece, 13-17 February, 2017</a:t>
            </a:r>
            <a:r>
              <a:rPr lang="en-US" altLang="ja-JP" sz="2400" b="1" dirty="0" smtClean="0">
                <a:cs typeface="Arial" pitchFamily="34" charset="0"/>
              </a:rPr>
              <a:t> </a:t>
            </a:r>
            <a:endParaRPr lang="ja-JP" altLang="ja-JP" sz="2400" dirty="0"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467544" y="116632"/>
            <a:ext cx="8229600" cy="792088"/>
          </a:xfrm>
        </p:spPr>
        <p:txBody>
          <a:bodyPr/>
          <a:lstStyle/>
          <a:p>
            <a:r>
              <a:rPr lang="en-US" altLang="ja-JP" dirty="0" smtClean="0"/>
              <a:t>Background [1]</a:t>
            </a:r>
            <a:endParaRPr lang="ja-JP" altLang="en-US" dirty="0" smtClean="0"/>
          </a:p>
        </p:txBody>
      </p:sp>
      <p:sp>
        <p:nvSpPr>
          <p:cNvPr id="3075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54EF9FEE-A977-4179-AADB-310A5AEACFFA}" type="slidenum">
              <a:rPr lang="ja-JP" altLang="en-US">
                <a:cs typeface="Arial" pitchFamily="34" charset="0"/>
              </a:rPr>
              <a:pPr/>
              <a:t>2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3076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532812" cy="5760640"/>
          </a:xfrm>
        </p:spPr>
        <p:txBody>
          <a:bodyPr/>
          <a:lstStyle/>
          <a:p>
            <a:r>
              <a:rPr lang="en-US" altLang="ja-JP" sz="2400" dirty="0" smtClean="0"/>
              <a:t>Agreement on how 2UL Inter-band CA MSD requirements due to intermodulation exists [1]</a:t>
            </a:r>
          </a:p>
          <a:p>
            <a:pPr lvl="1"/>
            <a:r>
              <a:rPr lang="en-US" altLang="ja-JP" sz="2400" dirty="0" smtClean="0"/>
              <a:t>In short, only the worst case MSD is defined for each band</a:t>
            </a:r>
          </a:p>
          <a:p>
            <a:pPr lvl="2"/>
            <a:r>
              <a:rPr lang="en-US" altLang="ja-JP" dirty="0" smtClean="0"/>
              <a:t>This means that even if there are multiple IMD’s only the one resulting highest MSD is specified</a:t>
            </a:r>
          </a:p>
          <a:p>
            <a:pPr lvl="1"/>
            <a:r>
              <a:rPr lang="en-US" altLang="ja-JP" sz="2400" dirty="0" smtClean="0"/>
              <a:t>This agreement reflected to specify the MSD requirements for each CA band combos from Rel-12 and Rel-13.</a:t>
            </a:r>
          </a:p>
          <a:p>
            <a:r>
              <a:rPr lang="en-US" altLang="ja-JP" sz="2400" dirty="0" smtClean="0"/>
              <a:t>One additional WF[2] was agreed in Rel-14 for 2UL inter-band </a:t>
            </a:r>
            <a:r>
              <a:rPr lang="en-US" altLang="ja-JP" sz="2400" dirty="0"/>
              <a:t>CA which </a:t>
            </a:r>
            <a:r>
              <a:rPr lang="en-US" altLang="ja-JP" sz="2400" dirty="0" smtClean="0"/>
              <a:t>have </a:t>
            </a:r>
            <a:r>
              <a:rPr lang="en-US" altLang="ja-JP" sz="2400" dirty="0"/>
              <a:t>multiple IMD’s for one </a:t>
            </a:r>
            <a:r>
              <a:rPr lang="en-US" altLang="ja-JP" sz="2400" dirty="0" smtClean="0"/>
              <a:t>band.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850106"/>
          </a:xfrm>
        </p:spPr>
        <p:txBody>
          <a:bodyPr/>
          <a:lstStyle/>
          <a:p>
            <a:r>
              <a:rPr lang="en-US" dirty="0" smtClean="0"/>
              <a:t>Background [2]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544616"/>
          </a:xfrm>
        </p:spPr>
        <p:txBody>
          <a:bodyPr/>
          <a:lstStyle/>
          <a:p>
            <a:r>
              <a:rPr lang="en-US" altLang="ja-JP" sz="2400" dirty="0" smtClean="0"/>
              <a:t>For B3+B42 2UL CA MSD, MSD’s are analyzed as 29.8dB for IMD2, 8.0dB for IMD4, and 0.2dB for IMD5.</a:t>
            </a:r>
          </a:p>
          <a:p>
            <a:r>
              <a:rPr lang="en-US" altLang="ja-JP" sz="2400" dirty="0" smtClean="0"/>
              <a:t>For </a:t>
            </a:r>
            <a:r>
              <a:rPr lang="en-US" altLang="ja-JP" sz="2400" dirty="0" err="1" smtClean="0"/>
              <a:t>xDL</a:t>
            </a:r>
            <a:r>
              <a:rPr lang="en-US" altLang="ja-JP" sz="2400" dirty="0" smtClean="0"/>
              <a:t>/2UL CA, some CA combos were multiple IMD impacts as below tables.</a:t>
            </a:r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endParaRPr lang="en-US" altLang="ja-JP" sz="2400" dirty="0" smtClean="0"/>
          </a:p>
          <a:p>
            <a:endParaRPr lang="en-US" altLang="ja-JP" sz="2400" dirty="0"/>
          </a:p>
          <a:p>
            <a:pPr>
              <a:spcBef>
                <a:spcPts val="0"/>
              </a:spcBef>
            </a:pPr>
            <a:endParaRPr lang="en-US" altLang="ja-JP" sz="2400" dirty="0" smtClean="0"/>
          </a:p>
          <a:p>
            <a:pPr>
              <a:spcBef>
                <a:spcPts val="400"/>
              </a:spcBef>
            </a:pPr>
            <a:r>
              <a:rPr lang="en-US" altLang="ja-JP" sz="2400" dirty="0" smtClean="0"/>
              <a:t>Currently, multiple MSD requirements </a:t>
            </a:r>
            <a:r>
              <a:rPr lang="en-US" altLang="ja-JP" sz="2400" dirty="0"/>
              <a:t>in </a:t>
            </a:r>
            <a:r>
              <a:rPr lang="en-US" altLang="ja-JP" sz="2400" dirty="0" smtClean="0"/>
              <a:t>TS36.101 are defined , however it is quite burden to define test configuration for multiple MSD according to IMD orders and it will be more exhausted test time for all MSD tests.</a:t>
            </a:r>
          </a:p>
        </p:txBody>
      </p:sp>
      <p:graphicFrame>
        <p:nvGraphicFramePr>
          <p:cNvPr id="4" name="표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661801"/>
              </p:ext>
            </p:extLst>
          </p:nvPr>
        </p:nvGraphicFramePr>
        <p:xfrm>
          <a:off x="711276" y="2712029"/>
          <a:ext cx="7632848" cy="2318560"/>
        </p:xfrm>
        <a:graphic>
          <a:graphicData uri="http://schemas.openxmlformats.org/drawingml/2006/table">
            <a:tbl>
              <a:tblPr firstRow="1" firstCol="1" bandRow="1">
                <a:tableStyleId>{D7AC3CCA-C797-4891-BE02-D94E43425B78}</a:tableStyleId>
              </a:tblPr>
              <a:tblGrid>
                <a:gridCol w="936105"/>
                <a:gridCol w="864096"/>
                <a:gridCol w="926867"/>
                <a:gridCol w="1728192"/>
                <a:gridCol w="1470916"/>
                <a:gridCol w="1706672"/>
              </a:tblGrid>
              <a:tr h="6552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Downlink 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CA configuration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Uplink </a:t>
                      </a:r>
                      <a:r>
                        <a:rPr lang="en-US" sz="1000" dirty="0">
                          <a:effectLst/>
                        </a:rPr>
                        <a:t/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CA Configuration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Harmonic</a:t>
                      </a:r>
                      <a:endParaRPr lang="ko-KR" sz="105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relation to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band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without uplink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intermodulation to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 band </a:t>
                      </a:r>
                      <a:br>
                        <a:rPr lang="en-US" sz="1000" dirty="0">
                          <a:effectLst/>
                        </a:rPr>
                      </a:br>
                      <a:r>
                        <a:rPr lang="en-US" sz="1000" dirty="0">
                          <a:effectLst/>
                        </a:rPr>
                        <a:t>without uplink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interference due to small frequency separation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MSD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/>
                </a:tc>
              </a:tr>
              <a:tr h="253769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CA_3A-7A-8A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CA_3A-7A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 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order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TBD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</a:tr>
              <a:tr h="682536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CA_3A-8A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B8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harmonic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2</a:t>
                      </a:r>
                      <a:r>
                        <a:rPr lang="en-US" sz="1000" baseline="30000" dirty="0">
                          <a:effectLst/>
                        </a:rPr>
                        <a:t>nd</a:t>
                      </a:r>
                      <a:r>
                        <a:rPr lang="en-US" sz="1000" dirty="0">
                          <a:effectLst/>
                        </a:rPr>
                        <a:t> &amp; 3</a:t>
                      </a:r>
                      <a:r>
                        <a:rPr lang="en-US" sz="1000" baseline="30000" dirty="0">
                          <a:effectLst/>
                        </a:rPr>
                        <a:t>rd</a:t>
                      </a:r>
                      <a:r>
                        <a:rPr lang="en-US" sz="1000" dirty="0">
                          <a:effectLst/>
                        </a:rPr>
                        <a:t> order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-</a:t>
                      </a:r>
                      <a:endParaRPr lang="ko-KR" sz="105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Table 7.3.1A-0a for CA_3A-7A-8A [TS36.101</a:t>
                      </a:r>
                      <a:r>
                        <a:rPr lang="en-US" sz="1000" dirty="0" smtClean="0">
                          <a:effectLst/>
                        </a:rPr>
                        <a:t>],</a:t>
                      </a:r>
                      <a:r>
                        <a:rPr lang="en-US" sz="1000" dirty="0">
                          <a:effectLst/>
                        </a:rPr>
                        <a:t> </a:t>
                      </a:r>
                      <a:endParaRPr lang="ko-KR" sz="105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TBD for 2</a:t>
                      </a:r>
                      <a:r>
                        <a:rPr lang="en-US" sz="1000" baseline="30000" dirty="0" smtClean="0">
                          <a:effectLst/>
                        </a:rPr>
                        <a:t>nd</a:t>
                      </a:r>
                      <a:r>
                        <a:rPr lang="en-US" sz="1000" dirty="0" smtClean="0">
                          <a:effectLst/>
                        </a:rPr>
                        <a:t> IMD</a:t>
                      </a:r>
                      <a:endParaRPr lang="en-US" sz="1050" dirty="0" smtClean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</a:rPr>
                        <a:t>TBD for 3</a:t>
                      </a:r>
                      <a:r>
                        <a:rPr lang="en-US" sz="1000" baseline="30000" dirty="0" smtClean="0">
                          <a:effectLst/>
                        </a:rPr>
                        <a:t>rd</a:t>
                      </a:r>
                      <a:r>
                        <a:rPr lang="en-US" sz="1000" dirty="0" smtClean="0">
                          <a:effectLst/>
                        </a:rPr>
                        <a:t> IMD</a:t>
                      </a:r>
                    </a:p>
                  </a:txBody>
                  <a:tcPr marL="47828" marR="47828" marT="0" marB="0" anchor="ctr">
                    <a:solidFill>
                      <a:schemeClr val="bg1"/>
                    </a:solidFill>
                  </a:tcPr>
                </a:tc>
              </a:tr>
              <a:tr h="256907">
                <a:tc row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CA_3A-5A-7A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CA_3A-5A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2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&amp; 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order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[30.0] for 2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nd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</a:rPr>
                        <a:t> IMD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[18.0] for 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IMD 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63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CA_3A-7A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3</a:t>
                      </a:r>
                      <a:r>
                        <a:rPr lang="en-US" sz="900" baseline="300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rd</a:t>
                      </a: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order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 [19.0]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  <a:tr h="226354">
                <a:tc v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CA_5A-7A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-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</a:rPr>
                        <a:t>N/A</a:t>
                      </a:r>
                      <a:endParaRPr lang="ko-KR" sz="10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 anchor="ctr"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タイトル 1"/>
          <p:cNvSpPr>
            <a:spLocks noGrp="1"/>
          </p:cNvSpPr>
          <p:nvPr>
            <p:ph type="title"/>
          </p:nvPr>
        </p:nvSpPr>
        <p:spPr>
          <a:xfrm>
            <a:off x="450850" y="222250"/>
            <a:ext cx="8229600" cy="576263"/>
          </a:xfrm>
        </p:spPr>
        <p:txBody>
          <a:bodyPr/>
          <a:lstStyle/>
          <a:p>
            <a:r>
              <a:rPr lang="en-US" altLang="ja-JP" smtClean="0"/>
              <a:t>Way forward</a:t>
            </a:r>
            <a:endParaRPr lang="ja-JP" altLang="en-US" smtClean="0"/>
          </a:p>
        </p:txBody>
      </p:sp>
      <p:sp>
        <p:nvSpPr>
          <p:cNvPr id="4099" name="スライド番号プレースホルダー 5"/>
          <p:cNvSpPr>
            <a:spLocks noGrp="1"/>
          </p:cNvSpPr>
          <p:nvPr>
            <p:ph type="sldNum" sz="quarter" idx="12"/>
          </p:nvPr>
        </p:nvSpPr>
        <p:spPr bwMode="auto"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fld id="{F7EE6896-538A-4382-BB9C-BEAB0B0B26E6}" type="slidenum">
              <a:rPr lang="ja-JP" altLang="en-US">
                <a:cs typeface="Arial" pitchFamily="34" charset="0"/>
              </a:rPr>
              <a:pPr/>
              <a:t>4</a:t>
            </a:fld>
            <a:endParaRPr lang="ja-JP" altLang="en-US">
              <a:cs typeface="Arial" pitchFamily="34" charset="0"/>
            </a:endParaRPr>
          </a:p>
        </p:txBody>
      </p:sp>
      <p:sp>
        <p:nvSpPr>
          <p:cNvPr id="4100" name="コンテンツ プレースホルダー 1"/>
          <p:cNvSpPr>
            <a:spLocks noGrp="1"/>
          </p:cNvSpPr>
          <p:nvPr>
            <p:ph idx="1"/>
          </p:nvPr>
        </p:nvSpPr>
        <p:spPr>
          <a:xfrm>
            <a:off x="251520" y="980728"/>
            <a:ext cx="8523288" cy="5472460"/>
          </a:xfrm>
        </p:spPr>
        <p:txBody>
          <a:bodyPr/>
          <a:lstStyle/>
          <a:p>
            <a:pPr>
              <a:spcBef>
                <a:spcPts val="700"/>
              </a:spcBef>
            </a:pPr>
            <a:r>
              <a:rPr lang="en-GB" sz="2400" b="1" dirty="0" smtClean="0"/>
              <a:t>Proposal1: Basic principle should be follow the agreed WF [1] </a:t>
            </a:r>
            <a:r>
              <a:rPr lang="en-GB" sz="2400" b="1" dirty="0" smtClean="0">
                <a:solidFill>
                  <a:srgbClr val="FF0000"/>
                </a:solidFill>
              </a:rPr>
              <a:t>as a baseline</a:t>
            </a:r>
            <a:r>
              <a:rPr lang="en-GB" sz="2400" b="1" dirty="0" smtClean="0"/>
              <a:t>. For each UL Inter-band CA only the highest MSD is specified automatically in TS36.101. </a:t>
            </a:r>
          </a:p>
          <a:p>
            <a:pPr lvl="1">
              <a:spcBef>
                <a:spcPts val="700"/>
              </a:spcBef>
            </a:pPr>
            <a:r>
              <a:rPr lang="en-GB" sz="2000" b="1" dirty="0" smtClean="0">
                <a:solidFill>
                  <a:srgbClr val="FF0000"/>
                </a:solidFill>
              </a:rPr>
              <a:t>Some exceptions should be accepted based on request of the proponent of the CA combination.</a:t>
            </a:r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Proposal2: </a:t>
            </a:r>
            <a:r>
              <a:rPr lang="en-US" altLang="ja-JP" sz="2400" b="1" dirty="0"/>
              <a:t>M</a:t>
            </a:r>
            <a:r>
              <a:rPr lang="en-US" altLang="ja-JP" sz="2400" b="1" dirty="0" smtClean="0"/>
              <a:t>ultiple IMDs for each CA band combos will be studied and analyzed in technical report.</a:t>
            </a:r>
          </a:p>
          <a:p>
            <a:pPr>
              <a:spcBef>
                <a:spcPts val="700"/>
              </a:spcBef>
            </a:pPr>
            <a:endParaRPr lang="en-US" altLang="ja-JP" sz="2400" b="1" dirty="0" smtClean="0"/>
          </a:p>
          <a:p>
            <a:pPr>
              <a:spcBef>
                <a:spcPts val="700"/>
              </a:spcBef>
            </a:pPr>
            <a:r>
              <a:rPr lang="en-US" altLang="ja-JP" sz="2400" b="1" dirty="0" smtClean="0"/>
              <a:t>Proposal3: From the defined multiple MSD requirements in TS36.101, only highest MSD requirements shall be maintained, the other will be moved into the related TRs </a:t>
            </a:r>
            <a:r>
              <a:rPr lang="en-US" altLang="ja-JP" sz="2400" b="1" dirty="0" smtClean="0">
                <a:solidFill>
                  <a:srgbClr val="FF0000"/>
                </a:solidFill>
              </a:rPr>
              <a:t>unless there is a request to keep it</a:t>
            </a:r>
            <a:r>
              <a:rPr lang="en-US" altLang="ja-JP" sz="2400" b="1" dirty="0" smtClean="0"/>
              <a:t>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ja-JP" smtClean="0"/>
              <a:t>Reference</a:t>
            </a:r>
            <a:endParaRPr lang="ja-JP" altLang="en-US" smtClean="0"/>
          </a:p>
        </p:txBody>
      </p:sp>
      <p:sp>
        <p:nvSpPr>
          <p:cNvPr id="512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 hangingPunct="1"/>
            <a:r>
              <a:rPr lang="en-GB" sz="2400" dirty="0" smtClean="0"/>
              <a:t>[1] R4-144031, “WF on 2UL inter-band CA MSD test configurations”, </a:t>
            </a:r>
            <a:r>
              <a:rPr lang="en-GB" sz="2400" dirty="0" err="1" smtClean="0"/>
              <a:t>Mediatek</a:t>
            </a:r>
            <a:r>
              <a:rPr lang="en-GB" sz="2400" dirty="0" smtClean="0"/>
              <a:t>, RAN4#71</a:t>
            </a:r>
            <a:endParaRPr lang="en-GB" altLang="ja-JP" sz="2400" dirty="0" smtClean="0"/>
          </a:p>
          <a:p>
            <a:r>
              <a:rPr lang="en-GB" altLang="ja-JP" sz="2400" dirty="0" smtClean="0"/>
              <a:t>[2] R4-164839, “</a:t>
            </a:r>
            <a:r>
              <a:rPr lang="en-US" altLang="ja-JP" sz="2400" dirty="0"/>
              <a:t>WF: MSD definition for 2UL Inter-band CA combinations that have multiple IMD’s for one </a:t>
            </a:r>
            <a:r>
              <a:rPr lang="en-US" altLang="ja-JP" sz="2400" dirty="0" smtClean="0"/>
              <a:t>band”, Huawei, </a:t>
            </a:r>
            <a:r>
              <a:rPr lang="en-US" altLang="ja-JP" sz="2400" dirty="0" err="1" smtClean="0"/>
              <a:t>Hisilicon</a:t>
            </a:r>
            <a:r>
              <a:rPr lang="en-US" altLang="ja-JP" sz="2400" dirty="0" smtClean="0"/>
              <a:t>, RAN4 #79</a:t>
            </a:r>
          </a:p>
          <a:p>
            <a:r>
              <a:rPr lang="en-US" altLang="ja-JP" sz="2400" dirty="0" smtClean="0"/>
              <a:t>[3] TR36.714-02-02</a:t>
            </a:r>
          </a:p>
          <a:p>
            <a:r>
              <a:rPr lang="en-US" altLang="ja-JP" sz="2400" dirty="0" smtClean="0"/>
              <a:t>[4] TR36.714-00-02</a:t>
            </a:r>
            <a:endParaRPr lang="ja-JP" altLang="ja-JP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7603</TotalTime>
  <Words>432</Words>
  <Application>Microsoft Office PowerPoint</Application>
  <PresentationFormat>화면 슬라이드 쇼(4:3)</PresentationFormat>
  <Paragraphs>72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8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14" baseType="lpstr">
      <vt:lpstr>MS Mincho</vt:lpstr>
      <vt:lpstr>MS PGothic</vt:lpstr>
      <vt:lpstr>MS PGothic</vt:lpstr>
      <vt:lpstr>SimSun</vt:lpstr>
      <vt:lpstr>맑은 고딕</vt:lpstr>
      <vt:lpstr>Arial</vt:lpstr>
      <vt:lpstr>Calibri</vt:lpstr>
      <vt:lpstr>Times New Roman</vt:lpstr>
      <vt:lpstr>Office ​​テーマ</vt:lpstr>
      <vt:lpstr>WF: MSD requirements for 2UL Inter-band CA combinations</vt:lpstr>
      <vt:lpstr>Background [1]</vt:lpstr>
      <vt:lpstr>Background [2]</vt:lpstr>
      <vt:lpstr>Way forward</vt:lpstr>
      <vt:lpstr>Reference</vt:lpstr>
    </vt:vector>
  </TitlesOfParts>
  <Company>株式会社エヌ・ティ・ティ・ドコモ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supplemental downlink for TD-LTE in Rel.12</dc:title>
  <dc:creator>Fred TAKEDA</dc:creator>
  <cp:lastModifiedBy>임수환/책임연구원/차세대표준(연)ACS팀(suhwan.lim@lge.com)</cp:lastModifiedBy>
  <cp:revision>365</cp:revision>
  <dcterms:created xsi:type="dcterms:W3CDTF">2014-03-04T23:28:02Z</dcterms:created>
  <dcterms:modified xsi:type="dcterms:W3CDTF">2017-02-16T17:33:13Z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(3)decnuAjGEL17NYS/Wm9+7OJOMLsPk7l/klat9rlogqNKm/SQLVL/d7jl4LWbYWPVVlkAhwH4_x000d_
M+GGdAvPPAYlqguo3g+wWH3N09kKzxSjrKwagmuIKnvdKbs399FYBOpxJ/zuhrQftsdqS/I4_x000d_
IwIsVciwXXa9jbmiJo7pBhKMMB67/eV/VmbCJUmfwCltW+dw+qmgtTysDZoxM7ydSL1Jhoux_x000d_
xSltc0JCv3esE3XyeX</vt:lpwstr>
  </property>
  <property fmtid="{D5CDD505-2E9C-101B-9397-08002B2CF9AE}" pid="3" name="_new_ms_pID_72543_00">
    <vt:lpwstr>_</vt:lpwstr>
  </property>
  <property fmtid="{D5CDD505-2E9C-101B-9397-08002B2CF9AE}" pid="4" name="_new_ms_pID_725431">
    <vt:lpwstr>rSNaf+SfDCVIikakN77xfmjOFBhdzwMwjJp+QQefaov8NXZnSUAo9a_x000d_
q08/E6ZJ6nryMAJ7LM8C8J3URlTCz3SvteTAILvzu2DZ223th4xWzrs9D+9qxXgviCf+GMsM_x000d_
1AGh4oaVpeiMg2i9XLq5eYfhWmYbfk/01ktPNylQ5U0FDX3gstogVotm2GLNoBlmOUTbDAqT_x000d_
aar+XbjtYr/ZonMK1N7eDKutvoYRxDXMVEvd</vt:lpwstr>
  </property>
  <property fmtid="{D5CDD505-2E9C-101B-9397-08002B2CF9AE}" pid="5" name="_new_ms_pID_725431_00">
    <vt:lpwstr>_</vt:lpwstr>
  </property>
  <property fmtid="{D5CDD505-2E9C-101B-9397-08002B2CF9AE}" pid="6" name="_new_ms_pID_725432">
    <vt:lpwstr>n9Vjnh+sv9HevYklrvk26g0Cbfdw0+R9K+aJ_x000d_
vT4aR+vQQH5SBOGyeoa4Zs6LULtr0o28GljdNb5KroTNzM+oVVUgiPOM8oTaNP5JRA0PHJZ5_x000d_
</vt:lpwstr>
  </property>
  <property fmtid="{D5CDD505-2E9C-101B-9397-08002B2CF9AE}" pid="7" name="_new_ms_pID_725432_00">
    <vt:lpwstr>_</vt:lpwstr>
  </property>
  <property fmtid="{D5CDD505-2E9C-101B-9397-08002B2CF9AE}" pid="8" name="_2015_ms_pID_725343">
    <vt:lpwstr>(3)MMWb5oCkpRDRHs4YVqBYBM4qh9C1+D1vYpcwzJ/tdeQi0m+UhntUkAwr1R2DGgCMow1hgrpI
vREBqfsLMK09Jk+QufJDyrtmtJG3nbtX/C0c4k0EIesFH2vUbbZeaAYcbajFuff1FhjSaAfg
PPIAVJGmCnbOnZ+vUCxt/mAoKj6kpntUuL+UFmbcxf3IGtt/tiLqdiRbxacwTqrpWOzgb1PN
XDAcp7mz6AnlHjNVM7</vt:lpwstr>
  </property>
  <property fmtid="{D5CDD505-2E9C-101B-9397-08002B2CF9AE}" pid="9" name="_2015_ms_pID_7253431">
    <vt:lpwstr>qfFg8jtXJd/HBhR93Obg37Ww6r/uygcd8Kr08qYLQ0G0ZkUuoCL/al
Hoa9VN+HOWPF2ouYuZx7+Lpn1Kn61iN5ioETcIuqwca6bLZSlOs2nSja5ZhynqQEF6FV0To9
ct5TJG4K50alSCmHg1Oa/QffjRw904MVOGXlVqPqnhH2Rl9rC8/RYU5tvtn/VGFsBQzfVjV1
EfjmeoRYkpFsbKDz7E7Ri4j4y7XKv0sD6qa+</vt:lpwstr>
  </property>
  <property fmtid="{D5CDD505-2E9C-101B-9397-08002B2CF9AE}" pid="10" name="_2015_ms_pID_7253432">
    <vt:lpwstr>+Z5BFKezeFy0h5/5gcQ2cTpc0Fb1WKGhkXu2
dniG+zUgn9YFhWpPajyAkjLQs12U8w==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1464255262</vt:lpwstr>
  </property>
</Properties>
</file>