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7" r:id="rId3"/>
    <p:sldId id="272" r:id="rId4"/>
    <p:sldId id="284" r:id="rId5"/>
    <p:sldId id="282" r:id="rId6"/>
    <p:sldId id="283" r:id="rId7"/>
    <p:sldId id="281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33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2/16/2017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in-band  requirements for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Agenda Item:</a:t>
            </a:r>
            <a:r>
              <a:rPr lang="en-US" altLang="sv-SE" sz="3000" dirty="0">
                <a:solidFill>
                  <a:schemeClr val="tx1"/>
                </a:solidFill>
              </a:rPr>
              <a:t>	10.4.1.2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Document for:</a:t>
            </a:r>
            <a:r>
              <a:rPr lang="en-US" altLang="sv-SE" sz="300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Source: </a:t>
            </a:r>
            <a:r>
              <a:rPr lang="sv-SE" altLang="sv-SE" sz="3000" dirty="0">
                <a:solidFill>
                  <a:schemeClr val="tx1"/>
                </a:solidFill>
              </a:rPr>
              <a:t>Nokia</a:t>
            </a:r>
            <a:r>
              <a:rPr lang="sv-SE" altLang="zh-CN" sz="2800" dirty="0"/>
              <a:t> </a:t>
            </a:r>
            <a:r>
              <a:rPr lang="en-US" altLang="ko-KR" sz="2800" dirty="0"/>
              <a:t> </a:t>
            </a:r>
            <a:r>
              <a:rPr lang="sv-SE" altLang="sv-SE" sz="3000" dirty="0">
                <a:solidFill>
                  <a:schemeClr val="tx1"/>
                </a:solidFill>
              </a:rPr>
              <a:t> </a:t>
            </a:r>
            <a:endParaRPr lang="en-US" altLang="sv-SE" sz="300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meeting #82</a:t>
            </a:r>
            <a:r>
              <a:rPr lang="en-US" altLang="sv-SE" sz="2400" b="1" dirty="0">
                <a:cs typeface="Arial" panose="020B0604020202020204" pitchFamily="34" charset="0"/>
              </a:rPr>
              <a:t>				</a:t>
            </a:r>
            <a:r>
              <a:rPr lang="en-US" altLang="sv-SE" sz="2000" b="1" dirty="0">
                <a:cs typeface="Arial" panose="020B0604020202020204" pitchFamily="34" charset="0"/>
              </a:rPr>
              <a:t>Tdoc R4-1702034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sz="2000" b="1" dirty="0">
                <a:cs typeface="Arial" panose="020B0604020202020204" pitchFamily="34" charset="0"/>
              </a:rPr>
              <a:t>Athens, Greece, 13 - 17 February, 2017</a:t>
            </a:r>
            <a:endParaRPr lang="fi-FI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Background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341438"/>
            <a:ext cx="8425184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/>
              <a:t>12 contributions discussed in agenda item 10.4.1.2</a:t>
            </a:r>
          </a:p>
          <a:p>
            <a:pPr lvl="1">
              <a:defRPr/>
            </a:pPr>
            <a:r>
              <a:rPr lang="en-GB" sz="1200" dirty="0"/>
              <a:t>R4-1700719	Assumptions for NR in-band emission, EVM and in-band selectivity requirements with different 			numerologies, </a:t>
            </a:r>
            <a:r>
              <a:rPr lang="en-GB" sz="1200" i="1" dirty="0"/>
              <a:t>Nokia, Alcatel-Lucent Shanghai 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R4-1700720	Two set of NR UE UL in-band emissions and EVM requirements for UE Tx, </a:t>
            </a:r>
            <a:r>
              <a:rPr lang="en-GB" sz="1200" i="1" dirty="0"/>
              <a:t>Nokia, Alcatel-Lucent 			Shanghai 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R4-1700721 	NR UE Tx EVM requirements, </a:t>
            </a:r>
            <a:r>
              <a:rPr lang="en-GB" sz="1200" i="1" dirty="0"/>
              <a:t>Nokia, Alcatel-Lucent Shanghai 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R4-1700722	NR UL selectivity requirements at BS RX, </a:t>
            </a:r>
            <a:r>
              <a:rPr lang="en-GB" sz="1200" i="1" dirty="0"/>
              <a:t>Nokia, Alcatel-Lucent Shanghai Bell</a:t>
            </a:r>
          </a:p>
          <a:p>
            <a:pPr lvl="1">
              <a:defRPr/>
            </a:pPr>
            <a:r>
              <a:rPr lang="en-GB" sz="1200" dirty="0"/>
              <a:t>R4-1700723 	NR DL in-band EVM and emission requirements at BS TX, </a:t>
            </a:r>
            <a:r>
              <a:rPr lang="en-GB" sz="1200" i="1" dirty="0"/>
              <a:t>Nokia, Alcatel-Lucent Shanghai Bell</a:t>
            </a:r>
          </a:p>
          <a:p>
            <a:pPr lvl="1">
              <a:defRPr/>
            </a:pPr>
            <a:r>
              <a:rPr lang="en-GB" sz="1200" dirty="0"/>
              <a:t>R4-1700730	NR DL in-band emission and EVM requirements at BS TX</a:t>
            </a:r>
            <a:r>
              <a:rPr lang="en-GB" sz="1200" i="1" dirty="0"/>
              <a:t>, ZTE Wistron Telecom AB</a:t>
            </a:r>
          </a:p>
          <a:p>
            <a:pPr lvl="1">
              <a:defRPr/>
            </a:pPr>
            <a:r>
              <a:rPr lang="en-GB" sz="1200" dirty="0"/>
              <a:t>R4-1700803	UL guard band demand due to OOBE caused by PA nonlinearity, </a:t>
            </a:r>
            <a:r>
              <a:rPr lang="en-GB" sz="1200" i="1" dirty="0"/>
              <a:t>ZTE Microelectronics Tech. Co.</a:t>
            </a:r>
          </a:p>
          <a:p>
            <a:pPr lvl="1">
              <a:defRPr/>
            </a:pPr>
            <a:r>
              <a:rPr lang="en-GB" sz="1200" dirty="0"/>
              <a:t>R4-1700818	TRX and PA Impairments for Multiple Numerologies in NR UL, </a:t>
            </a:r>
            <a:r>
              <a:rPr lang="en-GB" sz="1200" i="1" dirty="0"/>
              <a:t>Skyworks Solutions Inc.</a:t>
            </a:r>
          </a:p>
          <a:p>
            <a:pPr lvl="1">
              <a:defRPr/>
            </a:pPr>
            <a:r>
              <a:rPr lang="en-GB" sz="1200" dirty="0"/>
              <a:t>R4-1700954	In-channel Guard Band with Different Numerologies, </a:t>
            </a:r>
            <a:r>
              <a:rPr lang="en-GB" sz="1200" i="1" dirty="0"/>
              <a:t>Qualcomm Incorporated</a:t>
            </a:r>
          </a:p>
          <a:p>
            <a:pPr lvl="1">
              <a:defRPr/>
            </a:pPr>
            <a:r>
              <a:rPr lang="en-GB" sz="1200" dirty="0"/>
              <a:t>R4-1701158	On multi-numerology transmission and requirements, </a:t>
            </a:r>
            <a:r>
              <a:rPr lang="en-GB" sz="1200" i="1" dirty="0"/>
              <a:t>Ericsson</a:t>
            </a:r>
          </a:p>
          <a:p>
            <a:pPr lvl="1">
              <a:defRPr/>
            </a:pPr>
            <a:r>
              <a:rPr lang="en-GB" sz="1200" dirty="0"/>
              <a:t>R4-1701763	On EVM evaluation for multi-numerology multiplexing, </a:t>
            </a:r>
            <a:r>
              <a:rPr lang="en-GB" sz="1200" i="1" dirty="0"/>
              <a:t>ORANGE</a:t>
            </a:r>
          </a:p>
          <a:p>
            <a:pPr lvl="1">
              <a:defRPr/>
            </a:pPr>
            <a:r>
              <a:rPr lang="en-GB" sz="1200" dirty="0"/>
              <a:t>R4-1701889	TP for 38.803: Conclusion of NR in-band requirements, </a:t>
            </a:r>
            <a:r>
              <a:rPr lang="en-GB" sz="1200" i="1" dirty="0"/>
              <a:t>Huawei, Hisilicon</a:t>
            </a:r>
            <a:endParaRPr lang="en-GB" sz="1200" dirty="0"/>
          </a:p>
          <a:p>
            <a:pPr lvl="1">
              <a:defRPr/>
            </a:pPr>
            <a:endParaRPr lang="en-GB" sz="1200" dirty="0"/>
          </a:p>
          <a:p>
            <a:pPr>
              <a:defRPr/>
            </a:pPr>
            <a:r>
              <a:rPr lang="en-US" sz="2400" dirty="0"/>
              <a:t>This contribution summaries the issues and agreed WF for in-band requirements</a:t>
            </a:r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fi-FI" altLang="en-US" sz="2000" dirty="0"/>
          </a:p>
          <a:p>
            <a:pPr lvl="1"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4502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GB" dirty="0"/>
              <a:t>Assumptions</a:t>
            </a:r>
            <a:endParaRPr lang="en-US" alt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40160"/>
            <a:ext cx="8363272" cy="4781128"/>
          </a:xfrm>
        </p:spPr>
        <p:txBody>
          <a:bodyPr/>
          <a:lstStyle/>
          <a:p>
            <a:r>
              <a:rPr lang="en-GB" sz="1600" b="1" dirty="0"/>
              <a:t>Start evaluations of in-band performance and needed requirements for mixed numerology case by evaluating 20 MHz NR carrier with roughly two 10 MHz sub-blocks with different numerologies (15 kHz and 60 kHz SCS) for &lt;6 GHz frequencies at the first phase</a:t>
            </a:r>
          </a:p>
          <a:p>
            <a:pPr lvl="1"/>
            <a:r>
              <a:rPr lang="en-GB" sz="1600" b="1" dirty="0"/>
              <a:t>RAN4 does not support mixed numerology case for above 24 GHz in the first phase</a:t>
            </a:r>
            <a:endParaRPr lang="fi-FI" sz="1600" dirty="0"/>
          </a:p>
          <a:p>
            <a:r>
              <a:rPr lang="en-US" sz="1600" b="1" dirty="0"/>
              <a:t>When RAN4 defines 5G NR requirements, RAN4 should ensure sufficiently good spectral efficiency in both single and mixed numerology cases</a:t>
            </a:r>
          </a:p>
          <a:p>
            <a:r>
              <a:rPr lang="en-US" sz="1600" b="1" dirty="0"/>
              <a:t>Flexibility in approach to allocating non used PRBs (guard) and filtering/windowing in order to maximize spectral efficiency for each specific link situation and different reference measurement channels e.g. with different MCSs should be enabled</a:t>
            </a:r>
            <a:endParaRPr lang="fi-FI" sz="1600" b="1" dirty="0"/>
          </a:p>
          <a:p>
            <a:pPr lvl="2"/>
            <a:endParaRPr lang="fi-FI" sz="1200" dirty="0"/>
          </a:p>
          <a:p>
            <a:pPr marL="457200" lvl="1" indent="0">
              <a:buNone/>
            </a:pPr>
            <a:endParaRPr lang="en-GB" sz="16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r>
              <a:rPr lang="en-GB" sz="1600" b="1" dirty="0"/>
              <a:t>For NR mixed numerology case RAN4 should specify new type of minimum requirements to define. These might include some of the following</a:t>
            </a:r>
            <a:endParaRPr lang="fi-FI" sz="1600" b="1" dirty="0"/>
          </a:p>
          <a:p>
            <a:pPr lvl="1"/>
            <a:r>
              <a:rPr lang="en-US" sz="1600" b="1" dirty="0"/>
              <a:t>how close to each other in frequency BS </a:t>
            </a:r>
            <a:r>
              <a:rPr lang="en-US" sz="1600" b="1" dirty="0" err="1"/>
              <a:t>Tx</a:t>
            </a:r>
            <a:r>
              <a:rPr lang="en-US" sz="1600" b="1" dirty="0"/>
              <a:t> can transmit two sub-blocks with different numerologies while still meeting the other relevant requirements like the EVM</a:t>
            </a:r>
          </a:p>
          <a:p>
            <a:pPr lvl="2"/>
            <a:r>
              <a:rPr lang="en-US" sz="1600" b="1" dirty="0"/>
              <a:t>The possibility of several requirements with different  sub-block spacing, different reference measurement channels (e.g. different MCS) and EVM may need to be considered</a:t>
            </a:r>
          </a:p>
          <a:p>
            <a:pPr lvl="2"/>
            <a:r>
              <a:rPr lang="en-US" sz="1600" b="1" dirty="0"/>
              <a:t>Requirements should consider both the interference arising from the other numerology and impact to EVM due to filtering of a numerology</a:t>
            </a:r>
            <a:endParaRPr lang="fi-FI" sz="1600" b="1" dirty="0"/>
          </a:p>
          <a:p>
            <a:pPr lvl="1"/>
            <a:r>
              <a:rPr lang="en-US" sz="1600" b="1" dirty="0"/>
              <a:t>how close to each other in frequency two sub-blocks with different numerologies could be while BS Rx and UE Rx still need to meet the relevant receiver requirements like the selectivity</a:t>
            </a:r>
          </a:p>
          <a:p>
            <a:pPr lvl="2"/>
            <a:r>
              <a:rPr lang="en-US" sz="1600" b="1" dirty="0"/>
              <a:t>The possibility of several requirements with different sub-block spacing and selectivity may need to be considered</a:t>
            </a:r>
          </a:p>
          <a:p>
            <a:r>
              <a:rPr lang="en-US" sz="1600" b="1" dirty="0"/>
              <a:t>It is FFS how many requirements are needed for ensuring flexibility to optimize for different link situations and whether all requirements should be mandatory</a:t>
            </a:r>
          </a:p>
          <a:p>
            <a:pPr lvl="1"/>
            <a:r>
              <a:rPr lang="en-US" sz="1600" b="1" dirty="0"/>
              <a:t>Companies should express analysis &amp; views on which requirements are needed and whether they should be mandatory</a:t>
            </a:r>
          </a:p>
        </p:txBody>
      </p:sp>
    </p:spTree>
    <p:extLst>
      <p:ext uri="{BB962C8B-B14F-4D97-AF65-F5344CB8AC3E}">
        <p14:creationId xmlns:p14="http://schemas.microsoft.com/office/powerpoint/2010/main" val="2949352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en-GB" dirty="0"/>
              <a:t>NR DL EVM and in-band emission requirements at BS TX</a:t>
            </a:r>
            <a:endParaRPr lang="en-US" altLang="sv-SE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608512"/>
          </a:xfrm>
        </p:spPr>
        <p:txBody>
          <a:bodyPr/>
          <a:lstStyle/>
          <a:p>
            <a:r>
              <a:rPr lang="en-GB" sz="1800" b="1" dirty="0"/>
              <a:t>For single numerology case define both average BS Tx EVM requirements over all the PRBs and over 1 PRB for the edge PRBs</a:t>
            </a:r>
          </a:p>
          <a:p>
            <a:r>
              <a:rPr lang="en-GB" sz="1800" b="1" dirty="0"/>
              <a:t>For mixed numerology case define both average BS Tx EVM requirements over all the PRBs of a given numerology and over 1 PRB for the edge PRBs</a:t>
            </a:r>
          </a:p>
          <a:p>
            <a:r>
              <a:rPr lang="en-GB" sz="1800" b="1" dirty="0"/>
              <a:t>Consider reducing the number of test cases and testing in first phase NR specification development by defining only EVM based requirements for BS Tx in-band requirements with the mixed numerology case</a:t>
            </a:r>
          </a:p>
          <a:p>
            <a:r>
              <a:rPr lang="en-US" sz="1800" b="1" dirty="0"/>
              <a:t>Define the receiver assumptions for validating the requirements</a:t>
            </a:r>
            <a:r>
              <a:rPr lang="fi-FI" sz="1800" b="1" dirty="0"/>
              <a:t> as </a:t>
            </a:r>
            <a:r>
              <a:rPr lang="en-US" sz="1800" b="1" dirty="0"/>
              <a:t>Tx EVM measurement depends on the implementation of the receiver used for the measurement</a:t>
            </a:r>
          </a:p>
          <a:p>
            <a:endParaRPr lang="en-US" sz="1800" b="1" dirty="0"/>
          </a:p>
          <a:p>
            <a:pPr marL="0" indent="0">
              <a:buNone/>
            </a:pPr>
            <a:endParaRPr lang="fi-FI" sz="1800" dirty="0"/>
          </a:p>
          <a:p>
            <a:endParaRPr lang="fi-FI" sz="1800" dirty="0"/>
          </a:p>
        </p:txBody>
      </p:sp>
    </p:spTree>
    <p:extLst>
      <p:ext uri="{BB962C8B-B14F-4D97-AF65-F5344CB8AC3E}">
        <p14:creationId xmlns:p14="http://schemas.microsoft.com/office/powerpoint/2010/main" val="1605157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n-GB" dirty="0"/>
              <a:t>NR UL selectivity requirements at BS RX</a:t>
            </a:r>
            <a:endParaRPr lang="en-US" altLang="sv-SE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4525963"/>
          </a:xfrm>
        </p:spPr>
        <p:txBody>
          <a:bodyPr/>
          <a:lstStyle/>
          <a:p>
            <a:r>
              <a:rPr lang="fi-FI" sz="2000" b="1" dirty="0"/>
              <a:t>Define the </a:t>
            </a:r>
            <a:r>
              <a:rPr lang="en-GB" sz="2000" b="1" dirty="0"/>
              <a:t>minimum requirement for NR BS in-channel selectivity requirements with mixed numerologies as follows</a:t>
            </a:r>
          </a:p>
          <a:p>
            <a:pPr lvl="1"/>
            <a:r>
              <a:rPr lang="en-GB" sz="1800" dirty="0"/>
              <a:t>For NR, the throughput shall be ≥ TBD % of the maximum throughput of the reference measurement channel as specified in Annex TBD with parameters specified in Table TBD for NR TBD type BS</a:t>
            </a:r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r>
              <a:rPr lang="en-GB" sz="1800" dirty="0"/>
              <a:t>Several requirements may need to be defined to enable flexibility to optimise the in-band approach; FFS</a:t>
            </a:r>
            <a:endParaRPr lang="fi-FI" sz="1800" dirty="0"/>
          </a:p>
          <a:p>
            <a:pPr lvl="1"/>
            <a:endParaRPr lang="en-GB" sz="1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426" y="3574598"/>
            <a:ext cx="6123147" cy="2158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859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</a:t>
            </a:r>
            <a:r>
              <a:rPr lang="en-GB" dirty="0"/>
              <a:t>UL in-band emissions and EVM requirements at UE TX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96544"/>
          </a:xfrm>
        </p:spPr>
        <p:txBody>
          <a:bodyPr/>
          <a:lstStyle/>
          <a:p>
            <a:r>
              <a:rPr lang="en-GB" sz="2400" b="1" dirty="0"/>
              <a:t>Define both average UE Tx EVM requirements measured over all the allocated PRBs and a few edge PRBs</a:t>
            </a:r>
          </a:p>
          <a:p>
            <a:pPr lvl="1"/>
            <a:r>
              <a:rPr lang="en-GB" sz="2000" b="1" dirty="0"/>
              <a:t>Study further to decide if 1 PRB EVM measurement could be assumed as narrow bandwidth UE Tx EVM measurement</a:t>
            </a:r>
          </a:p>
          <a:p>
            <a:r>
              <a:rPr lang="en-US" sz="2400" b="1" dirty="0"/>
              <a:t>TRX impairments like Image and carrier leakages and PA ACLR impact must be carefully budgeted when interference between different numerologies are studied</a:t>
            </a:r>
          </a:p>
          <a:p>
            <a:pPr lvl="1"/>
            <a:r>
              <a:rPr lang="en-US" sz="2000" b="1" dirty="0"/>
              <a:t>TRX impairments are to be considered at any UL power levels where ACLR is only to be considered for the upper part of the UE power levels</a:t>
            </a:r>
            <a:endParaRPr lang="fi-FI" sz="2000" b="1" dirty="0"/>
          </a:p>
          <a:p>
            <a:pPr lvl="1"/>
            <a:r>
              <a:rPr lang="en-US" sz="2000" b="1" dirty="0"/>
              <a:t>Need for Improved TRX impairments compared to LTE and achievable sub6GHz and </a:t>
            </a:r>
            <a:r>
              <a:rPr lang="en-US" sz="2000" b="1" dirty="0" err="1"/>
              <a:t>mmW</a:t>
            </a:r>
            <a:r>
              <a:rPr lang="en-US" sz="2000" b="1" dirty="0"/>
              <a:t> UE image and carrier leakage values should be further studied</a:t>
            </a:r>
            <a:endParaRPr lang="fi-FI" sz="2000" b="1" dirty="0"/>
          </a:p>
          <a:p>
            <a:endParaRPr lang="fi-FI" sz="24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422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33801</TotalTime>
  <Words>637</Words>
  <Application>Microsoft Office PowerPoint</Application>
  <PresentationFormat>On-screen Show (4:3)</PresentationFormat>
  <Paragraphs>62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宋体</vt:lpstr>
      <vt:lpstr>宋体</vt:lpstr>
      <vt:lpstr>Arial</vt:lpstr>
      <vt:lpstr>Calibri</vt:lpstr>
      <vt:lpstr>Office 主题</vt:lpstr>
      <vt:lpstr>Way forward on in-band  requirements for NR</vt:lpstr>
      <vt:lpstr>Background</vt:lpstr>
      <vt:lpstr>Assumptions</vt:lpstr>
      <vt:lpstr>Assumptions</vt:lpstr>
      <vt:lpstr>NR DL EVM and in-band emission requirements at BS TX</vt:lpstr>
      <vt:lpstr>NR UL selectivity requirements at BS RX</vt:lpstr>
      <vt:lpstr>NR UL in-band emissions and EVM requirements at UE TX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Saynajakangas, Tuomo (Nokia - FI/Oulu)</cp:lastModifiedBy>
  <cp:revision>393</cp:revision>
  <dcterms:created xsi:type="dcterms:W3CDTF">2014-03-20T14:32:54Z</dcterms:created>
  <dcterms:modified xsi:type="dcterms:W3CDTF">2017-02-16T15:13:44Z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1484689430</vt:lpwstr>
  </property>
  <property fmtid="{D5CDD505-2E9C-101B-9397-08002B2CF9AE}" pid="6" name="_2015_ms_pID_725343">
    <vt:lpwstr>(2)8kB7rhR3GyBJ7RJCP3CNwkU1V9r58/9hpxykSr9nInq3dcEUsR13iHgIv92vGBBiLHDzpYnY
1xZ4rfLA/xiuB+4C4S7JXmOHRABuTR0r2VCyeLI4xmU4yDu9KfzaFXA5inkY+lG/mRD2zHUU
nhMOyxFChxWngZ9VUIUqfg550gagv+uldsT3XPZo8Bg1DcxUZ2Aqz7dfvsP3ftesCXTxgycB
gopZ+iX+Pr+hftM7po</vt:lpwstr>
  </property>
  <property fmtid="{D5CDD505-2E9C-101B-9397-08002B2CF9AE}" pid="7" name="_2015_ms_pID_7253431">
    <vt:lpwstr>nR12xzpA0qVGCOwV6LlFJo/SjChLEBKYh7g45jKYOm9yNSPi9t8vT8
1yL+zOGNHwcy367v1IYhKSyt82kyAycfKCXLECoJVPU6Nog9hToy7wGE3eNziS8ayFCnmM2b
B7XqWR+9GBC0zwoVlabJJMShL5UR4vBptlai01kPHlXmsQ==</vt:lpwstr>
  </property>
</Properties>
</file>