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9"/>
  </p:notesMasterIdLst>
  <p:sldIdLst>
    <p:sldId id="256" r:id="rId2"/>
    <p:sldId id="257" r:id="rId3"/>
    <p:sldId id="262" r:id="rId4"/>
    <p:sldId id="261" r:id="rId5"/>
    <p:sldId id="264" r:id="rId6"/>
    <p:sldId id="263" r:id="rId7"/>
    <p:sldId id="260" r:id="rId8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7" autoAdjust="0"/>
    <p:restoredTop sz="94718" autoAdjust="0"/>
  </p:normalViewPr>
  <p:slideViewPr>
    <p:cSldViewPr snapToObjects="1">
      <p:cViewPr varScale="1">
        <p:scale>
          <a:sx n="75" d="100"/>
          <a:sy n="75" d="100"/>
        </p:scale>
        <p:origin x="896" y="56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/>
              <a:t>WF on NR spectrum utilization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HiSilicon, […]</a:t>
            </a:r>
            <a:endParaRPr lang="zh-CN" altLang="en-US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1367677772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3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3GPP TSG RAN WG4 Meeting #81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R4-1610922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/>
                        <a:t>Reno, </a:t>
                      </a:r>
                      <a:r>
                        <a:rPr lang="en-US" altLang="zh-CN" dirty="0"/>
                        <a:t>USA</a:t>
                      </a:r>
                      <a:r>
                        <a:rPr lang="de-DE" altLang="zh-CN" dirty="0"/>
                        <a:t>, 14 – 18 Nov 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Background(1</a:t>
            </a:r>
            <a:r>
              <a:rPr lang="en-US" altLang="zh-CN" strike="sngStrike" dirty="0"/>
              <a:t>/2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0" y="981075"/>
            <a:ext cx="8893197" cy="5257800"/>
          </a:xfrm>
        </p:spPr>
        <p:txBody>
          <a:bodyPr/>
          <a:lstStyle/>
          <a:p>
            <a:r>
              <a:rPr lang="en-US" altLang="zh-CN" dirty="0"/>
              <a:t>As agreed in RAN4#80bis,</a:t>
            </a:r>
          </a:p>
          <a:p>
            <a:pPr lvl="1"/>
            <a:r>
              <a:rPr lang="en-US" altLang="zh-CN" dirty="0"/>
              <a:t>Carrier spectrum utilization, denoted by Y, is assumed to be higher than 90% in RAN4 future study and RAN4 requirements should be defined based on this assumption. </a:t>
            </a:r>
          </a:p>
          <a:p>
            <a:pPr lvl="2"/>
            <a:r>
              <a:rPr lang="en-US" altLang="zh-CN" dirty="0"/>
              <a:t>Y may depend on specific numerology and carrier bandwidth. It is FFS how the guard band at the edge of a channel should be defined when different numerologies are frequency multiplied</a:t>
            </a:r>
          </a:p>
          <a:p>
            <a:pPr lvl="2"/>
            <a:r>
              <a:rPr lang="en-US" altLang="zh-CN" dirty="0"/>
              <a:t>Y may depend on the BS/UE implementation complexity and declared capability. It is possible to define different value of Y for different BS/UE capabilities</a:t>
            </a:r>
          </a:p>
          <a:p>
            <a:r>
              <a:rPr lang="en-US" altLang="zh-CN" dirty="0"/>
              <a:t>Companies’ preliminary evaluation results show that,</a:t>
            </a:r>
          </a:p>
          <a:p>
            <a:pPr lvl="1"/>
            <a:r>
              <a:rPr lang="en-US" altLang="zh-CN" dirty="0"/>
              <a:t> The max. Y varies with numerology, carrier bandwidth and spectrum confinement techniques</a:t>
            </a:r>
            <a:r>
              <a:rPr lang="en-US" altLang="zh-CN" dirty="0" smtClean="0"/>
              <a:t>.</a:t>
            </a:r>
            <a:endParaRPr lang="en-US" altLang="zh-CN" strike="sngStrike" dirty="0"/>
          </a:p>
          <a:p>
            <a:pPr lvl="1"/>
            <a:r>
              <a:rPr lang="en-US" altLang="zh-CN" dirty="0"/>
              <a:t> For some combinations of bandwidth and subcarrier spacing e.g. 10MHz@120kHz  and  5MHz@60kHz, Y is below 90% [R4-1609662(ZTE)].</a:t>
            </a:r>
          </a:p>
          <a:p>
            <a:pPr lvl="1"/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030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391" y="4837"/>
            <a:ext cx="8640209" cy="648073"/>
          </a:xfrm>
        </p:spPr>
        <p:txBody>
          <a:bodyPr/>
          <a:lstStyle/>
          <a:p>
            <a:r>
              <a:rPr lang="en-US" altLang="zh-CN" dirty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33019" y="649734"/>
            <a:ext cx="8660155" cy="6209853"/>
          </a:xfrm>
        </p:spPr>
        <p:txBody>
          <a:bodyPr/>
          <a:lstStyle/>
          <a:p>
            <a:r>
              <a:rPr lang="en-US" altLang="zh-CN" dirty="0"/>
              <a:t>For some combinations of bandwidth and subcarrier spacing e.g. 10MHz@120kHz  and  5MHz@60kHz, the theoretic maximum spectrum utilization Y will be below 90% when integer number of PRBs are used for the transmission bandwidth configuration as in LTE.  </a:t>
            </a:r>
          </a:p>
          <a:p>
            <a:pPr lvl="1"/>
            <a:r>
              <a:rPr lang="en-US" altLang="zh-CN" dirty="0"/>
              <a:t>How </a:t>
            </a:r>
            <a:r>
              <a:rPr lang="en-US" altLang="zh-CN" dirty="0" smtClean="0"/>
              <a:t>to </a:t>
            </a:r>
            <a:r>
              <a:rPr lang="en-US" altLang="zh-CN" dirty="0"/>
              <a:t>improve Y  over 90% is FFS</a:t>
            </a:r>
            <a:r>
              <a:rPr lang="en-US" altLang="zh-CN" dirty="0" smtClean="0"/>
              <a:t>.</a:t>
            </a:r>
            <a:endParaRPr lang="en-US" altLang="zh-CN" strike="sngStrike" dirty="0">
              <a:highlight>
                <a:srgbClr val="FFFF00"/>
              </a:highlight>
            </a:endParaRPr>
          </a:p>
          <a:p>
            <a:r>
              <a:rPr lang="en-US" altLang="zh-CN" dirty="0"/>
              <a:t>The maximum spectrum utilization </a:t>
            </a:r>
            <a:r>
              <a:rPr lang="en-US" altLang="zh-CN" dirty="0" smtClean="0"/>
              <a:t>based </a:t>
            </a:r>
            <a:r>
              <a:rPr lang="en-US" altLang="zh-CN" dirty="0"/>
              <a:t>on RAN4 requirements may vary with numerology, carrier bandwidth and different BS/UE capabilities, considering the capabilities of spectrum confinement techniques including both filtering and windowing  , e.g., </a:t>
            </a:r>
            <a:r>
              <a:rPr lang="en-US" altLang="zh-CN" dirty="0" smtClean="0"/>
              <a:t>indicated </a:t>
            </a:r>
            <a:r>
              <a:rPr lang="en-US" altLang="zh-CN" dirty="0"/>
              <a:t>as a range [Y</a:t>
            </a:r>
            <a:r>
              <a:rPr lang="en-US" altLang="zh-CN" baseline="-25000" dirty="0"/>
              <a:t>L</a:t>
            </a:r>
            <a:r>
              <a:rPr lang="en-US" altLang="zh-CN" dirty="0"/>
              <a:t>, Y</a:t>
            </a:r>
            <a:r>
              <a:rPr lang="en-US" altLang="zh-CN" baseline="-25000" dirty="0"/>
              <a:t>H</a:t>
            </a:r>
            <a:r>
              <a:rPr lang="en-US" altLang="zh-CN" dirty="0"/>
              <a:t>] for each group of (BW subset @ SCS subset) .  </a:t>
            </a:r>
          </a:p>
          <a:p>
            <a:pPr lvl="1"/>
            <a:r>
              <a:rPr lang="en-US" altLang="zh-CN" dirty="0"/>
              <a:t>How to group (BW subset @ SCS subset)  is FFS. </a:t>
            </a:r>
          </a:p>
          <a:p>
            <a:pPr lvl="1"/>
            <a:r>
              <a:rPr lang="en-US" altLang="zh-CN" dirty="0"/>
              <a:t>Y</a:t>
            </a:r>
            <a:r>
              <a:rPr lang="en-US" altLang="zh-CN" baseline="-25000" dirty="0"/>
              <a:t>L</a:t>
            </a:r>
            <a:r>
              <a:rPr lang="en-US" altLang="zh-CN" dirty="0"/>
              <a:t> and Y</a:t>
            </a:r>
            <a:r>
              <a:rPr lang="en-US" altLang="zh-CN" baseline="-25000" dirty="0"/>
              <a:t>H</a:t>
            </a:r>
            <a:r>
              <a:rPr lang="en-US" altLang="zh-CN" dirty="0"/>
              <a:t> are with compliance of related RF requirements, e.g. EVM, ACLR, </a:t>
            </a:r>
            <a:r>
              <a:rPr lang="en-US" altLang="zh-CN" dirty="0" smtClean="0"/>
              <a:t>SEM, selectivity, demodulation </a:t>
            </a:r>
            <a:r>
              <a:rPr lang="en-US" altLang="zh-CN" dirty="0"/>
              <a:t>etc. </a:t>
            </a:r>
          </a:p>
          <a:p>
            <a:pPr lvl="2"/>
            <a:r>
              <a:rPr lang="en-US" altLang="zh-CN" dirty="0"/>
              <a:t>EVM evaluation should include high order modulations up to 256QAM.</a:t>
            </a:r>
          </a:p>
          <a:p>
            <a:pPr lvl="1"/>
            <a:r>
              <a:rPr lang="en-US" altLang="zh-CN" dirty="0"/>
              <a:t>FFS for UE capability needed or not</a:t>
            </a:r>
          </a:p>
          <a:p>
            <a:r>
              <a:rPr lang="en-US" altLang="zh-CN" dirty="0"/>
              <a:t>The guard band for a carrier in case of mixed </a:t>
            </a:r>
            <a:r>
              <a:rPr lang="en-US" altLang="zh-CN" dirty="0" smtClean="0"/>
              <a:t>numerology may </a:t>
            </a:r>
            <a:r>
              <a:rPr lang="en-US" altLang="zh-CN" dirty="0"/>
              <a:t>be asymmetric and defined with the assumption that only single numerology is applied, and the assumed numerology refers to the numerology applied at band edge. </a:t>
            </a:r>
          </a:p>
          <a:p>
            <a:r>
              <a:rPr lang="en-US" altLang="zh-CN" dirty="0"/>
              <a:t>The need and size of GB between two numerologies is FFS. The granularity of GB, i.e. 1 PRB or fractional PRB, will be further evaluated. </a:t>
            </a:r>
            <a:endParaRPr lang="en-US" altLang="zh-CN" strike="sngStrik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262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Aspects to </a:t>
            </a:r>
            <a:r>
              <a:rPr lang="en-US" dirty="0" smtClean="0"/>
              <a:t>Analyze (1/3)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741988"/>
          </a:xfrm>
        </p:spPr>
        <p:txBody>
          <a:bodyPr/>
          <a:lstStyle/>
          <a:p>
            <a:r>
              <a:rPr lang="en-US" dirty="0"/>
              <a:t>Compare filtering and windowing, </a:t>
            </a:r>
          </a:p>
          <a:p>
            <a:pPr lvl="1"/>
            <a:r>
              <a:rPr lang="en-US" dirty="0"/>
              <a:t>To decide the guard band at the edge of the channel the analysis should focus on the following aspects:</a:t>
            </a:r>
          </a:p>
          <a:p>
            <a:pPr lvl="2"/>
            <a:r>
              <a:rPr lang="en-US" altLang="zh-CN" dirty="0"/>
              <a:t>Emission levels complying with </a:t>
            </a:r>
            <a:r>
              <a:rPr lang="en-US" altLang="zh-CN" dirty="0" smtClean="0"/>
              <a:t>SEM </a:t>
            </a:r>
            <a:r>
              <a:rPr lang="en-US" altLang="zh-CN" dirty="0"/>
              <a:t>while achieving highest spectrum utilization</a:t>
            </a:r>
          </a:p>
          <a:p>
            <a:pPr lvl="2"/>
            <a:r>
              <a:rPr lang="en-US" altLang="zh-CN" dirty="0"/>
              <a:t>EVM analysis over the entire channel bandwidth (preferably per RB)</a:t>
            </a:r>
          </a:p>
          <a:p>
            <a:pPr lvl="2"/>
            <a:r>
              <a:rPr lang="en-US" altLang="zh-CN" dirty="0"/>
              <a:t>Impact of uneven EVM</a:t>
            </a:r>
          </a:p>
          <a:p>
            <a:pPr lvl="2"/>
            <a:r>
              <a:rPr lang="en-US" altLang="zh-CN" dirty="0"/>
              <a:t>Impact of spectrum confinement techniques to ISI (i.e. BLER performance in fading channel)</a:t>
            </a:r>
          </a:p>
          <a:p>
            <a:pPr lvl="2"/>
            <a:r>
              <a:rPr lang="en-US" altLang="zh-CN" dirty="0"/>
              <a:t>Complexity of spectrum confinement technique used (complexity of the filter used)</a:t>
            </a:r>
          </a:p>
          <a:p>
            <a:pPr lvl="2"/>
            <a:r>
              <a:rPr lang="en-US" altLang="zh-CN" dirty="0"/>
              <a:t>Impact of PA over emission levels and EVM </a:t>
            </a:r>
            <a:r>
              <a:rPr lang="en-US" altLang="zh-CN" dirty="0" smtClean="0"/>
              <a:t>(Start </a:t>
            </a:r>
            <a:r>
              <a:rPr lang="en-US" altLang="zh-CN" dirty="0" smtClean="0"/>
              <a:t>with the PA models and operating points used in RAN1 evaluation. PA models with memory effects are not ruled out)</a:t>
            </a:r>
            <a:endParaRPr lang="en-US" altLang="zh-CN" dirty="0"/>
          </a:p>
          <a:p>
            <a:pPr lvl="2"/>
            <a:r>
              <a:rPr lang="en-US" altLang="zh-CN" dirty="0"/>
              <a:t>Impact to </a:t>
            </a:r>
            <a:r>
              <a:rPr lang="en-US" altLang="zh-CN" dirty="0" smtClean="0"/>
              <a:t>ICI is FFS</a:t>
            </a:r>
          </a:p>
          <a:p>
            <a:pPr lvl="2"/>
            <a:r>
              <a:rPr lang="en-US" altLang="zh-CN" dirty="0" smtClean="0"/>
              <a:t>Impact </a:t>
            </a:r>
            <a:r>
              <a:rPr lang="en-US" altLang="zh-CN" dirty="0"/>
              <a:t>to other timing critical procedures</a:t>
            </a:r>
          </a:p>
          <a:p>
            <a:pPr lvl="2"/>
            <a:r>
              <a:rPr lang="en-US" altLang="zh-CN" dirty="0"/>
              <a:t>Coexistence to LTE in applicable </a:t>
            </a:r>
            <a:r>
              <a:rPr lang="en-US" altLang="zh-CN" dirty="0" smtClean="0"/>
              <a:t>bands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836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Aspects to </a:t>
            </a:r>
            <a:r>
              <a:rPr lang="en-US" dirty="0" smtClean="0"/>
              <a:t>Analyze (2/3)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741988"/>
          </a:xfrm>
        </p:spPr>
        <p:txBody>
          <a:bodyPr/>
          <a:lstStyle/>
          <a:p>
            <a:r>
              <a:rPr lang="en-US" dirty="0"/>
              <a:t>Compare filtering and windowing, 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decide the guard band between different numerologies within the same channel the analysis should focus on the following aspects:</a:t>
            </a:r>
          </a:p>
          <a:p>
            <a:pPr lvl="2"/>
            <a:r>
              <a:rPr lang="en-US" altLang="zh-CN" dirty="0"/>
              <a:t>Required in-band emissions levels (emissions from one numerology into the other)</a:t>
            </a:r>
          </a:p>
          <a:p>
            <a:pPr lvl="2"/>
            <a:r>
              <a:rPr lang="en-US" altLang="zh-CN" dirty="0"/>
              <a:t>EVM in the </a:t>
            </a:r>
            <a:r>
              <a:rPr lang="en-US" altLang="zh-CN" dirty="0" err="1"/>
              <a:t>subband</a:t>
            </a:r>
            <a:r>
              <a:rPr lang="en-US" altLang="zh-CN" dirty="0"/>
              <a:t> assigned to each numerology</a:t>
            </a:r>
          </a:p>
          <a:p>
            <a:pPr lvl="2"/>
            <a:r>
              <a:rPr lang="en-US" altLang="zh-CN" dirty="0"/>
              <a:t>Impact of uneven EVM</a:t>
            </a:r>
          </a:p>
          <a:p>
            <a:pPr lvl="2"/>
            <a:r>
              <a:rPr lang="en-US" altLang="zh-CN" dirty="0"/>
              <a:t>Impact of spectrum confinement techniques to ISI (i.e. BLER performance in fading channel)</a:t>
            </a:r>
          </a:p>
          <a:p>
            <a:pPr lvl="2"/>
            <a:r>
              <a:rPr lang="en-US" altLang="zh-CN" dirty="0"/>
              <a:t>Assumptions on the filter used for the EVM measurement (complexity of the filter)</a:t>
            </a:r>
          </a:p>
          <a:p>
            <a:pPr lvl="2"/>
            <a:r>
              <a:rPr lang="en-US" altLang="zh-CN" dirty="0"/>
              <a:t>Impact of PA over emission levels and EVM </a:t>
            </a:r>
            <a:r>
              <a:rPr lang="en-US" altLang="zh-CN" dirty="0" smtClean="0"/>
              <a:t>(Start with the </a:t>
            </a:r>
            <a:r>
              <a:rPr lang="en-US" altLang="zh-CN" dirty="0"/>
              <a:t>PA models and operating points </a:t>
            </a:r>
            <a:r>
              <a:rPr lang="en-US" altLang="zh-CN" dirty="0" smtClean="0"/>
              <a:t>used </a:t>
            </a:r>
            <a:r>
              <a:rPr lang="en-US" altLang="zh-CN" dirty="0"/>
              <a:t>in RAN1 </a:t>
            </a:r>
            <a:r>
              <a:rPr lang="en-US" altLang="zh-CN" dirty="0" smtClean="0"/>
              <a:t>evaluation. </a:t>
            </a:r>
            <a:r>
              <a:rPr lang="en-US" altLang="zh-CN" dirty="0"/>
              <a:t>PA models with memory effects are not ruled out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lvl="2"/>
            <a:r>
              <a:rPr lang="en-US" altLang="zh-CN" dirty="0"/>
              <a:t>Impacts to other timing critical procedures</a:t>
            </a:r>
          </a:p>
          <a:p>
            <a:r>
              <a:rPr lang="en-US" altLang="zh-CN" dirty="0"/>
              <a:t>Companies should provide the details of the simulation configuration and the parameters of any spectrum confinement techniques applied.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43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Aspects to Analyze </a:t>
            </a:r>
            <a:r>
              <a:rPr lang="en-US" dirty="0" smtClean="0"/>
              <a:t>(3/3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For </a:t>
            </a:r>
            <a:r>
              <a:rPr lang="en-US" altLang="zh-CN" dirty="0"/>
              <a:t>some combinations of bandwidth and subcarrier spacing e.g. 10MHz@120kHz  and  5MHz@60kHz, the theoretic maximum spectrum utilization Y will be below 90% when integer number of PRBs are used for the transmission bandwidth configuration as in LTE.  </a:t>
            </a:r>
          </a:p>
          <a:p>
            <a:pPr lvl="1"/>
            <a:r>
              <a:rPr lang="en-US" altLang="zh-CN" dirty="0"/>
              <a:t>How </a:t>
            </a:r>
            <a:r>
              <a:rPr lang="en-US" altLang="zh-CN" dirty="0" smtClean="0"/>
              <a:t>to </a:t>
            </a:r>
            <a:r>
              <a:rPr lang="en-US" altLang="zh-CN" dirty="0"/>
              <a:t>improve Y  over 90% is FFS.</a:t>
            </a:r>
          </a:p>
          <a:p>
            <a:r>
              <a:rPr lang="en-US" dirty="0"/>
              <a:t>For spectrum utilization in cases where utilization is &lt;90% with integer number of PRBs</a:t>
            </a:r>
          </a:p>
          <a:p>
            <a:pPr lvl="1"/>
            <a:r>
              <a:rPr lang="en-US" dirty="0"/>
              <a:t>Actual use cases for these combinations of CHBW and SCS</a:t>
            </a:r>
          </a:p>
          <a:p>
            <a:pPr lvl="1"/>
            <a:r>
              <a:rPr lang="en-US" dirty="0"/>
              <a:t>Number of bits that can be transmitted in 1 TTI with integer and fractional number of PRBs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061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Spectrum utilization</a:t>
            </a:r>
          </a:p>
          <a:p>
            <a:pPr lvl="1">
              <a:buNone/>
            </a:pPr>
            <a:r>
              <a:rPr lang="en-US" altLang="zh-CN" dirty="0"/>
              <a:t>[1] R4-1609945, Ericsson</a:t>
            </a:r>
          </a:p>
          <a:p>
            <a:pPr lvl="1">
              <a:buNone/>
            </a:pPr>
            <a:r>
              <a:rPr lang="en-US" altLang="zh-CN" dirty="0"/>
              <a:t>[2] R4-1609647, Qualcomm</a:t>
            </a:r>
          </a:p>
          <a:p>
            <a:pPr>
              <a:buNone/>
            </a:pPr>
            <a:r>
              <a:rPr lang="en-US" altLang="zh-CN" dirty="0"/>
              <a:t>	[3] R4-1609662, ZTE</a:t>
            </a:r>
          </a:p>
          <a:p>
            <a:pPr>
              <a:buNone/>
            </a:pPr>
            <a:r>
              <a:rPr lang="en-US" altLang="zh-CN" dirty="0"/>
              <a:t>	[4] R4-1609357, Samsung</a:t>
            </a:r>
          </a:p>
          <a:p>
            <a:pPr>
              <a:buNone/>
            </a:pPr>
            <a:r>
              <a:rPr lang="en-US" altLang="zh-CN" dirty="0"/>
              <a:t>	[5] R4-1609411, Huawei</a:t>
            </a:r>
          </a:p>
          <a:p>
            <a:pPr>
              <a:buNone/>
            </a:pPr>
            <a:r>
              <a:rPr lang="en-US" altLang="zh-CN" dirty="0"/>
              <a:t>	[6] R4-1609412, Huawei</a:t>
            </a:r>
          </a:p>
          <a:p>
            <a:r>
              <a:rPr lang="en-US" altLang="zh-CN" dirty="0"/>
              <a:t>In-band requirements for mixed numerology</a:t>
            </a:r>
          </a:p>
          <a:p>
            <a:pPr>
              <a:buNone/>
            </a:pPr>
            <a:r>
              <a:rPr lang="en-US" altLang="zh-CN" dirty="0"/>
              <a:t>	[1] R4-1609221, Nokia</a:t>
            </a:r>
          </a:p>
          <a:p>
            <a:pPr>
              <a:buNone/>
            </a:pPr>
            <a:r>
              <a:rPr lang="en-US" altLang="zh-CN" dirty="0"/>
              <a:t>	[2] R4-1609223, Nokia</a:t>
            </a:r>
          </a:p>
          <a:p>
            <a:pPr>
              <a:buNone/>
            </a:pPr>
            <a:r>
              <a:rPr lang="en-US" altLang="zh-CN" dirty="0"/>
              <a:t>	[3] R4- 1609225, Nokia</a:t>
            </a:r>
          </a:p>
          <a:p>
            <a:pPr>
              <a:buNone/>
            </a:pPr>
            <a:r>
              <a:rPr lang="en-US" altLang="zh-CN" dirty="0"/>
              <a:t>	[4] R4- 1609227, Nokia</a:t>
            </a:r>
          </a:p>
          <a:p>
            <a:pPr>
              <a:buNone/>
            </a:pPr>
            <a:r>
              <a:rPr lang="en-US" altLang="zh-CN" dirty="0"/>
              <a:t>	[5] R4- 1609219, Nokia</a:t>
            </a:r>
          </a:p>
          <a:p>
            <a:pPr>
              <a:buNone/>
            </a:pPr>
            <a:r>
              <a:rPr lang="en-US" altLang="zh-CN" dirty="0"/>
              <a:t>	[6] R4- 1609413, Huawei</a:t>
            </a:r>
          </a:p>
          <a:p>
            <a:pPr>
              <a:buNone/>
            </a:pPr>
            <a:r>
              <a:rPr lang="en-US" altLang="zh-CN" dirty="0"/>
              <a:t>	[7] R4- 1609414, Huawei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5954</TotalTime>
  <Words>802</Words>
  <Application>Microsoft Office PowerPoint</Application>
  <PresentationFormat>Custom</PresentationFormat>
  <Paragraphs>74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Calibri</vt:lpstr>
      <vt:lpstr>Times New Roman</vt:lpstr>
      <vt:lpstr>Background</vt:lpstr>
      <vt:lpstr>WF on NR spectrum utilization</vt:lpstr>
      <vt:lpstr>Background(1/2)</vt:lpstr>
      <vt:lpstr>WF</vt:lpstr>
      <vt:lpstr>Aspects to Analyze (1/3)</vt:lpstr>
      <vt:lpstr>Aspects to Analyze (2/3)</vt:lpstr>
      <vt:lpstr>Aspects to Analyze (3/3)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Steven Chen</cp:lastModifiedBy>
  <cp:revision>406</cp:revision>
  <dcterms:created xsi:type="dcterms:W3CDTF">2014-09-24T01:01:53Z</dcterms:created>
  <dcterms:modified xsi:type="dcterms:W3CDTF">2016-11-18T20:41:49Z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(2)OWwWBwv9qBvm7hy5xo1c8z2l56lMHIGEWnrWE4fTtbSRN2NsUKLiUwhk3f6fwRUj06BYmSxH
zN4GHQGyc9/mIhVp1vTzV/r2SPwTnHuZ8qPMbmBhJGjFwl+5Jq9gm5BSYxlaamic04ZNh3py
O3soFwoT226MlBlRXTPv0rH2jBYw5QmhvReQb44CNQZ5Q4nEUDHX76fwBOzoO4iDyymLDFfD
tD+6YXquw4L6WwuQ5S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cyM6i77k1/iuKNtHqzeHt4zUN+W078CKRCOsVaO4iVs4lnVfOA925e
UV3DcCGXj8XrwRljAaRSsqhrkGRlbybxDdyZZxSv/dMqTrcn//6a1dzZlPo0a3oc+nX0Kfs/
N/ZvaGUbugfZnW5T6KEmNy6vl+EMXNqoiRBlF23Gd0RntRbJDTxiTkJcQH7fN+e9y+vQvSaE
hnMtkZKvh5uogtpo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1476085475</vt:lpwstr>
  </property>
  <property fmtid="{D5CDD505-2E9C-101B-9397-08002B2CF9AE}" pid="10" name="_NewReviewCycle">
    <vt:lpwstr/>
  </property>
</Properties>
</file>