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8" r:id="rId2"/>
    <p:sldId id="259" r:id="rId3"/>
    <p:sldId id="260" r:id="rId4"/>
    <p:sldId id="261" r:id="rId5"/>
    <p:sldId id="256" r:id="rId6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-768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16/11/18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16/11/18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3" y="313816"/>
            <a:ext cx="8621853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en-US" altLang="ja-JP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81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R4-16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10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830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Reno, Nevada, USA, 14 - 18 November, 2016</a:t>
            </a: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8.25.2, 8.25.1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362586"/>
            <a:ext cx="8312027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WF on frequency bands</a:t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4000" b="1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FeMTC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</a:t>
            </a: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Corporation</a:t>
            </a: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CHTTL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During on-line session in [1], RAN4 discussed that which frequency bands should be standardized for </a:t>
            </a:r>
            <a:r>
              <a:rPr lang="en-US" dirty="0" err="1" smtClean="0"/>
              <a:t>FeMTC</a:t>
            </a:r>
            <a:r>
              <a:rPr lang="en-US" dirty="0" smtClean="0"/>
              <a:t> WI.</a:t>
            </a:r>
          </a:p>
          <a:p>
            <a:r>
              <a:rPr lang="en-US" dirty="0" smtClean="0"/>
              <a:t>This contribution tries to summarize proposed frequency bands so far.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825625"/>
            <a:ext cx="8675370" cy="4351338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3600" dirty="0" smtClean="0"/>
              <a:t>So far, RAN4 should study frequency bands within this WI as following;</a:t>
            </a: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sz="3200" dirty="0"/>
              <a:t>Bands </a:t>
            </a:r>
            <a:r>
              <a:rPr lang="en-US" sz="3200" b="1" dirty="0" smtClean="0">
                <a:solidFill>
                  <a:srgbClr val="0000CC"/>
                </a:solidFill>
              </a:rPr>
              <a:t>1, 2, </a:t>
            </a:r>
            <a:r>
              <a:rPr lang="en-US" sz="3200" b="1" dirty="0">
                <a:solidFill>
                  <a:srgbClr val="0000CC"/>
                </a:solidFill>
              </a:rPr>
              <a:t>3, 4, 5</a:t>
            </a:r>
            <a:r>
              <a:rPr lang="en-US" sz="3200" b="1" dirty="0" smtClean="0">
                <a:solidFill>
                  <a:srgbClr val="0000CC"/>
                </a:solidFill>
              </a:rPr>
              <a:t>, 7, 8</a:t>
            </a:r>
            <a:r>
              <a:rPr lang="en-US" sz="3200" b="1" dirty="0">
                <a:solidFill>
                  <a:srgbClr val="0000CC"/>
                </a:solidFill>
              </a:rPr>
              <a:t>, </a:t>
            </a:r>
            <a:r>
              <a:rPr lang="en-US" sz="3200" b="1" dirty="0" smtClean="0">
                <a:solidFill>
                  <a:srgbClr val="0000CC"/>
                </a:solidFill>
              </a:rPr>
              <a:t>11, 12, 13</a:t>
            </a:r>
            <a:r>
              <a:rPr lang="en-US" sz="3200" b="1" dirty="0">
                <a:solidFill>
                  <a:srgbClr val="0000CC"/>
                </a:solidFill>
              </a:rPr>
              <a:t>, </a:t>
            </a:r>
            <a:r>
              <a:rPr lang="en-US" sz="3200" b="1" dirty="0" smtClean="0">
                <a:solidFill>
                  <a:srgbClr val="0000CC"/>
                </a:solidFill>
              </a:rPr>
              <a:t>18, 19, 20</a:t>
            </a:r>
            <a:r>
              <a:rPr lang="en-US" sz="3200" b="1" dirty="0">
                <a:solidFill>
                  <a:srgbClr val="0000CC"/>
                </a:solidFill>
              </a:rPr>
              <a:t>, </a:t>
            </a:r>
            <a:r>
              <a:rPr lang="en-US" sz="3200" b="1" dirty="0" smtClean="0">
                <a:solidFill>
                  <a:srgbClr val="0000CC"/>
                </a:solidFill>
              </a:rPr>
              <a:t>21, </a:t>
            </a:r>
            <a:r>
              <a:rPr lang="en-US" sz="3200" b="1" dirty="0" smtClean="0">
                <a:solidFill>
                  <a:srgbClr val="FF0000"/>
                </a:solidFill>
              </a:rPr>
              <a:t>25,</a:t>
            </a:r>
            <a:r>
              <a:rPr lang="en-US" sz="3200" b="1" dirty="0" smtClean="0">
                <a:solidFill>
                  <a:srgbClr val="0000CC"/>
                </a:solidFill>
              </a:rPr>
              <a:t> 26, 27, 28, 31, 39 </a:t>
            </a:r>
            <a:r>
              <a:rPr lang="en-US" sz="3200" b="1" dirty="0">
                <a:solidFill>
                  <a:srgbClr val="0000CC"/>
                </a:solidFill>
              </a:rPr>
              <a:t>and </a:t>
            </a:r>
            <a:r>
              <a:rPr lang="en-US" sz="3200" b="1" dirty="0" smtClean="0">
                <a:solidFill>
                  <a:srgbClr val="0000CC"/>
                </a:solidFill>
              </a:rPr>
              <a:t>41</a:t>
            </a:r>
            <a:r>
              <a:rPr lang="ja-JP" altLang="en-US" sz="3200" b="1" dirty="0">
                <a:solidFill>
                  <a:srgbClr val="0000CC"/>
                </a:solidFill>
              </a:rPr>
              <a:t> </a:t>
            </a:r>
            <a:r>
              <a:rPr lang="en-US" altLang="ja-JP" sz="3200" b="1" dirty="0" smtClean="0">
                <a:solidFill>
                  <a:srgbClr val="0000CC"/>
                </a:solidFill>
              </a:rPr>
              <a:t>and</a:t>
            </a:r>
            <a:r>
              <a:rPr lang="ja-JP" altLang="en-US" sz="3200" b="1" dirty="0" smtClean="0">
                <a:solidFill>
                  <a:srgbClr val="0000CC"/>
                </a:solidFill>
              </a:rPr>
              <a:t> </a:t>
            </a:r>
            <a:r>
              <a:rPr lang="en-US" altLang="ja-JP" sz="3200" b="1" dirty="0" smtClean="0">
                <a:solidFill>
                  <a:srgbClr val="FF0000"/>
                </a:solidFill>
              </a:rPr>
              <a:t>66</a:t>
            </a:r>
            <a:r>
              <a:rPr lang="en-US" altLang="ja-JP" sz="3200" b="1" dirty="0" smtClean="0">
                <a:solidFill>
                  <a:srgbClr val="0000CC"/>
                </a:solidFill>
              </a:rPr>
              <a:t>.</a:t>
            </a:r>
            <a:endParaRPr lang="en-US" sz="3200" b="1" dirty="0" smtClean="0">
              <a:solidFill>
                <a:srgbClr val="FF0000"/>
              </a:solidFill>
            </a:endParaRP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endParaRPr lang="en-US" sz="3200" b="1" dirty="0" smtClean="0">
              <a:solidFill>
                <a:srgbClr val="0000CC"/>
              </a:solidFill>
            </a:endParaRPr>
          </a:p>
          <a:p>
            <a:pPr marL="914400" lvl="3" indent="-45720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2800" b="1" dirty="0" smtClean="0">
                <a:solidFill>
                  <a:srgbClr val="0000CC"/>
                </a:solidFill>
              </a:rPr>
              <a:t>Blue color indicates </a:t>
            </a:r>
            <a:r>
              <a:rPr lang="en-US" sz="2800" b="1" dirty="0" smtClean="0">
                <a:solidFill>
                  <a:srgbClr val="0000CC"/>
                </a:solidFill>
              </a:rPr>
              <a:t>same </a:t>
            </a:r>
            <a:r>
              <a:rPr lang="en-US" sz="2800" b="1" dirty="0" smtClean="0">
                <a:solidFill>
                  <a:srgbClr val="0000CC"/>
                </a:solidFill>
              </a:rPr>
              <a:t>operating </a:t>
            </a:r>
            <a:r>
              <a:rPr lang="en-US" sz="2800" b="1" dirty="0" smtClean="0">
                <a:solidFill>
                  <a:srgbClr val="0000CC"/>
                </a:solidFill>
              </a:rPr>
              <a:t>bands for UE category M1 in TS36.101.</a:t>
            </a:r>
          </a:p>
          <a:p>
            <a:pPr marL="914400" lvl="3" indent="-457200">
              <a:spcBef>
                <a:spcPts val="1000"/>
              </a:spcBef>
              <a:buFont typeface="Wingdings" panose="05000000000000000000" pitchFamily="2" charset="2"/>
              <a:buChar char="v"/>
            </a:pPr>
            <a:r>
              <a:rPr lang="en-US" sz="2800" b="1" dirty="0" smtClean="0">
                <a:solidFill>
                  <a:srgbClr val="FF0000"/>
                </a:solidFill>
              </a:rPr>
              <a:t>Red color indicates frequency bands which are not included in UE category M1 specification so far.</a:t>
            </a: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endParaRPr lang="en-US" sz="3200" b="1" dirty="0">
              <a:solidFill>
                <a:srgbClr val="0000CC"/>
              </a:solidFill>
            </a:endParaRPr>
          </a:p>
          <a:p>
            <a:pPr marL="742950" lvl="3" indent="-285750">
              <a:spcBef>
                <a:spcPts val="1000"/>
              </a:spcBef>
              <a:buFont typeface="Wingdings" panose="05000000000000000000" pitchFamily="2" charset="2"/>
              <a:buChar char="Ø"/>
            </a:pPr>
            <a:endParaRPr lang="en-US" sz="3200" b="1" dirty="0" smtClean="0">
              <a:solidFill>
                <a:srgbClr val="0000CC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Important Notice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kumimoji="1" lang="en-US" altLang="ja-JP" dirty="0" smtClean="0"/>
              <a:t>It is FFS whether new UE </a:t>
            </a:r>
            <a:r>
              <a:rPr kumimoji="1" lang="en-US" altLang="ja-JP" dirty="0" smtClean="0"/>
              <a:t>CAT</a:t>
            </a:r>
            <a:r>
              <a:rPr kumimoji="1" lang="en-US" altLang="ja-JP" dirty="0" smtClean="0"/>
              <a:t> </a:t>
            </a:r>
            <a:r>
              <a:rPr kumimoji="1" lang="en-US" altLang="ja-JP" dirty="0" smtClean="0"/>
              <a:t>will be introduced or not.</a:t>
            </a:r>
          </a:p>
          <a:p>
            <a:r>
              <a:rPr kumimoji="1" lang="en-US" altLang="ja-JP" dirty="0" smtClean="0"/>
              <a:t>If new UE category is specified for </a:t>
            </a:r>
            <a:r>
              <a:rPr kumimoji="1" lang="en-US" altLang="ja-JP" dirty="0" err="1" smtClean="0"/>
              <a:t>FeMTC</a:t>
            </a:r>
            <a:r>
              <a:rPr kumimoji="1" lang="en-US" altLang="ja-JP" dirty="0" smtClean="0"/>
              <a:t>:</a:t>
            </a:r>
            <a:br>
              <a:rPr kumimoji="1" lang="en-US" altLang="ja-JP" dirty="0" smtClean="0"/>
            </a:br>
            <a:r>
              <a:rPr kumimoji="1" lang="en-US" altLang="ja-JP" dirty="0" smtClean="0">
                <a:sym typeface="Wingdings"/>
              </a:rPr>
              <a:t> </a:t>
            </a:r>
            <a:r>
              <a:rPr kumimoji="1" lang="en-US" altLang="ja-JP" dirty="0">
                <a:sym typeface="Wingdings"/>
              </a:rPr>
              <a:t>A</a:t>
            </a:r>
            <a:r>
              <a:rPr kumimoji="1" lang="en-US" altLang="ja-JP" dirty="0" smtClean="0"/>
              <a:t>ll </a:t>
            </a:r>
            <a:r>
              <a:rPr kumimoji="1" lang="en-US" altLang="ja-JP" dirty="0" smtClean="0"/>
              <a:t>of bands in this contribution can be reflected into technical specification.</a:t>
            </a:r>
          </a:p>
          <a:p>
            <a:r>
              <a:rPr kumimoji="1" lang="en-US" altLang="ja-JP" dirty="0"/>
              <a:t>I</a:t>
            </a:r>
            <a:r>
              <a:rPr kumimoji="1" lang="en-US" altLang="ja-JP" dirty="0" smtClean="0"/>
              <a:t>f </a:t>
            </a:r>
            <a:r>
              <a:rPr kumimoji="1" lang="en-US" altLang="ja-JP" dirty="0" smtClean="0"/>
              <a:t>legacy UE category (ex. Cat. M1) is reused for </a:t>
            </a:r>
            <a:r>
              <a:rPr kumimoji="1" lang="en-US" altLang="ja-JP" dirty="0" err="1" smtClean="0"/>
              <a:t>FeMTC</a:t>
            </a:r>
            <a:r>
              <a:rPr kumimoji="1" lang="en-US" altLang="ja-JP" dirty="0" smtClean="0"/>
              <a:t>:</a:t>
            </a:r>
            <a:br>
              <a:rPr kumimoji="1" lang="en-US" altLang="ja-JP" dirty="0" smtClean="0"/>
            </a:br>
            <a:r>
              <a:rPr kumimoji="1" lang="en-US" altLang="ja-JP" dirty="0" smtClean="0">
                <a:sym typeface="Wingdings"/>
              </a:rPr>
              <a:t> </a:t>
            </a:r>
            <a:r>
              <a:rPr kumimoji="1" lang="en-US" altLang="ja-JP" b="1" dirty="0">
                <a:solidFill>
                  <a:srgbClr val="FF0000"/>
                </a:solidFill>
                <a:sym typeface="Wingdings"/>
              </a:rPr>
              <a:t>R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ed 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colored bands</a:t>
            </a:r>
            <a:r>
              <a:rPr kumimoji="1" lang="en-US" altLang="ja-JP" dirty="0" smtClean="0"/>
              <a:t> in the previous slide </a:t>
            </a:r>
            <a:r>
              <a:rPr kumimoji="1" lang="en-US" altLang="ja-JP" u="sng" dirty="0" smtClean="0"/>
              <a:t>cannot be added</a:t>
            </a:r>
            <a:r>
              <a:rPr kumimoji="1" lang="en-US" altLang="ja-JP" dirty="0" smtClean="0"/>
              <a:t> into specification.  </a:t>
            </a:r>
          </a:p>
          <a:p>
            <a:r>
              <a:rPr kumimoji="1" lang="en-US" altLang="ja-JP" dirty="0" smtClean="0"/>
              <a:t>According RAN4 chairman guidance, adding new band(s) into legacy UE category has to be done by new WI.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003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dirty="0" smtClean="0"/>
              <a:t>[1] R4-1609884</a:t>
            </a:r>
            <a:r>
              <a:rPr lang="en-US" altLang="ja-JP" dirty="0"/>
              <a:t>, “REFSENS requirements for </a:t>
            </a:r>
            <a:r>
              <a:rPr lang="en-US" altLang="ja-JP" dirty="0" err="1"/>
              <a:t>furhter</a:t>
            </a:r>
            <a:r>
              <a:rPr lang="en-US" altLang="ja-JP" dirty="0"/>
              <a:t> enhanced MTC ,” </a:t>
            </a:r>
            <a:r>
              <a:rPr lang="en-US" altLang="ja-JP" dirty="0" smtClean="0"/>
              <a:t>Ericsson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025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5538</TotalTime>
  <Words>186</Words>
  <Application>Microsoft Macintosh PowerPoint</Application>
  <PresentationFormat>画面に合わせる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Theme</vt:lpstr>
      <vt:lpstr>PowerPoint プレゼンテーション</vt:lpstr>
      <vt:lpstr>Background</vt:lpstr>
      <vt:lpstr>Proposal</vt:lpstr>
      <vt:lpstr>Important Notice</vt:lpstr>
      <vt:lpstr>References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尾原 誠明</cp:lastModifiedBy>
  <cp:revision>46</cp:revision>
  <cp:lastPrinted>2015-11-02T18:42:05Z</cp:lastPrinted>
  <dcterms:created xsi:type="dcterms:W3CDTF">2015-10-30T15:37:37Z</dcterms:created>
  <dcterms:modified xsi:type="dcterms:W3CDTF">2016-11-18T16:33:13Z</dcterms:modified>
</cp:coreProperties>
</file>