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0" r:id="rId4"/>
    <p:sldId id="263" r:id="rId5"/>
    <p:sldId id="261" r:id="rId6"/>
    <p:sldId id="265" r:id="rId7"/>
    <p:sldId id="264" r:id="rId8"/>
    <p:sldId id="272" r:id="rId9"/>
    <p:sldId id="258" r:id="rId10"/>
    <p:sldId id="273" r:id="rId11"/>
    <p:sldId id="259" r:id="rId12"/>
    <p:sldId id="260" r:id="rId13"/>
    <p:sldId id="266" r:id="rId14"/>
    <p:sldId id="27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9" d="100"/>
          <a:sy n="89" d="100"/>
        </p:scale>
        <p:origin x="466"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t>11/18/2016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t>11/18/2016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t>11/18/2016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t>11/18/2016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t>11/18/2016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t>11/18/2016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t>11/18/2016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measurement gap enhancement</a:t>
            </a:r>
          </a:p>
        </p:txBody>
      </p:sp>
      <p:sp>
        <p:nvSpPr>
          <p:cNvPr id="3" name="Subtitle 2"/>
          <p:cNvSpPr>
            <a:spLocks noGrp="1"/>
          </p:cNvSpPr>
          <p:nvPr>
            <p:ph type="subTitle" idx="1"/>
          </p:nvPr>
        </p:nvSpPr>
        <p:spPr/>
        <p:txBody>
          <a:bodyPr/>
          <a:lstStyle/>
          <a:p>
            <a:r>
              <a:rPr lang="en-US" dirty="0"/>
              <a:t>Intel</a:t>
            </a:r>
            <a:r>
              <a:rPr lang="en-US" dirty="0" smtClean="0"/>
              <a:t>, Ericsson, </a:t>
            </a:r>
            <a:r>
              <a:rPr lang="en-US" dirty="0" smtClean="0"/>
              <a:t>Nokia</a:t>
            </a:r>
            <a:r>
              <a:rPr lang="en-US" dirty="0" smtClean="0"/>
              <a:t>, </a:t>
            </a:r>
            <a:r>
              <a:rPr lang="en-US" dirty="0" smtClean="0"/>
              <a:t>Huawei </a:t>
            </a:r>
            <a:endParaRPr lang="en-US" dirty="0"/>
          </a:p>
        </p:txBody>
      </p:sp>
      <p:sp>
        <p:nvSpPr>
          <p:cNvPr id="4" name="Rectangle 3"/>
          <p:cNvSpPr/>
          <p:nvPr/>
        </p:nvSpPr>
        <p:spPr>
          <a:xfrm>
            <a:off x="378940" y="199033"/>
            <a:ext cx="11302313" cy="646331"/>
          </a:xfrm>
          <a:prstGeom prst="rect">
            <a:avLst/>
          </a:prstGeom>
        </p:spPr>
        <p:txBody>
          <a:bodyPr wrap="square">
            <a:spAutoFit/>
          </a:bodyPr>
          <a:lstStyle/>
          <a:p>
            <a:pPr hangingPunct="0"/>
            <a:r>
              <a:rPr lang="en-GB" b="1" dirty="0"/>
              <a:t>3GPP TSG-RAN WG4 Meeting #81 	                                                                                                                        R4-</a:t>
            </a:r>
            <a:r>
              <a:rPr lang="en-US" b="1" dirty="0" smtClean="0"/>
              <a:t>1610691</a:t>
            </a:r>
            <a:endParaRPr lang="en-US" b="1" dirty="0"/>
          </a:p>
          <a:p>
            <a:pPr hangingPunct="0"/>
            <a:r>
              <a:rPr lang="en-GB" b="1" dirty="0"/>
              <a:t>Reno, USA, 14 – 18 November 2016</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NCSG</a:t>
            </a:r>
            <a:endParaRPr lang="en-GB" dirty="0"/>
          </a:p>
        </p:txBody>
      </p:sp>
      <p:sp>
        <p:nvSpPr>
          <p:cNvPr id="3" name="Content Placeholder 2"/>
          <p:cNvSpPr>
            <a:spLocks noGrp="1"/>
          </p:cNvSpPr>
          <p:nvPr>
            <p:ph idx="1"/>
          </p:nvPr>
        </p:nvSpPr>
        <p:spPr>
          <a:xfrm>
            <a:off x="838200" y="1727270"/>
            <a:ext cx="10515600" cy="4351338"/>
          </a:xfrm>
        </p:spPr>
        <p:txBody>
          <a:bodyPr>
            <a:normAutofit/>
          </a:bodyPr>
          <a:lstStyle/>
          <a:p>
            <a:r>
              <a:rPr lang="en-GB" dirty="0"/>
              <a:t>RAN4 needs to inform RAN2 that it is decided to specify </a:t>
            </a:r>
            <a:r>
              <a:rPr lang="en-GB" dirty="0" smtClean="0"/>
              <a:t>NCSG configuration</a:t>
            </a:r>
            <a:endParaRPr lang="en-GB" dirty="0"/>
          </a:p>
          <a:p>
            <a:endParaRPr lang="en-GB" dirty="0"/>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1881618216"/>
              </p:ext>
            </p:extLst>
          </p:nvPr>
        </p:nvGraphicFramePr>
        <p:xfrm>
          <a:off x="838200" y="2810309"/>
          <a:ext cx="10172791" cy="3413760"/>
        </p:xfrm>
        <a:graphic>
          <a:graphicData uri="http://schemas.openxmlformats.org/drawingml/2006/table">
            <a:tbl>
              <a:tblPr>
                <a:tableStyleId>{5C22544A-7EE6-4342-B048-85BDC9FD1C3A}</a:tableStyleId>
              </a:tblPr>
              <a:tblGrid>
                <a:gridCol w="1100696"/>
                <a:gridCol w="1755824"/>
                <a:gridCol w="1757858"/>
                <a:gridCol w="1957245"/>
                <a:gridCol w="1501504"/>
                <a:gridCol w="2099664"/>
              </a:tblGrid>
              <a:tr h="772281">
                <a:tc>
                  <a:txBody>
                    <a:bodyPr/>
                    <a:lstStyle/>
                    <a:p>
                      <a:pPr marL="0" marR="0" algn="ctr" fontAlgn="base" hangingPunct="0">
                        <a:spcBef>
                          <a:spcPts val="0"/>
                        </a:spcBef>
                        <a:spcAft>
                          <a:spcPts val="0"/>
                        </a:spcAft>
                      </a:pPr>
                      <a:r>
                        <a:rPr lang="en-GB" sz="1400" dirty="0" smtClean="0"/>
                        <a:t>NCSG </a:t>
                      </a:r>
                      <a:r>
                        <a:rPr lang="en-GB" sz="1400" dirty="0"/>
                        <a:t>Pattern Id</a:t>
                      </a:r>
                      <a:endParaRPr lang="en-US" sz="1400" dirty="0"/>
                    </a:p>
                  </a:txBody>
                  <a:tcPr marL="68580" marR="68580" marT="0" marB="0"/>
                </a:tc>
                <a:tc>
                  <a:txBody>
                    <a:bodyPr/>
                    <a:lstStyle/>
                    <a:p>
                      <a:pPr marL="0" marR="0" algn="ctr" fontAlgn="base" hangingPunct="0">
                        <a:spcBef>
                          <a:spcPts val="0"/>
                        </a:spcBef>
                        <a:spcAft>
                          <a:spcPts val="0"/>
                        </a:spcAft>
                      </a:pPr>
                      <a:r>
                        <a:rPr lang="en-GB" sz="1400"/>
                        <a:t>Visible interruption length before measurement (VIL1, ms)</a:t>
                      </a:r>
                      <a:endParaRPr lang="en-US" sz="1400"/>
                    </a:p>
                  </a:txBody>
                  <a:tcPr marL="68580" marR="68580" marT="0" marB="0"/>
                </a:tc>
                <a:tc>
                  <a:txBody>
                    <a:bodyPr/>
                    <a:lstStyle/>
                    <a:p>
                      <a:pPr marL="0" marR="0" algn="ctr" fontAlgn="base" hangingPunct="0">
                        <a:spcBef>
                          <a:spcPts val="0"/>
                        </a:spcBef>
                        <a:spcAft>
                          <a:spcPts val="0"/>
                        </a:spcAft>
                      </a:pPr>
                      <a:r>
                        <a:rPr lang="en-GB" sz="1400"/>
                        <a:t>Measurement Length during which there is no gap (ML, ms)</a:t>
                      </a:r>
                      <a:endParaRPr lang="en-US" sz="1400"/>
                    </a:p>
                  </a:txBody>
                  <a:tcPr marL="68580" marR="68580" marT="0" marB="0"/>
                </a:tc>
                <a:tc>
                  <a:txBody>
                    <a:bodyPr/>
                    <a:lstStyle/>
                    <a:p>
                      <a:pPr marL="0" marR="0" algn="ctr" fontAlgn="base" hangingPunct="0">
                        <a:spcBef>
                          <a:spcPts val="0"/>
                        </a:spcBef>
                        <a:spcAft>
                          <a:spcPts val="0"/>
                        </a:spcAft>
                      </a:pPr>
                      <a:r>
                        <a:rPr lang="en-GB" sz="1400" dirty="0"/>
                        <a:t>Visible interruption length after measurement (VIL2, </a:t>
                      </a:r>
                      <a:r>
                        <a:rPr lang="en-GB" sz="1400" dirty="0" err="1"/>
                        <a:t>ms</a:t>
                      </a:r>
                      <a:r>
                        <a:rPr lang="en-GB" sz="1400" dirty="0"/>
                        <a:t>)</a:t>
                      </a:r>
                      <a:endParaRPr lang="en-US" sz="1400" dirty="0"/>
                    </a:p>
                  </a:txBody>
                  <a:tcPr marL="68580" marR="68580" marT="0" marB="0"/>
                </a:tc>
                <a:tc>
                  <a:txBody>
                    <a:bodyPr/>
                    <a:lstStyle/>
                    <a:p>
                      <a:pPr marL="0" marR="0" algn="ctr" fontAlgn="base" hangingPunct="0">
                        <a:spcBef>
                          <a:spcPts val="0"/>
                        </a:spcBef>
                        <a:spcAft>
                          <a:spcPts val="0"/>
                        </a:spcAft>
                      </a:pPr>
                      <a:r>
                        <a:rPr lang="en-GB" sz="1400" dirty="0"/>
                        <a:t>Visible interruption Repetition Period</a:t>
                      </a:r>
                      <a:endParaRPr lang="en-US" sz="1400" dirty="0"/>
                    </a:p>
                    <a:p>
                      <a:pPr marL="0" marR="0" algn="ctr" fontAlgn="base" hangingPunct="0">
                        <a:spcBef>
                          <a:spcPts val="0"/>
                        </a:spcBef>
                        <a:spcAft>
                          <a:spcPts val="0"/>
                        </a:spcAft>
                      </a:pPr>
                      <a:r>
                        <a:rPr lang="en-GB" sz="1400" dirty="0"/>
                        <a:t>(VIRP, </a:t>
                      </a:r>
                      <a:r>
                        <a:rPr lang="en-GB" sz="1400" dirty="0" err="1"/>
                        <a:t>ms</a:t>
                      </a:r>
                      <a:r>
                        <a:rPr lang="en-GB" sz="1400" dirty="0"/>
                        <a:t>)</a:t>
                      </a:r>
                      <a:endParaRPr lang="en-US" sz="1400" dirty="0"/>
                    </a:p>
                  </a:txBody>
                  <a:tcPr marL="68580" marR="68580" marT="0" marB="0"/>
                </a:tc>
                <a:tc>
                  <a:txBody>
                    <a:bodyPr/>
                    <a:lstStyle/>
                    <a:p>
                      <a:pPr marL="0" marR="0" algn="ctr" fontAlgn="base" hangingPunct="0">
                        <a:spcBef>
                          <a:spcPts val="0"/>
                        </a:spcBef>
                        <a:spcAft>
                          <a:spcPts val="0"/>
                        </a:spcAft>
                      </a:pPr>
                      <a:r>
                        <a:rPr lang="en-GB" sz="1400"/>
                        <a:t> Purpose</a:t>
                      </a:r>
                      <a:endParaRPr lang="en-US" sz="1400"/>
                    </a:p>
                  </a:txBody>
                  <a:tcPr marL="68580" marR="68580" marT="0" marB="0"/>
                </a:tc>
              </a:tr>
              <a:tr h="514853">
                <a:tc>
                  <a:txBody>
                    <a:bodyPr/>
                    <a:lstStyle/>
                    <a:p>
                      <a:pPr marL="0" marR="0" algn="ctr" fontAlgn="base" hangingPunct="0">
                        <a:spcBef>
                          <a:spcPts val="0"/>
                        </a:spcBef>
                        <a:spcAft>
                          <a:spcPts val="0"/>
                        </a:spcAft>
                      </a:pPr>
                      <a:r>
                        <a:rPr lang="en-GB" sz="1400" dirty="0" smtClean="0"/>
                        <a:t>1</a:t>
                      </a:r>
                      <a:endParaRPr lang="en-US" sz="1400" dirty="0"/>
                    </a:p>
                  </a:txBody>
                  <a:tcPr marL="68580" marR="68580" marT="0" marB="0"/>
                </a:tc>
                <a:tc>
                  <a:txBody>
                    <a:bodyPr/>
                    <a:lstStyle/>
                    <a:p>
                      <a:pPr marL="0" marR="0" algn="ctr" fontAlgn="base" hangingPunct="0">
                        <a:spcBef>
                          <a:spcPts val="0"/>
                        </a:spcBef>
                        <a:spcAft>
                          <a:spcPts val="0"/>
                        </a:spcAft>
                      </a:pPr>
                      <a:r>
                        <a:rPr lang="en-GB" sz="1400"/>
                        <a:t>1</a:t>
                      </a:r>
                      <a:endParaRPr lang="en-US" sz="1400"/>
                    </a:p>
                  </a:txBody>
                  <a:tcPr marL="68580" marR="68580" marT="0" marB="0"/>
                </a:tc>
                <a:tc>
                  <a:txBody>
                    <a:bodyPr/>
                    <a:lstStyle/>
                    <a:p>
                      <a:pPr marL="0" marR="0" algn="ctr" fontAlgn="base" hangingPunct="0">
                        <a:spcBef>
                          <a:spcPts val="0"/>
                        </a:spcBef>
                        <a:spcAft>
                          <a:spcPts val="0"/>
                        </a:spcAft>
                      </a:pPr>
                      <a:r>
                        <a:rPr lang="en-GB" sz="1400"/>
                        <a:t>4</a:t>
                      </a:r>
                      <a:endParaRPr lang="en-US" sz="1400"/>
                    </a:p>
                  </a:txBody>
                  <a:tcPr marL="68580" marR="68580" marT="0" marB="0"/>
                </a:tc>
                <a:tc>
                  <a:txBody>
                    <a:bodyPr/>
                    <a:lstStyle/>
                    <a:p>
                      <a:pPr marL="0" marR="0" algn="ctr" fontAlgn="base" hangingPunct="0">
                        <a:spcBef>
                          <a:spcPts val="0"/>
                        </a:spcBef>
                        <a:spcAft>
                          <a:spcPts val="0"/>
                        </a:spcAft>
                      </a:pPr>
                      <a:r>
                        <a:rPr lang="en-GB" sz="1400"/>
                        <a:t>1</a:t>
                      </a:r>
                      <a:endParaRPr lang="en-US" sz="1400"/>
                    </a:p>
                  </a:txBody>
                  <a:tcPr marL="68580" marR="68580" marT="0" marB="0"/>
                </a:tc>
                <a:tc>
                  <a:txBody>
                    <a:bodyPr/>
                    <a:lstStyle/>
                    <a:p>
                      <a:pPr marL="0" marR="0" algn="ctr" fontAlgn="base" hangingPunct="0">
                        <a:spcBef>
                          <a:spcPts val="0"/>
                        </a:spcBef>
                        <a:spcAft>
                          <a:spcPts val="0"/>
                        </a:spcAft>
                      </a:pPr>
                      <a:r>
                        <a:rPr lang="en-GB" sz="1400" dirty="0"/>
                        <a:t>40</a:t>
                      </a:r>
                      <a:endParaRPr lang="en-US" sz="1400" dirty="0"/>
                    </a:p>
                  </a:txBody>
                  <a:tcPr marL="68580" marR="68580" marT="0" marB="0"/>
                </a:tc>
                <a:tc>
                  <a:txBody>
                    <a:bodyPr/>
                    <a:lstStyle/>
                    <a:p>
                      <a:pPr marL="0" marR="0" algn="ctr" fontAlgn="base" hangingPunct="0">
                        <a:spcBef>
                          <a:spcPts val="0"/>
                        </a:spcBef>
                        <a:spcAft>
                          <a:spcPts val="0"/>
                        </a:spcAft>
                      </a:pPr>
                      <a:r>
                        <a:rPr lang="en-GB" sz="1400"/>
                        <a:t>Interruption control according to requirements in sections x,y,x</a:t>
                      </a:r>
                      <a:endParaRPr lang="en-US" sz="1400"/>
                    </a:p>
                  </a:txBody>
                  <a:tcPr marL="68580" marR="68580" marT="0" marB="0"/>
                </a:tc>
              </a:tr>
              <a:tr h="514853">
                <a:tc>
                  <a:txBody>
                    <a:bodyPr/>
                    <a:lstStyle/>
                    <a:p>
                      <a:pPr marL="0" marR="0" algn="ctr" fontAlgn="base" hangingPunct="0">
                        <a:spcBef>
                          <a:spcPts val="0"/>
                        </a:spcBef>
                        <a:spcAft>
                          <a:spcPts val="0"/>
                        </a:spcAft>
                      </a:pPr>
                      <a:r>
                        <a:rPr lang="en-GB" sz="1400" dirty="0" smtClean="0"/>
                        <a:t>2</a:t>
                      </a:r>
                      <a:endParaRPr lang="en-US" sz="1400" dirty="0"/>
                    </a:p>
                  </a:txBody>
                  <a:tcPr marL="68580" marR="68580" marT="0" marB="0"/>
                </a:tc>
                <a:tc>
                  <a:txBody>
                    <a:bodyPr/>
                    <a:lstStyle/>
                    <a:p>
                      <a:pPr marL="0" marR="0" algn="ctr" fontAlgn="base" hangingPunct="0">
                        <a:spcBef>
                          <a:spcPts val="0"/>
                        </a:spcBef>
                        <a:spcAft>
                          <a:spcPts val="0"/>
                        </a:spcAft>
                      </a:pPr>
                      <a:r>
                        <a:rPr lang="en-GB" sz="1400"/>
                        <a:t>1</a:t>
                      </a:r>
                      <a:endParaRPr lang="en-US" sz="1400"/>
                    </a:p>
                  </a:txBody>
                  <a:tcPr marL="68580" marR="68580" marT="0" marB="0"/>
                </a:tc>
                <a:tc>
                  <a:txBody>
                    <a:bodyPr/>
                    <a:lstStyle/>
                    <a:p>
                      <a:pPr marL="0" marR="0" algn="ctr" fontAlgn="base" hangingPunct="0">
                        <a:spcBef>
                          <a:spcPts val="0"/>
                        </a:spcBef>
                        <a:spcAft>
                          <a:spcPts val="0"/>
                        </a:spcAft>
                      </a:pPr>
                      <a:r>
                        <a:rPr lang="en-GB" sz="1400"/>
                        <a:t>4</a:t>
                      </a:r>
                      <a:endParaRPr lang="en-US" sz="1400"/>
                    </a:p>
                  </a:txBody>
                  <a:tcPr marL="68580" marR="68580" marT="0" marB="0"/>
                </a:tc>
                <a:tc>
                  <a:txBody>
                    <a:bodyPr/>
                    <a:lstStyle/>
                    <a:p>
                      <a:pPr marL="0" marR="0" algn="ctr" fontAlgn="base" hangingPunct="0">
                        <a:spcBef>
                          <a:spcPts val="0"/>
                        </a:spcBef>
                        <a:spcAft>
                          <a:spcPts val="0"/>
                        </a:spcAft>
                      </a:pPr>
                      <a:r>
                        <a:rPr lang="en-GB" sz="1400"/>
                        <a:t>1</a:t>
                      </a:r>
                      <a:endParaRPr lang="en-US" sz="1400"/>
                    </a:p>
                  </a:txBody>
                  <a:tcPr marL="68580" marR="68580" marT="0" marB="0"/>
                </a:tc>
                <a:tc>
                  <a:txBody>
                    <a:bodyPr/>
                    <a:lstStyle/>
                    <a:p>
                      <a:pPr marL="0" marR="0" algn="ctr" fontAlgn="base" hangingPunct="0">
                        <a:spcBef>
                          <a:spcPts val="0"/>
                        </a:spcBef>
                        <a:spcAft>
                          <a:spcPts val="0"/>
                        </a:spcAft>
                      </a:pPr>
                      <a:r>
                        <a:rPr lang="en-GB" sz="1400"/>
                        <a:t>80</a:t>
                      </a:r>
                      <a:endParaRPr lang="en-US" sz="1400"/>
                    </a:p>
                  </a:txBody>
                  <a:tcPr marL="68580" marR="68580" marT="0" marB="0"/>
                </a:tc>
                <a:tc>
                  <a:txBody>
                    <a:bodyPr/>
                    <a:lstStyle/>
                    <a:p>
                      <a:pPr marL="0" marR="0" algn="ctr" fontAlgn="base" hangingPunct="0">
                        <a:spcBef>
                          <a:spcPts val="0"/>
                        </a:spcBef>
                        <a:spcAft>
                          <a:spcPts val="0"/>
                        </a:spcAft>
                      </a:pPr>
                      <a:r>
                        <a:rPr lang="en-GB" sz="1400"/>
                        <a:t>Interruption control according to requirements in sections x,y,x</a:t>
                      </a:r>
                      <a:endParaRPr lang="en-US" sz="1400"/>
                    </a:p>
                  </a:txBody>
                  <a:tcPr marL="68580" marR="68580" marT="0" marB="0"/>
                </a:tc>
              </a:tr>
              <a:tr h="514853">
                <a:tc>
                  <a:txBody>
                    <a:bodyPr/>
                    <a:lstStyle/>
                    <a:p>
                      <a:pPr marL="0" marR="0" algn="ctr" fontAlgn="base" hangingPunct="0">
                        <a:spcBef>
                          <a:spcPts val="0"/>
                        </a:spcBef>
                        <a:spcAft>
                          <a:spcPts val="0"/>
                        </a:spcAft>
                      </a:pPr>
                      <a:r>
                        <a:rPr lang="en-GB" sz="1400" dirty="0" smtClean="0"/>
                        <a:t>3</a:t>
                      </a:r>
                      <a:endParaRPr lang="en-US" sz="1400" dirty="0"/>
                    </a:p>
                  </a:txBody>
                  <a:tcPr marL="68580" marR="68580" marT="0" marB="0"/>
                </a:tc>
                <a:tc>
                  <a:txBody>
                    <a:bodyPr/>
                    <a:lstStyle/>
                    <a:p>
                      <a:pPr marL="0" marR="0" algn="ctr" fontAlgn="base" hangingPunct="0">
                        <a:spcBef>
                          <a:spcPts val="0"/>
                        </a:spcBef>
                        <a:spcAft>
                          <a:spcPts val="0"/>
                        </a:spcAft>
                      </a:pPr>
                      <a:r>
                        <a:rPr lang="en-GB" sz="1400" dirty="0" smtClean="0"/>
                        <a:t>2</a:t>
                      </a:r>
                      <a:endParaRPr lang="en-US" sz="1400" dirty="0"/>
                    </a:p>
                  </a:txBody>
                  <a:tcPr marL="68580" marR="68580" marT="0" marB="0"/>
                </a:tc>
                <a:tc>
                  <a:txBody>
                    <a:bodyPr/>
                    <a:lstStyle/>
                    <a:p>
                      <a:pPr marL="0" marR="0" algn="ctr" fontAlgn="base" hangingPunct="0">
                        <a:spcBef>
                          <a:spcPts val="0"/>
                        </a:spcBef>
                        <a:spcAft>
                          <a:spcPts val="0"/>
                        </a:spcAft>
                      </a:pPr>
                      <a:r>
                        <a:rPr lang="en-GB" sz="1400" dirty="0" smtClean="0"/>
                        <a:t>3</a:t>
                      </a:r>
                      <a:endParaRPr lang="en-US" sz="1400" dirty="0"/>
                    </a:p>
                  </a:txBody>
                  <a:tcPr marL="68580" marR="68580" marT="0" marB="0"/>
                </a:tc>
                <a:tc>
                  <a:txBody>
                    <a:bodyPr/>
                    <a:lstStyle/>
                    <a:p>
                      <a:pPr marL="0" marR="0" algn="ctr" fontAlgn="base" hangingPunct="0">
                        <a:spcBef>
                          <a:spcPts val="0"/>
                        </a:spcBef>
                        <a:spcAft>
                          <a:spcPts val="0"/>
                        </a:spcAft>
                      </a:pPr>
                      <a:r>
                        <a:rPr lang="en-GB" sz="1400" dirty="0"/>
                        <a:t> </a:t>
                      </a:r>
                      <a:r>
                        <a:rPr lang="en-GB" sz="1400" dirty="0" smtClean="0"/>
                        <a:t>2</a:t>
                      </a:r>
                      <a:endParaRPr lang="en-US" sz="1400" dirty="0"/>
                    </a:p>
                  </a:txBody>
                  <a:tcPr marL="68580" marR="68580" marT="0" marB="0"/>
                </a:tc>
                <a:tc>
                  <a:txBody>
                    <a:bodyPr/>
                    <a:lstStyle/>
                    <a:p>
                      <a:pPr marL="0" marR="0" algn="ctr" fontAlgn="base" hangingPunct="0">
                        <a:spcBef>
                          <a:spcPts val="0"/>
                        </a:spcBef>
                        <a:spcAft>
                          <a:spcPts val="0"/>
                        </a:spcAft>
                      </a:pPr>
                      <a:r>
                        <a:rPr lang="en-GB" sz="1400" dirty="0" smtClean="0"/>
                        <a:t>40</a:t>
                      </a:r>
                      <a:endParaRPr lang="en-US" sz="1400" dirty="0"/>
                    </a:p>
                  </a:txBody>
                  <a:tcPr marL="68580" marR="68580" marT="0" marB="0"/>
                </a:tc>
                <a:tc>
                  <a:txBody>
                    <a:bodyPr/>
                    <a:lstStyle/>
                    <a:p>
                      <a:pPr marL="0" marR="0" algn="ctr" fontAlgn="base" hangingPunct="0">
                        <a:spcBef>
                          <a:spcPts val="0"/>
                        </a:spcBef>
                        <a:spcAft>
                          <a:spcPts val="0"/>
                        </a:spcAft>
                      </a:pPr>
                      <a:r>
                        <a:rPr lang="en-GB" sz="1400"/>
                        <a:t>Interruption control according to requirements in sections x,y,x</a:t>
                      </a:r>
                      <a:endParaRPr lang="en-US" sz="1400"/>
                    </a:p>
                  </a:txBody>
                  <a:tcPr marL="68580" marR="68580" marT="0" marB="0"/>
                </a:tc>
              </a:tr>
              <a:tr h="514853">
                <a:tc>
                  <a:txBody>
                    <a:bodyPr/>
                    <a:lstStyle/>
                    <a:p>
                      <a:pPr marL="0" marR="0" algn="ctr" fontAlgn="base" hangingPunct="0">
                        <a:spcBef>
                          <a:spcPts val="0"/>
                        </a:spcBef>
                        <a:spcAft>
                          <a:spcPts val="0"/>
                        </a:spcAft>
                      </a:pPr>
                      <a:r>
                        <a:rPr lang="en-GB" sz="1400" dirty="0" smtClean="0"/>
                        <a:t>4</a:t>
                      </a:r>
                      <a:endParaRPr lang="en-US" sz="1400" dirty="0"/>
                    </a:p>
                  </a:txBody>
                  <a:tcPr marL="68580" marR="68580" marT="0" marB="0"/>
                </a:tc>
                <a:tc>
                  <a:txBody>
                    <a:bodyPr/>
                    <a:lstStyle/>
                    <a:p>
                      <a:pPr marL="0" marR="0" algn="ctr" fontAlgn="base" hangingPunct="0">
                        <a:spcBef>
                          <a:spcPts val="0"/>
                        </a:spcBef>
                        <a:spcAft>
                          <a:spcPts val="0"/>
                        </a:spcAft>
                      </a:pPr>
                      <a:r>
                        <a:rPr lang="en-GB" sz="1400" dirty="0"/>
                        <a:t> </a:t>
                      </a:r>
                      <a:r>
                        <a:rPr lang="en-GB" sz="1400" dirty="0" smtClean="0"/>
                        <a:t>2</a:t>
                      </a:r>
                      <a:endParaRPr lang="en-US" sz="1400" dirty="0"/>
                    </a:p>
                  </a:txBody>
                  <a:tcPr marL="68580" marR="68580" marT="0" marB="0"/>
                </a:tc>
                <a:tc>
                  <a:txBody>
                    <a:bodyPr/>
                    <a:lstStyle/>
                    <a:p>
                      <a:pPr marL="0" marR="0" algn="ctr" fontAlgn="base" hangingPunct="0">
                        <a:spcBef>
                          <a:spcPts val="0"/>
                        </a:spcBef>
                        <a:spcAft>
                          <a:spcPts val="0"/>
                        </a:spcAft>
                      </a:pPr>
                      <a:r>
                        <a:rPr lang="en-GB" sz="1400" dirty="0" smtClean="0"/>
                        <a:t>3</a:t>
                      </a:r>
                      <a:endParaRPr lang="en-US" sz="1400" dirty="0"/>
                    </a:p>
                  </a:txBody>
                  <a:tcPr marL="68580" marR="68580" marT="0" marB="0"/>
                </a:tc>
                <a:tc>
                  <a:txBody>
                    <a:bodyPr/>
                    <a:lstStyle/>
                    <a:p>
                      <a:pPr marL="0" marR="0" algn="ctr" fontAlgn="base" hangingPunct="0">
                        <a:spcBef>
                          <a:spcPts val="0"/>
                        </a:spcBef>
                        <a:spcAft>
                          <a:spcPts val="0"/>
                        </a:spcAft>
                      </a:pPr>
                      <a:r>
                        <a:rPr lang="en-GB" sz="1400" dirty="0"/>
                        <a:t> </a:t>
                      </a:r>
                      <a:r>
                        <a:rPr lang="en-GB" sz="1400" dirty="0" smtClean="0"/>
                        <a:t>2</a:t>
                      </a:r>
                      <a:endParaRPr lang="en-US" sz="1400" dirty="0"/>
                    </a:p>
                  </a:txBody>
                  <a:tcPr marL="68580" marR="68580" marT="0" marB="0"/>
                </a:tc>
                <a:tc>
                  <a:txBody>
                    <a:bodyPr/>
                    <a:lstStyle/>
                    <a:p>
                      <a:pPr marL="0" marR="0" algn="ctr" fontAlgn="base" hangingPunct="0">
                        <a:spcBef>
                          <a:spcPts val="0"/>
                        </a:spcBef>
                        <a:spcAft>
                          <a:spcPts val="0"/>
                        </a:spcAft>
                      </a:pPr>
                      <a:r>
                        <a:rPr lang="en-GB" sz="1400" dirty="0" smtClean="0"/>
                        <a:t>80</a:t>
                      </a:r>
                      <a:endParaRPr lang="en-US" sz="1400" dirty="0"/>
                    </a:p>
                  </a:txBody>
                  <a:tcPr marL="68580" marR="68580" marT="0" marB="0"/>
                </a:tc>
                <a:tc>
                  <a:txBody>
                    <a:bodyPr/>
                    <a:lstStyle/>
                    <a:p>
                      <a:pPr marL="0" marR="0" algn="ctr" fontAlgn="base" hangingPunct="0">
                        <a:spcBef>
                          <a:spcPts val="0"/>
                        </a:spcBef>
                        <a:spcAft>
                          <a:spcPts val="0"/>
                        </a:spcAft>
                      </a:pPr>
                      <a:r>
                        <a:rPr lang="en-GB" sz="1400" dirty="0"/>
                        <a:t>Interruption control according to requirements in sections </a:t>
                      </a:r>
                      <a:r>
                        <a:rPr lang="en-GB" sz="1400" dirty="0" err="1"/>
                        <a:t>x,y,x</a:t>
                      </a:r>
                      <a:endParaRPr lang="en-US" sz="1400" dirty="0"/>
                    </a:p>
                  </a:txBody>
                  <a:tcPr marL="68580" marR="68580" marT="0" marB="0"/>
                </a:tc>
              </a:tr>
            </a:tbl>
          </a:graphicData>
        </a:graphic>
      </p:graphicFrame>
      <p:sp>
        <p:nvSpPr>
          <p:cNvPr id="5" name="Rectangle 4"/>
          <p:cNvSpPr/>
          <p:nvPr/>
        </p:nvSpPr>
        <p:spPr>
          <a:xfrm>
            <a:off x="838199" y="6287719"/>
            <a:ext cx="10172791" cy="369332"/>
          </a:xfrm>
          <a:prstGeom prst="rect">
            <a:avLst/>
          </a:prstGeom>
        </p:spPr>
        <p:txBody>
          <a:bodyPr wrap="square">
            <a:spAutoFit/>
          </a:bodyPr>
          <a:lstStyle/>
          <a:p>
            <a:r>
              <a:rPr lang="en-GB" dirty="0" smtClean="0">
                <a:solidFill>
                  <a:srgbClr val="FF0000"/>
                </a:solidFill>
              </a:rPr>
              <a:t>It is FFS to introduce other NCSG pattern with VIRP more than 80ms</a:t>
            </a:r>
            <a:endParaRPr lang="en-GB" dirty="0">
              <a:solidFill>
                <a:srgbClr val="FF0000"/>
              </a:solidFill>
            </a:endParaRPr>
          </a:p>
        </p:txBody>
      </p:sp>
    </p:spTree>
    <p:extLst>
      <p:ext uri="{BB962C8B-B14F-4D97-AF65-F5344CB8AC3E}">
        <p14:creationId xmlns:p14="http://schemas.microsoft.com/office/powerpoint/2010/main" val="83363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Interruption control for Per-CC gap configuration for synchronous case</a:t>
            </a:r>
          </a:p>
        </p:txBody>
      </p:sp>
      <p:sp>
        <p:nvSpPr>
          <p:cNvPr id="3" name="Content Placeholder 2"/>
          <p:cNvSpPr>
            <a:spLocks noGrp="1"/>
          </p:cNvSpPr>
          <p:nvPr>
            <p:ph idx="1"/>
          </p:nvPr>
        </p:nvSpPr>
        <p:spPr>
          <a:xfrm>
            <a:off x="483973" y="1982144"/>
            <a:ext cx="10515600" cy="4351338"/>
          </a:xfrm>
        </p:spPr>
        <p:txBody>
          <a:bodyPr/>
          <a:lstStyle/>
          <a:p>
            <a:r>
              <a:rPr lang="en-US" sz="1800" dirty="0"/>
              <a:t>In synchronous cases, if UE indicates NCSG is needed for a specific CC (e.g. CC2 in the example below), 1-4-1 NCSG is configured for DL and 1-4-2 NCSG is defined for UL</a:t>
            </a:r>
          </a:p>
          <a:p>
            <a:r>
              <a:rPr lang="en-US" sz="1800" dirty="0"/>
              <a:t>NCSG should be implicitly configured as shown in Figure below. NW does not need to signal UE when NCSG is scheduled. </a:t>
            </a:r>
          </a:p>
          <a:p>
            <a:r>
              <a:rPr lang="en-US" sz="1800" dirty="0"/>
              <a:t>When NCSG collides with measurement gap, no NCSG is scheduled. </a:t>
            </a:r>
          </a:p>
          <a:p>
            <a:endParaRPr lang="en-US" dirty="0"/>
          </a:p>
        </p:txBody>
      </p:sp>
      <p:sp>
        <p:nvSpPr>
          <p:cNvPr id="4" name="Rectangle 2"/>
          <p:cNvSpPr>
            <a:spLocks noChangeArrowheads="1"/>
          </p:cNvSpPr>
          <p:nvPr/>
        </p:nvSpPr>
        <p:spPr bwMode="auto">
          <a:xfrm>
            <a:off x="-354227" y="15651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161005882"/>
              </p:ext>
            </p:extLst>
          </p:nvPr>
        </p:nvGraphicFramePr>
        <p:xfrm>
          <a:off x="838200" y="3516312"/>
          <a:ext cx="5686425" cy="2276475"/>
        </p:xfrm>
        <a:graphic>
          <a:graphicData uri="http://schemas.openxmlformats.org/presentationml/2006/ole">
            <mc:AlternateContent xmlns:mc="http://schemas.openxmlformats.org/markup-compatibility/2006">
              <mc:Choice xmlns:v="urn:schemas-microsoft-com:vml" Requires="v">
                <p:oleObj spid="_x0000_s2089" name="Visio" r:id="rId3" imgW="5686508" imgH="2276328" progId="Visio.Drawing.15">
                  <p:embed/>
                </p:oleObj>
              </mc:Choice>
              <mc:Fallback>
                <p:oleObj name="Visio" r:id="rId3" imgW="5686508" imgH="2276328" progId="Visio.Drawing.15">
                  <p:embed/>
                  <p:pic>
                    <p:nvPicPr>
                      <p:cNvPr id="0" name="Object 1"/>
                      <p:cNvPicPr>
                        <a:picLocks noChangeAspect="1" noChangeArrowheads="1"/>
                      </p:cNvPicPr>
                      <p:nvPr/>
                    </p:nvPicPr>
                    <p:blipFill>
                      <a:blip r:embed="rId4"/>
                      <a:srcRect/>
                      <a:stretch>
                        <a:fillRect/>
                      </a:stretch>
                    </p:blipFill>
                    <p:spPr bwMode="auto">
                      <a:xfrm>
                        <a:off x="838200" y="3516312"/>
                        <a:ext cx="5686425" cy="2276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37666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Interruption control for Per-CC gap configuration for asynchronous case</a:t>
            </a:r>
          </a:p>
        </p:txBody>
      </p:sp>
      <p:sp>
        <p:nvSpPr>
          <p:cNvPr id="3" name="Content Placeholder 2"/>
          <p:cNvSpPr>
            <a:spLocks noGrp="1"/>
          </p:cNvSpPr>
          <p:nvPr>
            <p:ph idx="1"/>
          </p:nvPr>
        </p:nvSpPr>
        <p:spPr>
          <a:xfrm>
            <a:off x="483973" y="1982144"/>
            <a:ext cx="10515600" cy="4351338"/>
          </a:xfrm>
        </p:spPr>
        <p:txBody>
          <a:bodyPr/>
          <a:lstStyle/>
          <a:p>
            <a:r>
              <a:rPr lang="en-US" sz="1800" dirty="0" smtClean="0"/>
              <a:t>In </a:t>
            </a:r>
            <a:r>
              <a:rPr lang="en-US" sz="1800" dirty="0"/>
              <a:t>asynchronous cases, if UE indicates NCSG is needed for a specific CC (e.g. CC2 in the example below), 2-4-2 NCSG is configured for DL and 2-4-2 NCSG is defined for UL</a:t>
            </a:r>
          </a:p>
          <a:p>
            <a:r>
              <a:rPr lang="en-US" sz="1800" dirty="0"/>
              <a:t>NCSG should be implicitly configured as shown in Figure below, when measurement gap is configured for some CC(s) but not the other(s). NW does not need to signal UE when NCSG is scheduled. </a:t>
            </a:r>
          </a:p>
          <a:p>
            <a:r>
              <a:rPr lang="en-US" sz="1800" dirty="0"/>
              <a:t>When NCSG collides with measurement gap, no NCSG is scheduled. </a:t>
            </a:r>
          </a:p>
          <a:p>
            <a:r>
              <a:rPr lang="en-US" sz="1800" dirty="0"/>
              <a:t>It is noted MGL for SCG is 7ms for asynchronous DC</a:t>
            </a:r>
          </a:p>
          <a:p>
            <a:endParaRPr lang="en-US" sz="1800" dirty="0"/>
          </a:p>
          <a:p>
            <a:endParaRPr lang="en-US" dirty="0"/>
          </a:p>
        </p:txBody>
      </p:sp>
      <p:sp>
        <p:nvSpPr>
          <p:cNvPr id="4" name="Rectangle 2"/>
          <p:cNvSpPr>
            <a:spLocks noChangeArrowheads="1"/>
          </p:cNvSpPr>
          <p:nvPr/>
        </p:nvSpPr>
        <p:spPr bwMode="auto">
          <a:xfrm>
            <a:off x="-354227" y="15651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338776044"/>
              </p:ext>
            </p:extLst>
          </p:nvPr>
        </p:nvGraphicFramePr>
        <p:xfrm>
          <a:off x="626076" y="4157813"/>
          <a:ext cx="6029325" cy="2276475"/>
        </p:xfrm>
        <a:graphic>
          <a:graphicData uri="http://schemas.openxmlformats.org/presentationml/2006/ole">
            <mc:AlternateContent xmlns:mc="http://schemas.openxmlformats.org/markup-compatibility/2006">
              <mc:Choice xmlns:v="urn:schemas-microsoft-com:vml" Requires="v">
                <p:oleObj spid="_x0000_s3114" name="Visio" r:id="rId3" imgW="6027619" imgH="2278439" progId="Visio.Drawing.15">
                  <p:embed/>
                </p:oleObj>
              </mc:Choice>
              <mc:Fallback>
                <p:oleObj name="Visio" r:id="rId3" imgW="6027619" imgH="2278439"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076" y="4157813"/>
                        <a:ext cx="6029325" cy="2276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84912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Interruption control</a:t>
            </a:r>
          </a:p>
        </p:txBody>
      </p:sp>
      <p:sp>
        <p:nvSpPr>
          <p:cNvPr id="3" name="Content Placeholder 2"/>
          <p:cNvSpPr>
            <a:spLocks noGrp="1"/>
          </p:cNvSpPr>
          <p:nvPr>
            <p:ph idx="1"/>
          </p:nvPr>
        </p:nvSpPr>
        <p:spPr>
          <a:xfrm>
            <a:off x="115330" y="1430209"/>
            <a:ext cx="11238470" cy="4351338"/>
          </a:xfrm>
        </p:spPr>
        <p:txBody>
          <a:bodyPr>
            <a:normAutofit/>
          </a:bodyPr>
          <a:lstStyle/>
          <a:p>
            <a:pPr lvl="1"/>
            <a:r>
              <a:rPr lang="en-GB" dirty="0"/>
              <a:t>Enable measurement on unused RF chains with interruption controlled on activated CC</a:t>
            </a:r>
          </a:p>
          <a:p>
            <a:pPr lvl="2"/>
            <a:r>
              <a:rPr lang="en-GB" dirty="0"/>
              <a:t>Covered by the information in per CC way forward</a:t>
            </a:r>
          </a:p>
          <a:p>
            <a:pPr lvl="1"/>
            <a:r>
              <a:rPr lang="en-GB" dirty="0"/>
              <a:t>Enable per-CC measurement gap configuration with interruption controlled</a:t>
            </a:r>
          </a:p>
          <a:p>
            <a:pPr lvl="2"/>
            <a:r>
              <a:rPr lang="en-GB" dirty="0"/>
              <a:t>Covered by the information in per CC way forward</a:t>
            </a:r>
          </a:p>
          <a:p>
            <a:pPr lvl="1"/>
            <a:r>
              <a:rPr lang="en-GB" dirty="0" smtClean="0"/>
              <a:t>Remove interruptions due </a:t>
            </a:r>
            <a:r>
              <a:rPr lang="en-GB" dirty="0"/>
              <a:t>to deactivated SCell measurement</a:t>
            </a:r>
          </a:p>
          <a:p>
            <a:pPr lvl="2"/>
            <a:r>
              <a:rPr lang="en-GB" dirty="0" smtClean="0"/>
              <a:t>For one or more than one deactivated </a:t>
            </a:r>
            <a:r>
              <a:rPr lang="en-GB" dirty="0" err="1" smtClean="0"/>
              <a:t>Scell</a:t>
            </a:r>
            <a:r>
              <a:rPr lang="en-GB" dirty="0" smtClean="0"/>
              <a:t> measurement, UE should provide an per-UE indication </a:t>
            </a:r>
            <a:r>
              <a:rPr lang="en-US" dirty="0" smtClean="0"/>
              <a:t>if NCSG is needed to control the interruption</a:t>
            </a:r>
          </a:p>
          <a:p>
            <a:pPr lvl="3"/>
            <a:r>
              <a:rPr lang="en-US" dirty="0" smtClean="0"/>
              <a:t>If yes, NCSG or 6ms measurement gap pattern ID should be provided</a:t>
            </a:r>
            <a:endParaRPr lang="en-US" dirty="0"/>
          </a:p>
          <a:p>
            <a:pPr lvl="2"/>
            <a:r>
              <a:rPr lang="en-US" dirty="0"/>
              <a:t>Update RAN4 specifications for requirements where autonomous interruptions are currently allowed, and the new interruption control patterns would eliminate </a:t>
            </a:r>
            <a:r>
              <a:rPr lang="en-US" dirty="0" smtClean="0"/>
              <a:t>interruptions.</a:t>
            </a:r>
            <a:endParaRPr lang="en-US" dirty="0"/>
          </a:p>
          <a:p>
            <a:endParaRPr lang="en-GB" dirty="0"/>
          </a:p>
        </p:txBody>
      </p:sp>
    </p:spTree>
    <p:extLst>
      <p:ext uri="{BB962C8B-B14F-4D97-AF65-F5344CB8AC3E}">
        <p14:creationId xmlns:p14="http://schemas.microsoft.com/office/powerpoint/2010/main" val="2376975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Non-uniform Measurement Gap Pattern</a:t>
            </a:r>
            <a:endParaRPr lang="en-US" dirty="0"/>
          </a:p>
        </p:txBody>
      </p:sp>
      <p:sp>
        <p:nvSpPr>
          <p:cNvPr id="3" name="Content Placeholder 2"/>
          <p:cNvSpPr>
            <a:spLocks noGrp="1"/>
          </p:cNvSpPr>
          <p:nvPr>
            <p:ph idx="1"/>
          </p:nvPr>
        </p:nvSpPr>
        <p:spPr/>
        <p:txBody>
          <a:bodyPr/>
          <a:lstStyle/>
          <a:p>
            <a:r>
              <a:rPr lang="en-GB" dirty="0" smtClean="0"/>
              <a:t>FFS: RAN4 </a:t>
            </a:r>
            <a:r>
              <a:rPr lang="en-GB" dirty="0"/>
              <a:t>needs to inform RAN2 that it is decided to specify </a:t>
            </a:r>
            <a:r>
              <a:rPr lang="en-GB" dirty="0" smtClean="0"/>
              <a:t>Non-uniform measurement gap pattern configuration:</a:t>
            </a:r>
          </a:p>
          <a:p>
            <a:endParaRPr lang="en-GB" dirty="0"/>
          </a:p>
          <a:p>
            <a:endParaRPr lang="en-GB" dirty="0"/>
          </a:p>
          <a:p>
            <a:endParaRPr lang="en-US" dirty="0" smtClean="0"/>
          </a:p>
          <a:p>
            <a:r>
              <a:rPr lang="en-US" dirty="0" smtClean="0"/>
              <a:t>FFS: A </a:t>
            </a:r>
            <a:r>
              <a:rPr lang="en-US" dirty="0" smtClean="0"/>
              <a:t>gap burst consist of a number of consecutive gaps repeated with a longer burst repetition period.</a:t>
            </a:r>
          </a:p>
          <a:p>
            <a:pPr lvl="1"/>
            <a:r>
              <a:rPr lang="en-US" dirty="0" smtClean="0"/>
              <a:t>RAN4 </a:t>
            </a:r>
            <a:r>
              <a:rPr lang="en-US" dirty="0" smtClean="0"/>
              <a:t>will introduce a periodicity of the gap burst.</a:t>
            </a:r>
          </a:p>
          <a:p>
            <a:pPr lvl="1"/>
            <a:r>
              <a:rPr lang="en-US" dirty="0" smtClean="0"/>
              <a:t>RAN4 will define number of gaps per gap burst.</a:t>
            </a:r>
            <a:endParaRPr lang="en-US" dirty="0"/>
          </a:p>
        </p:txBody>
      </p:sp>
      <p:graphicFrame>
        <p:nvGraphicFramePr>
          <p:cNvPr id="6" name="Table 5"/>
          <p:cNvGraphicFramePr>
            <a:graphicFrameLocks noGrp="1"/>
          </p:cNvGraphicFramePr>
          <p:nvPr/>
        </p:nvGraphicFramePr>
        <p:xfrm>
          <a:off x="838200" y="2766854"/>
          <a:ext cx="10473536" cy="1234440"/>
        </p:xfrm>
        <a:graphic>
          <a:graphicData uri="http://schemas.openxmlformats.org/drawingml/2006/table">
            <a:tbl>
              <a:tblPr firstRow="1" firstCol="1" bandRow="1">
                <a:tableStyleId>{5C22544A-7EE6-4342-B048-85BDC9FD1C3A}</a:tableStyleId>
              </a:tblPr>
              <a:tblGrid>
                <a:gridCol w="1430971"/>
                <a:gridCol w="1942182"/>
                <a:gridCol w="1896089"/>
                <a:gridCol w="2602147"/>
                <a:gridCol w="2602147"/>
              </a:tblGrid>
              <a:tr h="0">
                <a:tc>
                  <a:txBody>
                    <a:bodyPr/>
                    <a:lstStyle/>
                    <a:p>
                      <a:pPr algn="ctr">
                        <a:spcAft>
                          <a:spcPts val="0"/>
                        </a:spcAft>
                      </a:pPr>
                      <a:r>
                        <a:rPr lang="en-GB" sz="900">
                          <a:effectLst/>
                        </a:rPr>
                        <a:t>Gap Pattern Id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MeasurementGap Length (MGL, ms)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Measurement Gap Repetition Period</a:t>
                      </a:r>
                      <a:endParaRPr lang="en-US" sz="900">
                        <a:effectLst/>
                      </a:endParaRPr>
                    </a:p>
                    <a:p>
                      <a:pPr algn="ctr">
                        <a:spcAft>
                          <a:spcPts val="0"/>
                        </a:spcAft>
                      </a:pPr>
                      <a:r>
                        <a:rPr lang="en-GB" sz="900">
                          <a:effectLst/>
                        </a:rPr>
                        <a:t>(MGRP, ms)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Minimum available time for inter-frequency and inter-RAT measurements during 480ms period</a:t>
                      </a:r>
                      <a:endParaRPr lang="en-US" sz="900">
                        <a:effectLst/>
                      </a:endParaRPr>
                    </a:p>
                    <a:p>
                      <a:pPr marL="720725" indent="-180340">
                        <a:spcAft>
                          <a:spcPts val="900"/>
                        </a:spcAft>
                      </a:pPr>
                      <a:r>
                        <a:rPr lang="en-GB" sz="900">
                          <a:effectLst/>
                        </a:rPr>
                        <a:t>(Tinter1, ms)</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900">
                          <a:effectLst/>
                        </a:rPr>
                        <a:t>Measurement Purpose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ctr">
                        <a:spcAft>
                          <a:spcPts val="0"/>
                        </a:spcAft>
                      </a:pPr>
                      <a:r>
                        <a:rPr lang="en-GB" sz="1000">
                          <a:effectLst/>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0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000">
                          <a:effectLst/>
                        </a:rPr>
                        <a:t>40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900"/>
                        </a:spcAft>
                      </a:pPr>
                      <a:r>
                        <a:rPr lang="en-GB" sz="1000">
                          <a:effectLst/>
                        </a:rPr>
                        <a:t>60</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900">
                          <a:effectLst/>
                        </a:rPr>
                        <a:t>Inter-Frequency E-UTRAN FDD and TDD, UTRAN FDD, GERAN, LCR TDD, HRPD, CDMA2000 1x</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ctr">
                        <a:spcAft>
                          <a:spcPts val="0"/>
                        </a:spcAft>
                      </a:pPr>
                      <a:r>
                        <a:rPr lang="en-GB" sz="10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0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000">
                          <a:effectLst/>
                        </a:rPr>
                        <a:t>80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900"/>
                        </a:spcAft>
                      </a:pPr>
                      <a:r>
                        <a:rPr lang="en-GB" sz="1000">
                          <a:effectLst/>
                        </a:rPr>
                        <a:t>30</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900">
                          <a:effectLst/>
                        </a:rPr>
                        <a:t>Inter-Frequency E-UTRAN FDD and TDD, UTRAN FDD, GERAN, LCR TDD, HRPD, CDMA2000 1x</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ctr">
                        <a:spcAft>
                          <a:spcPts val="0"/>
                        </a:spcAft>
                      </a:pPr>
                      <a:r>
                        <a:rPr lang="en-GB" sz="10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0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000">
                          <a:effectLst/>
                        </a:rPr>
                        <a:t>40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900"/>
                        </a:spcAft>
                      </a:pPr>
                      <a:r>
                        <a:rPr lang="en-GB" sz="1000">
                          <a:effectLst/>
                        </a:rPr>
                        <a:t>60</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900" dirty="0">
                          <a:effectLst/>
                        </a:rPr>
                        <a:t>Inter-Frequency E-UTRAN FDD and TDD, UTRAN FDD, GERAN, LCR TDD, HRPD, CDMA2000 1x</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562738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Short MGL</a:t>
            </a:r>
          </a:p>
        </p:txBody>
      </p:sp>
      <p:sp>
        <p:nvSpPr>
          <p:cNvPr id="3" name="Content Placeholder 2"/>
          <p:cNvSpPr>
            <a:spLocks noGrp="1"/>
          </p:cNvSpPr>
          <p:nvPr>
            <p:ph idx="1"/>
          </p:nvPr>
        </p:nvSpPr>
        <p:spPr>
          <a:xfrm>
            <a:off x="838200" y="1727270"/>
            <a:ext cx="10515600" cy="4351338"/>
          </a:xfrm>
        </p:spPr>
        <p:txBody>
          <a:bodyPr>
            <a:normAutofit/>
          </a:bodyPr>
          <a:lstStyle/>
          <a:p>
            <a:r>
              <a:rPr lang="en-GB" dirty="0"/>
              <a:t>RAN4 needs to inform RAN2 that it is decided to specify gaps of length ML= 3 </a:t>
            </a:r>
            <a:r>
              <a:rPr lang="en-GB" dirty="0" err="1"/>
              <a:t>ms</a:t>
            </a:r>
            <a:r>
              <a:rPr lang="en-GB" dirty="0"/>
              <a:t>. The new gap patterns will be defined as follows</a:t>
            </a:r>
          </a:p>
          <a:p>
            <a:endParaRPr lang="en-GB" dirty="0"/>
          </a:p>
          <a:p>
            <a:endParaRPr lang="en-GB" dirty="0"/>
          </a:p>
        </p:txBody>
      </p:sp>
      <p:graphicFrame>
        <p:nvGraphicFramePr>
          <p:cNvPr id="8" name="Table 7"/>
          <p:cNvGraphicFramePr>
            <a:graphicFrameLocks noGrp="1"/>
          </p:cNvGraphicFramePr>
          <p:nvPr>
            <p:extLst>
              <p:ext uri="{D42A27DB-BD31-4B8C-83A1-F6EECF244321}">
                <p14:modId xmlns:p14="http://schemas.microsoft.com/office/powerpoint/2010/main" val="3337983924"/>
              </p:ext>
            </p:extLst>
          </p:nvPr>
        </p:nvGraphicFramePr>
        <p:xfrm>
          <a:off x="1087394" y="2549784"/>
          <a:ext cx="10186984" cy="4015840"/>
        </p:xfrm>
        <a:graphic>
          <a:graphicData uri="http://schemas.openxmlformats.org/drawingml/2006/table">
            <a:tbl>
              <a:tblPr>
                <a:tableStyleId>{5C22544A-7EE6-4342-B048-85BDC9FD1C3A}</a:tableStyleId>
              </a:tblPr>
              <a:tblGrid>
                <a:gridCol w="1321812">
                  <a:extLst>
                    <a:ext uri="{9D8B030D-6E8A-4147-A177-3AD203B41FA5}">
                      <a16:colId xmlns="" xmlns:a16="http://schemas.microsoft.com/office/drawing/2014/main" val="380979659"/>
                    </a:ext>
                  </a:extLst>
                </a:gridCol>
                <a:gridCol w="1791404">
                  <a:extLst>
                    <a:ext uri="{9D8B030D-6E8A-4147-A177-3AD203B41FA5}">
                      <a16:colId xmlns="" xmlns:a16="http://schemas.microsoft.com/office/drawing/2014/main" val="1223893339"/>
                    </a:ext>
                  </a:extLst>
                </a:gridCol>
                <a:gridCol w="1748889">
                  <a:extLst>
                    <a:ext uri="{9D8B030D-6E8A-4147-A177-3AD203B41FA5}">
                      <a16:colId xmlns="" xmlns:a16="http://schemas.microsoft.com/office/drawing/2014/main" val="2846892731"/>
                    </a:ext>
                  </a:extLst>
                </a:gridCol>
                <a:gridCol w="2272599">
                  <a:extLst>
                    <a:ext uri="{9D8B030D-6E8A-4147-A177-3AD203B41FA5}">
                      <a16:colId xmlns="" xmlns:a16="http://schemas.microsoft.com/office/drawing/2014/main" val="1995731216"/>
                    </a:ext>
                  </a:extLst>
                </a:gridCol>
                <a:gridCol w="3052280">
                  <a:extLst>
                    <a:ext uri="{9D8B030D-6E8A-4147-A177-3AD203B41FA5}">
                      <a16:colId xmlns="" xmlns:a16="http://schemas.microsoft.com/office/drawing/2014/main" val="2370830736"/>
                    </a:ext>
                  </a:extLst>
                </a:gridCol>
              </a:tblGrid>
              <a:tr h="965223">
                <a:tc>
                  <a:txBody>
                    <a:bodyPr/>
                    <a:lstStyle/>
                    <a:p>
                      <a:pPr algn="ctr">
                        <a:spcAft>
                          <a:spcPts val="0"/>
                        </a:spcAft>
                      </a:pPr>
                      <a:r>
                        <a:rPr lang="en-GB" sz="1400" dirty="0">
                          <a:effectLst/>
                        </a:rPr>
                        <a:t>Gap Pattern Id</a:t>
                      </a:r>
                      <a:endParaRPr lang="en-GB"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dirty="0">
                          <a:effectLst/>
                        </a:rPr>
                        <a:t>Measurement Gap Length (MGL, </a:t>
                      </a:r>
                      <a:r>
                        <a:rPr lang="en-GB" sz="1400" dirty="0" err="1">
                          <a:effectLst/>
                        </a:rPr>
                        <a:t>ms</a:t>
                      </a:r>
                      <a:r>
                        <a:rPr lang="en-GB" sz="1400" dirty="0">
                          <a:effectLst/>
                        </a:rPr>
                        <a:t>)</a:t>
                      </a:r>
                      <a:endParaRPr lang="en-GB"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a:effectLst/>
                        </a:rPr>
                        <a:t>Measurement Gap Repetition Period</a:t>
                      </a:r>
                    </a:p>
                    <a:p>
                      <a:pPr algn="ctr">
                        <a:spcAft>
                          <a:spcPts val="0"/>
                        </a:spcAft>
                      </a:pPr>
                      <a:r>
                        <a:rPr lang="en-GB" sz="1400">
                          <a:effectLst/>
                        </a:rPr>
                        <a:t>(MGRP, ms)</a:t>
                      </a:r>
                      <a:endParaRPr lang="en-GB"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a:effectLst/>
                        </a:rPr>
                        <a:t>Minimum available time for inter-frequency and inter-RAT measurements during 480ms period</a:t>
                      </a:r>
                    </a:p>
                    <a:p>
                      <a:pPr marL="720725" indent="-180340">
                        <a:spcAft>
                          <a:spcPts val="900"/>
                        </a:spcAft>
                      </a:pPr>
                      <a:r>
                        <a:rPr lang="en-GB" sz="1400">
                          <a:effectLst/>
                        </a:rPr>
                        <a:t>(Tinter1, ms)</a:t>
                      </a:r>
                      <a:endParaRPr lang="en-GB"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400" dirty="0">
                          <a:effectLst/>
                        </a:rPr>
                        <a:t>Measurement Purpose</a:t>
                      </a:r>
                      <a:endParaRPr lang="en-GB" sz="14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2144905602"/>
                  </a:ext>
                </a:extLst>
              </a:tr>
              <a:tr h="797412">
                <a:tc>
                  <a:txBody>
                    <a:bodyPr/>
                    <a:lstStyle/>
                    <a:p>
                      <a:pPr algn="ctr">
                        <a:spcAft>
                          <a:spcPts val="0"/>
                        </a:spcAft>
                      </a:pPr>
                      <a:r>
                        <a:rPr lang="en-GB" sz="1400">
                          <a:effectLst/>
                        </a:rPr>
                        <a:t>0</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dirty="0">
                          <a:effectLst/>
                        </a:rPr>
                        <a:t>6</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a:effectLst/>
                        </a:rPr>
                        <a:t>40</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1400">
                          <a:effectLst/>
                        </a:rPr>
                        <a:t>60</a:t>
                      </a:r>
                      <a:endParaRPr lang="en-GB"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400" dirty="0">
                          <a:effectLst/>
                        </a:rPr>
                        <a:t>Inter-Frequency E-UTRAN FDD and TDD, UTRAN FDD, GERAN, LCR TDD, HRPD, CDMA2000 1x</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2593950486"/>
                  </a:ext>
                </a:extLst>
              </a:tr>
              <a:tr h="798694">
                <a:tc>
                  <a:txBody>
                    <a:bodyPr/>
                    <a:lstStyle/>
                    <a:p>
                      <a:pPr algn="ctr">
                        <a:spcAft>
                          <a:spcPts val="0"/>
                        </a:spcAft>
                      </a:pPr>
                      <a:r>
                        <a:rPr lang="en-GB" sz="1400">
                          <a:effectLst/>
                        </a:rPr>
                        <a:t>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a:effectLst/>
                        </a:rPr>
                        <a:t>6</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dirty="0">
                          <a:effectLst/>
                        </a:rPr>
                        <a:t>80</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1400" dirty="0">
                          <a:effectLst/>
                        </a:rPr>
                        <a:t>30</a:t>
                      </a:r>
                      <a:endParaRPr lang="en-GB"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400" dirty="0">
                          <a:effectLst/>
                        </a:rPr>
                        <a:t>Inter-Frequency E-UTRAN FDD and TDD, UTRAN FDD, GERAN, LCR TDD, HRPD, CDMA2000 1x</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2205895798"/>
                  </a:ext>
                </a:extLst>
              </a:tr>
              <a:tr h="696460">
                <a:tc>
                  <a:txBody>
                    <a:bodyPr/>
                    <a:lstStyle/>
                    <a:p>
                      <a:pPr algn="ctr">
                        <a:spcAft>
                          <a:spcPts val="0"/>
                        </a:spcAft>
                      </a:pPr>
                      <a:r>
                        <a:rPr lang="en-GB" sz="1400">
                          <a:effectLst/>
                        </a:rPr>
                        <a:t>2</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a:effectLst/>
                        </a:rPr>
                        <a:t>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dirty="0">
                          <a:effectLst/>
                        </a:rPr>
                        <a:t>40</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1400" dirty="0" smtClean="0">
                          <a:effectLst/>
                        </a:rPr>
                        <a:t>TBD</a:t>
                      </a:r>
                      <a:endParaRPr lang="en-GB"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400" dirty="0">
                          <a:effectLst/>
                        </a:rPr>
                        <a:t>Inter-Frequency E-UTRAN FDD and </a:t>
                      </a:r>
                      <a:r>
                        <a:rPr lang="en-GB" sz="1400" dirty="0" smtClean="0">
                          <a:effectLst/>
                        </a:rPr>
                        <a:t>TDD</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3980913408"/>
                  </a:ext>
                </a:extLst>
              </a:tr>
              <a:tr h="656474">
                <a:tc>
                  <a:txBody>
                    <a:bodyPr/>
                    <a:lstStyle/>
                    <a:p>
                      <a:pPr algn="ctr">
                        <a:spcAft>
                          <a:spcPts val="0"/>
                        </a:spcAft>
                      </a:pPr>
                      <a:r>
                        <a:rPr lang="en-GB" sz="1400">
                          <a:effectLst/>
                        </a:rPr>
                        <a:t>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a:effectLst/>
                        </a:rPr>
                        <a:t>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400">
                          <a:effectLst/>
                        </a:rPr>
                        <a:t>80</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1400" dirty="0" smtClean="0">
                          <a:effectLst/>
                        </a:rPr>
                        <a:t>TBD</a:t>
                      </a:r>
                      <a:endParaRPr lang="en-GB"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400" dirty="0">
                          <a:effectLst/>
                        </a:rPr>
                        <a:t>Inter-Frequency E-UTRAN FDD and </a:t>
                      </a:r>
                      <a:r>
                        <a:rPr lang="en-GB" sz="1400" dirty="0" smtClean="0">
                          <a:effectLst/>
                        </a:rPr>
                        <a:t>TDD</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2332468490"/>
                  </a:ext>
                </a:extLst>
              </a:tr>
            </a:tbl>
          </a:graphicData>
        </a:graphic>
      </p:graphicFrame>
    </p:spTree>
    <p:extLst>
      <p:ext uri="{BB962C8B-B14F-4D97-AF65-F5344CB8AC3E}">
        <p14:creationId xmlns:p14="http://schemas.microsoft.com/office/powerpoint/2010/main" val="3063372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Window for 3ms gap applicability</a:t>
            </a:r>
            <a:br>
              <a:rPr lang="en-GB" dirty="0"/>
            </a:br>
            <a:endParaRPr lang="en-GB" dirty="0"/>
          </a:p>
        </p:txBody>
      </p:sp>
      <p:sp>
        <p:nvSpPr>
          <p:cNvPr id="3" name="Content Placeholder 2"/>
          <p:cNvSpPr>
            <a:spLocks noGrp="1"/>
          </p:cNvSpPr>
          <p:nvPr>
            <p:ph idx="1"/>
          </p:nvPr>
        </p:nvSpPr>
        <p:spPr>
          <a:xfrm>
            <a:off x="838200" y="1838877"/>
            <a:ext cx="10515600" cy="4351338"/>
          </a:xfrm>
        </p:spPr>
        <p:txBody>
          <a:bodyPr/>
          <a:lstStyle/>
          <a:p>
            <a:r>
              <a:rPr lang="en-GB" dirty="0"/>
              <a:t>When gaps with gap pattern ID 3 or gap pattern ID 4 are configured, the UE shall be able to detect a target cell </a:t>
            </a:r>
            <a:r>
              <a:rPr lang="en-GB" dirty="0" smtClean="0"/>
              <a:t>if </a:t>
            </a:r>
            <a:r>
              <a:rPr lang="en-GB" dirty="0" smtClean="0">
                <a:solidFill>
                  <a:srgbClr val="FF0000"/>
                </a:solidFill>
              </a:rPr>
              <a:t>the</a:t>
            </a:r>
            <a:r>
              <a:rPr lang="en-GB" dirty="0" smtClean="0"/>
              <a:t> sub </a:t>
            </a:r>
            <a:r>
              <a:rPr lang="en-GB" dirty="0"/>
              <a:t>frame </a:t>
            </a:r>
            <a:r>
              <a:rPr lang="en-GB" dirty="0" smtClean="0">
                <a:solidFill>
                  <a:srgbClr val="FF0000"/>
                </a:solidFill>
              </a:rPr>
              <a:t>of the target cell</a:t>
            </a:r>
            <a:r>
              <a:rPr lang="en-GB" dirty="0" smtClean="0"/>
              <a:t> containing </a:t>
            </a:r>
            <a:r>
              <a:rPr lang="en-GB" dirty="0"/>
              <a:t>PSS/SSS begins not earlier than 500uS from the start of the measurement gap and if </a:t>
            </a:r>
            <a:r>
              <a:rPr lang="en-GB" dirty="0" smtClean="0">
                <a:solidFill>
                  <a:srgbClr val="FF0000"/>
                </a:solidFill>
              </a:rPr>
              <a:t>the</a:t>
            </a:r>
            <a:r>
              <a:rPr lang="en-GB" dirty="0" smtClean="0"/>
              <a:t> </a:t>
            </a:r>
            <a:r>
              <a:rPr lang="en-GB" dirty="0"/>
              <a:t>sub frame containing PSS/SSS ends not later than 500uS before the end of the measurement gap. The reference point for this requirement is at the UE antenna connector.</a:t>
            </a:r>
          </a:p>
          <a:p>
            <a:endParaRPr lang="en-GB" dirty="0"/>
          </a:p>
        </p:txBody>
      </p:sp>
    </p:spTree>
    <p:extLst>
      <p:ext uri="{BB962C8B-B14F-4D97-AF65-F5344CB8AC3E}">
        <p14:creationId xmlns:p14="http://schemas.microsoft.com/office/powerpoint/2010/main" val="3913345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 CC Measurement gaps</a:t>
            </a:r>
          </a:p>
        </p:txBody>
      </p:sp>
      <p:sp>
        <p:nvSpPr>
          <p:cNvPr id="3" name="Content Placeholder 2"/>
          <p:cNvSpPr>
            <a:spLocks noGrp="1"/>
          </p:cNvSpPr>
          <p:nvPr>
            <p:ph idx="1"/>
          </p:nvPr>
        </p:nvSpPr>
        <p:spPr/>
        <p:txBody>
          <a:bodyPr>
            <a:normAutofit/>
          </a:bodyPr>
          <a:lstStyle/>
          <a:p>
            <a:r>
              <a:rPr lang="en-GB" dirty="0"/>
              <a:t>Background</a:t>
            </a:r>
          </a:p>
          <a:p>
            <a:pPr lvl="1"/>
            <a:r>
              <a:rPr lang="en-GB" dirty="0"/>
              <a:t>Earlier RAN4 provided the following options to RAN2</a:t>
            </a:r>
          </a:p>
          <a:p>
            <a:pPr lvl="2"/>
            <a:r>
              <a:rPr lang="en-GB" dirty="0"/>
              <a:t>Option 1: UE signals capabilities for all supported CA combos when UE attaches to the network</a:t>
            </a:r>
          </a:p>
          <a:p>
            <a:pPr lvl="2"/>
            <a:r>
              <a:rPr lang="en-GB" dirty="0"/>
              <a:t>Option 2: UE signals capabilities on demand (network advertises what it supports and UE replies with related capabilities)</a:t>
            </a:r>
          </a:p>
          <a:p>
            <a:pPr lvl="2"/>
            <a:r>
              <a:rPr lang="en-GB" dirty="0"/>
              <a:t>Option 3: UE signals capabilities based on configured CA combo (UE sends capabilities when configured with a certain CA combo)</a:t>
            </a:r>
          </a:p>
          <a:p>
            <a:pPr lvl="2"/>
            <a:r>
              <a:rPr lang="en-GB" dirty="0"/>
              <a:t>Option 4: UE determines the exact measurement gap configurations per CC and signals NW the corresponding gap pattern ID. NW can override UE’s decision by falling back to legacy per-UE based measurement gap configuration.</a:t>
            </a:r>
          </a:p>
          <a:p>
            <a:pPr lvl="2"/>
            <a:r>
              <a:rPr lang="en-GB" dirty="0"/>
              <a:t>Other options are not precluded</a:t>
            </a:r>
          </a:p>
          <a:p>
            <a:pPr lvl="2"/>
            <a:r>
              <a:rPr lang="en-GB" dirty="0"/>
              <a:t>The discussion on capability signalling option may take place in RAN2 </a:t>
            </a:r>
          </a:p>
          <a:p>
            <a:pPr lvl="1"/>
            <a:endParaRPr lang="en-GB" dirty="0"/>
          </a:p>
        </p:txBody>
      </p:sp>
    </p:spTree>
    <p:extLst>
      <p:ext uri="{BB962C8B-B14F-4D97-AF65-F5344CB8AC3E}">
        <p14:creationId xmlns:p14="http://schemas.microsoft.com/office/powerpoint/2010/main" val="431357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Aspect of signalling for per-CC measurement Gap</a:t>
            </a:r>
            <a:endParaRPr lang="en-GB" dirty="0"/>
          </a:p>
        </p:txBody>
      </p:sp>
      <p:sp>
        <p:nvSpPr>
          <p:cNvPr id="3" name="Content Placeholder 2"/>
          <p:cNvSpPr>
            <a:spLocks noGrp="1"/>
          </p:cNvSpPr>
          <p:nvPr>
            <p:ph idx="1"/>
          </p:nvPr>
        </p:nvSpPr>
        <p:spPr/>
        <p:txBody>
          <a:bodyPr>
            <a:normAutofit fontScale="77500" lnSpcReduction="20000"/>
          </a:bodyPr>
          <a:lstStyle/>
          <a:p>
            <a:r>
              <a:rPr lang="en-GB" dirty="0"/>
              <a:t>RAN4 has been discussing further information that would be needed for RAN2 to make an informed decision between approaches, and to complete the work for the chosen approach</a:t>
            </a:r>
          </a:p>
          <a:p>
            <a:pPr lvl="1"/>
            <a:r>
              <a:rPr lang="en-GB" dirty="0"/>
              <a:t>Approach A (</a:t>
            </a:r>
            <a:r>
              <a:rPr lang="en-GB" dirty="0" err="1"/>
              <a:t>eg</a:t>
            </a:r>
            <a:r>
              <a:rPr lang="en-GB" dirty="0"/>
              <a:t> Options 1,2) : Gap capabilities are reported by the UE in advance of configuration of CA and </a:t>
            </a:r>
            <a:r>
              <a:rPr lang="en-GB" dirty="0" smtClean="0"/>
              <a:t>measurements</a:t>
            </a:r>
          </a:p>
          <a:p>
            <a:pPr lvl="2"/>
            <a:r>
              <a:rPr lang="en-US" dirty="0" err="1"/>
              <a:t>eNB</a:t>
            </a:r>
            <a:r>
              <a:rPr lang="en-US" dirty="0"/>
              <a:t> may use the information to select a suitable configuration based on its gap needs</a:t>
            </a:r>
          </a:p>
          <a:p>
            <a:pPr lvl="2"/>
            <a:r>
              <a:rPr lang="en-US" dirty="0" smtClean="0"/>
              <a:t>UE </a:t>
            </a:r>
            <a:r>
              <a:rPr lang="en-US" dirty="0"/>
              <a:t>does not have the opportunity to </a:t>
            </a:r>
            <a:r>
              <a:rPr lang="en-US" dirty="0" smtClean="0"/>
              <a:t>optimize </a:t>
            </a:r>
            <a:r>
              <a:rPr lang="en-US" dirty="0"/>
              <a:t>its gap configuration once the exact measurement configuration is known. </a:t>
            </a:r>
            <a:endParaRPr lang="en-US" dirty="0" smtClean="0"/>
          </a:p>
          <a:p>
            <a:pPr lvl="2"/>
            <a:r>
              <a:rPr lang="en-US" dirty="0" smtClean="0"/>
              <a:t>Reported gap capabilities can result in a non-optimized indication of need for GAP/NCSG, although UE has sufficient gaps to measure.</a:t>
            </a:r>
            <a:endParaRPr lang="en-US" dirty="0"/>
          </a:p>
          <a:p>
            <a:pPr lvl="1"/>
            <a:r>
              <a:rPr lang="en-GB" dirty="0" smtClean="0"/>
              <a:t>Approach </a:t>
            </a:r>
            <a:r>
              <a:rPr lang="en-GB" dirty="0"/>
              <a:t>B (</a:t>
            </a:r>
            <a:r>
              <a:rPr lang="en-GB" dirty="0" err="1"/>
              <a:t>eg</a:t>
            </a:r>
            <a:r>
              <a:rPr lang="en-GB" dirty="0"/>
              <a:t> Option 4)  : Gap capabilities are reported by the UE after configuration of CA and </a:t>
            </a:r>
            <a:r>
              <a:rPr lang="en-GB" dirty="0" smtClean="0"/>
              <a:t>measurements</a:t>
            </a:r>
          </a:p>
          <a:p>
            <a:pPr lvl="2"/>
            <a:r>
              <a:rPr lang="en-GB" dirty="0" smtClean="0"/>
              <a:t>eNB can configure a measurement gap configuration. Note: eNB </a:t>
            </a:r>
            <a:r>
              <a:rPr lang="en-GB" dirty="0"/>
              <a:t>does not have the information to optimize </a:t>
            </a:r>
            <a:r>
              <a:rPr lang="en-GB" dirty="0" smtClean="0"/>
              <a:t>gap configuration </a:t>
            </a:r>
            <a:r>
              <a:rPr lang="en-GB" dirty="0"/>
              <a:t>based on </a:t>
            </a:r>
            <a:r>
              <a:rPr lang="en-GB" dirty="0" smtClean="0"/>
              <a:t>the UEs </a:t>
            </a:r>
            <a:r>
              <a:rPr lang="en-GB" dirty="0"/>
              <a:t>gap needs</a:t>
            </a:r>
            <a:endParaRPr lang="en-GB" dirty="0" smtClean="0"/>
          </a:p>
          <a:p>
            <a:pPr lvl="2"/>
            <a:r>
              <a:rPr lang="en-GB" dirty="0" smtClean="0"/>
              <a:t>UE has the opportunity to indicate its optimized gap configuration once the exact measurement configuration is known</a:t>
            </a:r>
          </a:p>
          <a:p>
            <a:pPr lvl="2"/>
            <a:r>
              <a:rPr lang="en-GB" dirty="0" smtClean="0"/>
              <a:t>eNB </a:t>
            </a:r>
            <a:r>
              <a:rPr lang="en-GB" dirty="0"/>
              <a:t>is able to override UE and decide a </a:t>
            </a:r>
            <a:r>
              <a:rPr lang="en-GB" dirty="0" smtClean="0"/>
              <a:t>different gap </a:t>
            </a:r>
            <a:r>
              <a:rPr lang="en-GB" dirty="0"/>
              <a:t>configuration based on per-UE gap configuration to make sure UE has sufficient gaps to measure</a:t>
            </a:r>
            <a:r>
              <a:rPr lang="en-GB" dirty="0" smtClean="0"/>
              <a:t>.</a:t>
            </a:r>
          </a:p>
          <a:p>
            <a:pPr lvl="1"/>
            <a:r>
              <a:rPr lang="en-GB" dirty="0" smtClean="0"/>
              <a:t>Overhead related issue should be discussed and determined in RAN2</a:t>
            </a:r>
            <a:endParaRPr lang="en-US" dirty="0"/>
          </a:p>
          <a:p>
            <a:pPr lvl="2"/>
            <a:endParaRPr lang="en-GB" dirty="0"/>
          </a:p>
        </p:txBody>
      </p:sp>
    </p:spTree>
    <p:extLst>
      <p:ext uri="{BB962C8B-B14F-4D97-AF65-F5344CB8AC3E}">
        <p14:creationId xmlns:p14="http://schemas.microsoft.com/office/powerpoint/2010/main" val="2554168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Aspect of parallel </a:t>
            </a:r>
            <a:r>
              <a:rPr lang="en-GB" dirty="0"/>
              <a:t>measurements </a:t>
            </a:r>
            <a:r>
              <a:rPr lang="en-GB" dirty="0" smtClean="0"/>
              <a:t>with per-CC measurement gap</a:t>
            </a:r>
            <a:endParaRPr lang="en-GB" dirty="0"/>
          </a:p>
        </p:txBody>
      </p:sp>
      <p:sp>
        <p:nvSpPr>
          <p:cNvPr id="3" name="Content Placeholder 2"/>
          <p:cNvSpPr>
            <a:spLocks noGrp="1"/>
          </p:cNvSpPr>
          <p:nvPr>
            <p:ph idx="1"/>
          </p:nvPr>
        </p:nvSpPr>
        <p:spPr>
          <a:xfrm>
            <a:off x="838200" y="1825624"/>
            <a:ext cx="10515600" cy="4863499"/>
          </a:xfrm>
        </p:spPr>
        <p:txBody>
          <a:bodyPr>
            <a:normAutofit fontScale="77500" lnSpcReduction="20000"/>
          </a:bodyPr>
          <a:lstStyle/>
          <a:p>
            <a:r>
              <a:rPr lang="en-GB" dirty="0"/>
              <a:t>Background : Since release 8, when multiple measurement objects are configured, the measurement performance has been scaled by a factor </a:t>
            </a:r>
            <a:r>
              <a:rPr lang="en-GB" dirty="0" err="1"/>
              <a:t>Nfreq</a:t>
            </a:r>
            <a:r>
              <a:rPr lang="en-GB" dirty="0"/>
              <a:t> which corresponds to the number of objects configured</a:t>
            </a:r>
          </a:p>
          <a:p>
            <a:r>
              <a:rPr lang="en-GB" dirty="0"/>
              <a:t>UEs with capable RF and baseband may be capable of performing parallel measurements and perform measurement activities with shorter delay</a:t>
            </a:r>
          </a:p>
          <a:p>
            <a:r>
              <a:rPr lang="en-GB" dirty="0"/>
              <a:t>It would be beneficial for the eNB to be aware that a UE is capable of parallel measurements</a:t>
            </a:r>
          </a:p>
          <a:p>
            <a:r>
              <a:rPr lang="en-GB" dirty="0"/>
              <a:t>This could be achieved by signalling </a:t>
            </a:r>
            <a:r>
              <a:rPr lang="en-GB" dirty="0" err="1"/>
              <a:t>N</a:t>
            </a:r>
            <a:r>
              <a:rPr lang="en-GB" sz="1800" dirty="0" err="1"/>
              <a:t>freq,effective</a:t>
            </a:r>
            <a:r>
              <a:rPr lang="en-GB" sz="1800" dirty="0"/>
              <a:t> </a:t>
            </a:r>
            <a:r>
              <a:rPr lang="en-GB" dirty="0"/>
              <a:t>&lt;</a:t>
            </a:r>
            <a:r>
              <a:rPr lang="en-GB" dirty="0" err="1"/>
              <a:t>Nfreq</a:t>
            </a:r>
            <a:endParaRPr lang="en-GB" dirty="0"/>
          </a:p>
          <a:p>
            <a:r>
              <a:rPr lang="en-GB" dirty="0" err="1"/>
              <a:t>N</a:t>
            </a:r>
            <a:r>
              <a:rPr lang="en-GB" sz="1800" dirty="0" err="1"/>
              <a:t>freq,effective</a:t>
            </a:r>
            <a:r>
              <a:rPr lang="en-GB" dirty="0"/>
              <a:t> depends on</a:t>
            </a:r>
          </a:p>
          <a:p>
            <a:pPr lvl="1"/>
            <a:r>
              <a:rPr lang="en-GB" dirty="0"/>
              <a:t>The CA configuration, which will determine which RF chains are configured</a:t>
            </a:r>
          </a:p>
          <a:p>
            <a:pPr lvl="1"/>
            <a:r>
              <a:rPr lang="en-GB" dirty="0"/>
              <a:t>The per CC gap configuration which will determine which of these RF chains are free in gaps</a:t>
            </a:r>
          </a:p>
          <a:p>
            <a:pPr lvl="1"/>
            <a:r>
              <a:rPr lang="en-GB" dirty="0"/>
              <a:t>The interfrequency measurement </a:t>
            </a:r>
            <a:r>
              <a:rPr lang="en-GB" dirty="0" smtClean="0">
                <a:solidFill>
                  <a:srgbClr val="FF0000"/>
                </a:solidFill>
              </a:rPr>
              <a:t>object</a:t>
            </a:r>
            <a:r>
              <a:rPr lang="en-GB" dirty="0" smtClean="0"/>
              <a:t> configuration</a:t>
            </a:r>
            <a:r>
              <a:rPr lang="en-GB" dirty="0"/>
              <a:t>.</a:t>
            </a:r>
          </a:p>
          <a:p>
            <a:pPr lvl="1"/>
            <a:r>
              <a:rPr lang="en-GB" dirty="0"/>
              <a:t>Any UE baseband processing limitation, e.g. UE does not have baseband capability to measure more than X carriers in parallel even if there are multiple RF chains free in gaps</a:t>
            </a:r>
          </a:p>
          <a:p>
            <a:r>
              <a:rPr lang="en-GB" dirty="0" smtClean="0">
                <a:solidFill>
                  <a:srgbClr val="FF0000"/>
                </a:solidFill>
              </a:rPr>
              <a:t>FFS:</a:t>
            </a:r>
            <a:r>
              <a:rPr lang="en-GB" dirty="0" smtClean="0"/>
              <a:t> </a:t>
            </a:r>
            <a:r>
              <a:rPr lang="en-GB" dirty="0" err="1" smtClean="0"/>
              <a:t>N</a:t>
            </a:r>
            <a:r>
              <a:rPr lang="en-GB" baseline="-25000" dirty="0" err="1" smtClean="0"/>
              <a:t>freq,effective</a:t>
            </a:r>
            <a:r>
              <a:rPr lang="en-GB" dirty="0" smtClean="0"/>
              <a:t> </a:t>
            </a:r>
            <a:r>
              <a:rPr lang="en-GB" dirty="0"/>
              <a:t>that will be used by the UE is for certain measurement configuration(s) and CA combination(s) is requested by the eNB and provided by the UE assuming a maximal gap configuration </a:t>
            </a:r>
          </a:p>
          <a:p>
            <a:pPr lvl="1"/>
            <a:endParaRPr lang="en-GB" dirty="0"/>
          </a:p>
        </p:txBody>
      </p:sp>
    </p:spTree>
    <p:extLst>
      <p:ext uri="{BB962C8B-B14F-4D97-AF65-F5344CB8AC3E}">
        <p14:creationId xmlns:p14="http://schemas.microsoft.com/office/powerpoint/2010/main" val="117063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1514"/>
            <a:ext cx="10515600" cy="1325563"/>
          </a:xfrm>
        </p:spPr>
        <p:txBody>
          <a:bodyPr/>
          <a:lstStyle/>
          <a:p>
            <a:r>
              <a:rPr lang="en-GB" dirty="0" smtClean="0"/>
              <a:t>Approach </a:t>
            </a:r>
            <a:r>
              <a:rPr lang="en-GB" dirty="0"/>
              <a:t>A</a:t>
            </a:r>
          </a:p>
        </p:txBody>
      </p:sp>
      <p:sp>
        <p:nvSpPr>
          <p:cNvPr id="3" name="Content Placeholder 2"/>
          <p:cNvSpPr>
            <a:spLocks noGrp="1"/>
          </p:cNvSpPr>
          <p:nvPr>
            <p:ph idx="1"/>
          </p:nvPr>
        </p:nvSpPr>
        <p:spPr>
          <a:xfrm>
            <a:off x="838200" y="1178011"/>
            <a:ext cx="10515600" cy="5469923"/>
          </a:xfrm>
        </p:spPr>
        <p:txBody>
          <a:bodyPr>
            <a:normAutofit fontScale="85000" lnSpcReduction="20000"/>
          </a:bodyPr>
          <a:lstStyle/>
          <a:p>
            <a:pPr lvl="0"/>
            <a:r>
              <a:rPr lang="en-GB" dirty="0" smtClean="0"/>
              <a:t>An example of Approach A </a:t>
            </a:r>
          </a:p>
          <a:p>
            <a:pPr lvl="1"/>
            <a:r>
              <a:rPr lang="en-GB" dirty="0" smtClean="0"/>
              <a:t>Within </a:t>
            </a:r>
            <a:r>
              <a:rPr lang="en-GB" dirty="0"/>
              <a:t>the context of the bitmap example in TR36.894, each CA combo is considered to be according to the RAN2 definition of a </a:t>
            </a:r>
            <a:r>
              <a:rPr lang="en-GB" dirty="0" err="1"/>
              <a:t>supportedBandCombination</a:t>
            </a:r>
            <a:r>
              <a:rPr lang="en-GB" dirty="0"/>
              <a:t>.</a:t>
            </a:r>
          </a:p>
          <a:p>
            <a:pPr lvl="1"/>
            <a:r>
              <a:rPr lang="en-GB" dirty="0"/>
              <a:t>Within the context of the bitmap example in TR36.894, at least the following options are needed for </a:t>
            </a:r>
            <a:r>
              <a:rPr lang="en-GB" dirty="0" smtClean="0"/>
              <a:t>target </a:t>
            </a:r>
            <a:r>
              <a:rPr lang="en-GB" dirty="0"/>
              <a:t>measurement band for each serving </a:t>
            </a:r>
            <a:r>
              <a:rPr lang="en-GB" dirty="0" smtClean="0"/>
              <a:t>CC: </a:t>
            </a:r>
            <a:r>
              <a:rPr lang="en-GB" dirty="0"/>
              <a:t>a) No gap needed b) Interrupt control gap needed c) Measurement gap needed</a:t>
            </a:r>
          </a:p>
          <a:p>
            <a:pPr lvl="1"/>
            <a:r>
              <a:rPr lang="en-GB" dirty="0"/>
              <a:t>To simplify the work, a single MGRP/VIRP for all CC configured in each UE can be considered</a:t>
            </a:r>
            <a:r>
              <a:rPr lang="en-GB" dirty="0" smtClean="0"/>
              <a:t>. </a:t>
            </a:r>
          </a:p>
          <a:p>
            <a:pPr lvl="1"/>
            <a:r>
              <a:rPr lang="en-GB" dirty="0" smtClean="0"/>
              <a:t>Multiple measurement band configurations can be derived from single measurement band gap configurations using the following rules</a:t>
            </a:r>
          </a:p>
          <a:p>
            <a:pPr lvl="2"/>
            <a:r>
              <a:rPr lang="en-GB" dirty="0" smtClean="0"/>
              <a:t>If </a:t>
            </a:r>
            <a:r>
              <a:rPr lang="en-GB" dirty="0"/>
              <a:t>one or more relevant measurement bands (columns in the table) indicates a need for GAP for a certain CC, the combined result for that CC is GAP. </a:t>
            </a:r>
          </a:p>
          <a:p>
            <a:pPr lvl="2"/>
            <a:r>
              <a:rPr lang="en-GB" dirty="0"/>
              <a:t>If one or more relevant measurement bands (columns in table) indicates a need for INTC for a certain CC (INTC entries are logically “</a:t>
            </a:r>
            <a:r>
              <a:rPr lang="en-GB" dirty="0" err="1"/>
              <a:t>OR’d</a:t>
            </a:r>
            <a:r>
              <a:rPr lang="en-GB" dirty="0"/>
              <a:t>”) and no other column indicates a need for GAP for that CC, the result is INTC. If any of the columns indicates a need for GAP, rule 1 already indicates that GAP should be configured. </a:t>
            </a:r>
          </a:p>
          <a:p>
            <a:pPr lvl="2"/>
            <a:r>
              <a:rPr lang="en-GB" dirty="0"/>
              <a:t>If all relevant measurement bands (columns in the table) indicate NOGAP for a certain CC, the result is NOGAP (NOGAPS are combined in logical “AND”).</a:t>
            </a:r>
          </a:p>
          <a:p>
            <a:r>
              <a:rPr lang="en-GB" dirty="0" smtClean="0"/>
              <a:t>Since </a:t>
            </a:r>
            <a:r>
              <a:rPr lang="en-GB" dirty="0"/>
              <a:t>the number of combinations of these factors is very high, under option A it would be difficult to signal </a:t>
            </a:r>
            <a:r>
              <a:rPr lang="en-GB" dirty="0" err="1"/>
              <a:t>N</a:t>
            </a:r>
            <a:r>
              <a:rPr lang="en-GB" sz="2600" dirty="0" err="1"/>
              <a:t>freq,effective</a:t>
            </a:r>
            <a:r>
              <a:rPr lang="en-GB" dirty="0"/>
              <a:t> for every possible measurement configuration (</a:t>
            </a:r>
            <a:r>
              <a:rPr lang="en-GB" dirty="0" err="1"/>
              <a:t>ie</a:t>
            </a:r>
            <a:r>
              <a:rPr lang="en-GB" dirty="0"/>
              <a:t> there are no simple combining rules from which </a:t>
            </a:r>
            <a:r>
              <a:rPr lang="en-GB" dirty="0" err="1"/>
              <a:t>Nfreq,effective</a:t>
            </a:r>
            <a:r>
              <a:rPr lang="en-GB" dirty="0"/>
              <a:t> for multiple measurement objects can be derived)</a:t>
            </a:r>
          </a:p>
          <a:p>
            <a:endParaRPr lang="en-GB" dirty="0"/>
          </a:p>
          <a:p>
            <a:endParaRPr lang="en-GB" dirty="0"/>
          </a:p>
        </p:txBody>
      </p:sp>
    </p:spTree>
    <p:extLst>
      <p:ext uri="{BB962C8B-B14F-4D97-AF65-F5344CB8AC3E}">
        <p14:creationId xmlns:p14="http://schemas.microsoft.com/office/powerpoint/2010/main" val="3400141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 </a:t>
            </a:r>
            <a:r>
              <a:rPr lang="en-US" dirty="0"/>
              <a:t>B</a:t>
            </a:r>
          </a:p>
        </p:txBody>
      </p:sp>
      <p:sp>
        <p:nvSpPr>
          <p:cNvPr id="3" name="Content Placeholder 2"/>
          <p:cNvSpPr>
            <a:spLocks noGrp="1"/>
          </p:cNvSpPr>
          <p:nvPr>
            <p:ph idx="1"/>
          </p:nvPr>
        </p:nvSpPr>
        <p:spPr>
          <a:xfrm>
            <a:off x="271850" y="1275127"/>
            <a:ext cx="7611762" cy="5679346"/>
          </a:xfrm>
        </p:spPr>
        <p:txBody>
          <a:bodyPr>
            <a:normAutofit lnSpcReduction="10000"/>
          </a:bodyPr>
          <a:lstStyle/>
          <a:p>
            <a:r>
              <a:rPr lang="en-US" sz="1600" dirty="0"/>
              <a:t>Per-CC gap offset</a:t>
            </a:r>
          </a:p>
          <a:p>
            <a:pPr lvl="1"/>
            <a:r>
              <a:rPr lang="en-US" sz="1600" dirty="0"/>
              <a:t>Same gap offset is used for all CC if gap is configured so that interruptions do not occur with different offsets</a:t>
            </a:r>
          </a:p>
          <a:p>
            <a:r>
              <a:rPr lang="en-US" sz="1600" dirty="0"/>
              <a:t>Example Measurement gap configuration </a:t>
            </a:r>
            <a:r>
              <a:rPr lang="en-US" sz="1600" dirty="0" smtClean="0"/>
              <a:t>procedure</a:t>
            </a:r>
          </a:p>
          <a:p>
            <a:r>
              <a:rPr lang="en-US" sz="1600" dirty="0" smtClean="0"/>
              <a:t>Step </a:t>
            </a:r>
            <a:r>
              <a:rPr lang="en-US" sz="1600" dirty="0"/>
              <a:t>1: NW configures measurement/gap according to existing signaling including per UE MGRP</a:t>
            </a:r>
          </a:p>
          <a:p>
            <a:r>
              <a:rPr lang="en-US" sz="1600" dirty="0"/>
              <a:t>Step 2: For each CC, UE </a:t>
            </a:r>
            <a:r>
              <a:rPr lang="en-US" sz="1600" dirty="0" smtClean="0"/>
              <a:t>indication </a:t>
            </a:r>
            <a:r>
              <a:rPr lang="en-US" sz="1600" dirty="0"/>
              <a:t>to </a:t>
            </a:r>
            <a:r>
              <a:rPr lang="en-US" sz="1600" dirty="0" smtClean="0"/>
              <a:t>NW includes </a:t>
            </a:r>
            <a:r>
              <a:rPr lang="en-US" sz="1600" dirty="0"/>
              <a:t>all following </a:t>
            </a:r>
            <a:r>
              <a:rPr lang="en-US" sz="1600" dirty="0" smtClean="0"/>
              <a:t>information</a:t>
            </a:r>
          </a:p>
          <a:p>
            <a:pPr lvl="1"/>
            <a:r>
              <a:rPr lang="en-US" sz="1200" dirty="0" smtClean="0"/>
              <a:t> </a:t>
            </a:r>
            <a:r>
              <a:rPr lang="en-US" sz="1600" dirty="0" smtClean="0"/>
              <a:t>Indication </a:t>
            </a:r>
            <a:r>
              <a:rPr lang="en-US" sz="1600" dirty="0"/>
              <a:t>on if gap is needed or not</a:t>
            </a:r>
          </a:p>
          <a:p>
            <a:pPr lvl="2"/>
            <a:r>
              <a:rPr lang="en-US" sz="1700" dirty="0" smtClean="0"/>
              <a:t>If </a:t>
            </a:r>
            <a:r>
              <a:rPr lang="en-US" sz="1700" dirty="0"/>
              <a:t>yes, per-CC gap configuration is indicated</a:t>
            </a:r>
          </a:p>
          <a:p>
            <a:pPr lvl="2"/>
            <a:r>
              <a:rPr lang="en-US" sz="1700" dirty="0" smtClean="0"/>
              <a:t>If </a:t>
            </a:r>
            <a:r>
              <a:rPr lang="en-US" sz="1700" dirty="0"/>
              <a:t>yes, optionally an indication of a preferred MGRP which may be longer than the per UE MGRP</a:t>
            </a:r>
          </a:p>
          <a:p>
            <a:pPr lvl="1"/>
            <a:r>
              <a:rPr lang="en-US" sz="1600" dirty="0" smtClean="0"/>
              <a:t>Indication </a:t>
            </a:r>
            <a:r>
              <a:rPr lang="en-US" sz="1600" dirty="0"/>
              <a:t>on if NCSG is needed or not </a:t>
            </a:r>
          </a:p>
          <a:p>
            <a:pPr lvl="2"/>
            <a:r>
              <a:rPr lang="en-US" sz="1700" dirty="0" smtClean="0"/>
              <a:t>If </a:t>
            </a:r>
            <a:r>
              <a:rPr lang="en-US" sz="1700" dirty="0"/>
              <a:t>yes, per-CC gap configuration is indicated</a:t>
            </a:r>
          </a:p>
          <a:p>
            <a:pPr lvl="2"/>
            <a:r>
              <a:rPr lang="en-US" sz="1700" dirty="0" smtClean="0"/>
              <a:t>If </a:t>
            </a:r>
            <a:r>
              <a:rPr lang="en-US" sz="1700" dirty="0"/>
              <a:t>yes, optionally an indication of a preferred VGRP which may be longer then the per UE MGRP</a:t>
            </a:r>
          </a:p>
          <a:p>
            <a:pPr lvl="1"/>
            <a:r>
              <a:rPr lang="en-US" sz="1600" dirty="0" err="1" smtClean="0"/>
              <a:t>N_freq,effective</a:t>
            </a:r>
            <a:endParaRPr lang="en-US" sz="1600" dirty="0"/>
          </a:p>
          <a:p>
            <a:pPr lvl="2"/>
            <a:r>
              <a:rPr lang="en-US" sz="1700" dirty="0" smtClean="0"/>
              <a:t>UE’s </a:t>
            </a:r>
            <a:r>
              <a:rPr lang="en-US" sz="1700" dirty="0"/>
              <a:t>parallel measurement capability can be indicated by </a:t>
            </a:r>
            <a:r>
              <a:rPr lang="en-US" sz="1700" dirty="0" err="1"/>
              <a:t>N_freq_effective</a:t>
            </a:r>
            <a:r>
              <a:rPr lang="en-US" sz="1700" dirty="0"/>
              <a:t>.</a:t>
            </a:r>
          </a:p>
          <a:p>
            <a:pPr lvl="1"/>
            <a:r>
              <a:rPr lang="en-US" sz="1600" dirty="0" smtClean="0"/>
              <a:t>Note 1: Indication configuration is given in Table 1</a:t>
            </a:r>
          </a:p>
          <a:p>
            <a:pPr lvl="1"/>
            <a:r>
              <a:rPr lang="en-US" sz="1600" dirty="0" smtClean="0"/>
              <a:t>Note 2: The </a:t>
            </a:r>
            <a:r>
              <a:rPr lang="en-US" sz="1600" dirty="0"/>
              <a:t>need for indication 2 arises if the UE indicates different MGRP for different CC</a:t>
            </a:r>
          </a:p>
          <a:p>
            <a:pPr lvl="1"/>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083296624"/>
              </p:ext>
            </p:extLst>
          </p:nvPr>
        </p:nvGraphicFramePr>
        <p:xfrm>
          <a:off x="7959868" y="1503011"/>
          <a:ext cx="3505766" cy="3020543"/>
        </p:xfrm>
        <a:graphic>
          <a:graphicData uri="http://schemas.openxmlformats.org/drawingml/2006/table">
            <a:tbl>
              <a:tblPr firstRow="1" firstCol="1" bandRow="1">
                <a:tableStyleId>{5C22544A-7EE6-4342-B048-85BDC9FD1C3A}</a:tableStyleId>
              </a:tblPr>
              <a:tblGrid>
                <a:gridCol w="893086">
                  <a:extLst>
                    <a:ext uri="{9D8B030D-6E8A-4147-A177-3AD203B41FA5}">
                      <a16:colId xmlns="" xmlns:a16="http://schemas.microsoft.com/office/drawing/2014/main" val="20000"/>
                    </a:ext>
                  </a:extLst>
                </a:gridCol>
                <a:gridCol w="1326293">
                  <a:extLst>
                    <a:ext uri="{9D8B030D-6E8A-4147-A177-3AD203B41FA5}">
                      <a16:colId xmlns="" xmlns:a16="http://schemas.microsoft.com/office/drawing/2014/main" val="20001"/>
                    </a:ext>
                  </a:extLst>
                </a:gridCol>
                <a:gridCol w="1286387">
                  <a:extLst>
                    <a:ext uri="{9D8B030D-6E8A-4147-A177-3AD203B41FA5}">
                      <a16:colId xmlns="" xmlns:a16="http://schemas.microsoft.com/office/drawing/2014/main" val="20002"/>
                    </a:ext>
                  </a:extLst>
                </a:gridCol>
              </a:tblGrid>
              <a:tr h="648740">
                <a:tc>
                  <a:txBody>
                    <a:bodyPr/>
                    <a:lstStyle/>
                    <a:p>
                      <a:pPr marL="0" marR="0">
                        <a:lnSpc>
                          <a:spcPct val="107000"/>
                        </a:lnSpc>
                        <a:spcBef>
                          <a:spcPts val="0"/>
                        </a:spcBef>
                        <a:spcAft>
                          <a:spcPts val="800"/>
                        </a:spcAft>
                      </a:pPr>
                      <a:r>
                        <a:rPr lang="en-US" sz="1100" dirty="0">
                          <a:effectLst/>
                        </a:rPr>
                        <a:t>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tabLst>
                          <a:tab pos="477520" algn="l"/>
                        </a:tabLst>
                      </a:pPr>
                      <a:r>
                        <a:rPr lang="en-US" sz="1100" dirty="0">
                          <a:effectLst/>
                        </a:rPr>
                        <a:t>	Need Gap</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Need interruption control</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10000"/>
                  </a:ext>
                </a:extLst>
              </a:tr>
              <a:tr h="648740">
                <a:tc>
                  <a:txBody>
                    <a:bodyPr/>
                    <a:lstStyle/>
                    <a:p>
                      <a:pPr marL="0" marR="0">
                        <a:lnSpc>
                          <a:spcPct val="107000"/>
                        </a:lnSpc>
                        <a:spcBef>
                          <a:spcPts val="0"/>
                        </a:spcBef>
                        <a:spcAft>
                          <a:spcPts val="800"/>
                        </a:spcAft>
                      </a:pPr>
                      <a:r>
                        <a:rPr lang="en-US" sz="1100" dirty="0">
                          <a:effectLst/>
                        </a:rPr>
                        <a:t>Indication 1</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a:effectLst/>
                        </a:rPr>
                        <a:t>Yes and gap configurations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a:effectLst/>
                        </a:rPr>
                        <a:t>No</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648740">
                <a:tc>
                  <a:txBody>
                    <a:bodyPr/>
                    <a:lstStyle/>
                    <a:p>
                      <a:pPr marL="0" marR="0">
                        <a:lnSpc>
                          <a:spcPct val="107000"/>
                        </a:lnSpc>
                        <a:spcBef>
                          <a:spcPts val="0"/>
                        </a:spcBef>
                        <a:spcAft>
                          <a:spcPts val="800"/>
                        </a:spcAft>
                      </a:pPr>
                      <a:r>
                        <a:rPr lang="en-US" sz="1100" dirty="0">
                          <a:effectLst/>
                        </a:rPr>
                        <a:t>Indication 2</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a:effectLst/>
                        </a:rPr>
                        <a:t>Yes and gap configurations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a:effectLst/>
                        </a:rPr>
                        <a:t>Yes and NCSG configuration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425583">
                <a:tc>
                  <a:txBody>
                    <a:bodyPr/>
                    <a:lstStyle/>
                    <a:p>
                      <a:pPr marL="0" marR="0">
                        <a:lnSpc>
                          <a:spcPct val="107000"/>
                        </a:lnSpc>
                        <a:spcBef>
                          <a:spcPts val="0"/>
                        </a:spcBef>
                        <a:spcAft>
                          <a:spcPts val="800"/>
                        </a:spcAft>
                      </a:pPr>
                      <a:r>
                        <a:rPr lang="en-US" sz="1100" dirty="0">
                          <a:effectLst/>
                        </a:rPr>
                        <a:t>Indication 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No</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No</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r h="648740">
                <a:tc>
                  <a:txBody>
                    <a:bodyPr/>
                    <a:lstStyle/>
                    <a:p>
                      <a:pPr marL="0" marR="0">
                        <a:lnSpc>
                          <a:spcPct val="107000"/>
                        </a:lnSpc>
                        <a:spcBef>
                          <a:spcPts val="0"/>
                        </a:spcBef>
                        <a:spcAft>
                          <a:spcPts val="800"/>
                        </a:spcAft>
                      </a:pPr>
                      <a:r>
                        <a:rPr lang="en-US" sz="1100">
                          <a:effectLst/>
                        </a:rPr>
                        <a:t>Indication 4</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a:effectLst/>
                        </a:rPr>
                        <a:t>No </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100" dirty="0">
                          <a:effectLst/>
                        </a:rPr>
                        <a:t>Yes and NCSG configuration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10004"/>
                  </a:ext>
                </a:extLst>
              </a:tr>
            </a:tbl>
          </a:graphicData>
        </a:graphic>
      </p:graphicFrame>
      <p:sp>
        <p:nvSpPr>
          <p:cNvPr id="4" name="TextBox 3"/>
          <p:cNvSpPr txBox="1"/>
          <p:nvPr/>
        </p:nvSpPr>
        <p:spPr>
          <a:xfrm>
            <a:off x="8345763" y="4613265"/>
            <a:ext cx="3505766" cy="923330"/>
          </a:xfrm>
          <a:prstGeom prst="rect">
            <a:avLst/>
          </a:prstGeom>
          <a:noFill/>
        </p:spPr>
        <p:txBody>
          <a:bodyPr wrap="square" rtlCol="0">
            <a:spAutoFit/>
          </a:bodyPr>
          <a:lstStyle/>
          <a:p>
            <a:r>
              <a:rPr lang="en-US" dirty="0" smtClean="0"/>
              <a:t>Table 1: example table of UE indication for per-CC gap configuration </a:t>
            </a:r>
            <a:endParaRPr lang="en-US" dirty="0"/>
          </a:p>
        </p:txBody>
      </p:sp>
    </p:spTree>
    <p:extLst>
      <p:ext uri="{BB962C8B-B14F-4D97-AF65-F5344CB8AC3E}">
        <p14:creationId xmlns:p14="http://schemas.microsoft.com/office/powerpoint/2010/main" val="2336456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 B (Cont.)</a:t>
            </a:r>
            <a:endParaRPr lang="en-US" dirty="0"/>
          </a:p>
        </p:txBody>
      </p:sp>
      <p:sp>
        <p:nvSpPr>
          <p:cNvPr id="3" name="Content Placeholder 2"/>
          <p:cNvSpPr>
            <a:spLocks noGrp="1"/>
          </p:cNvSpPr>
          <p:nvPr>
            <p:ph idx="1"/>
          </p:nvPr>
        </p:nvSpPr>
        <p:spPr>
          <a:xfrm>
            <a:off x="181233" y="1690688"/>
            <a:ext cx="11081951" cy="5679346"/>
          </a:xfrm>
        </p:spPr>
        <p:txBody>
          <a:bodyPr>
            <a:normAutofit/>
          </a:bodyPr>
          <a:lstStyle/>
          <a:p>
            <a:r>
              <a:rPr lang="en-US" sz="1600" dirty="0" smtClean="0"/>
              <a:t>Step 3: </a:t>
            </a:r>
            <a:r>
              <a:rPr lang="en-US" sz="1600" dirty="0"/>
              <a:t>NW can either honor or override UE’s indication in step2 and indicate UE’s per CC gap configuration</a:t>
            </a:r>
          </a:p>
          <a:p>
            <a:pPr lvl="1"/>
            <a:r>
              <a:rPr lang="en-US" sz="1400" dirty="0"/>
              <a:t>Example 1: if UE indicates 80ms MGRP, NW can override it to 40ms</a:t>
            </a:r>
          </a:p>
          <a:p>
            <a:pPr lvl="1"/>
            <a:r>
              <a:rPr lang="en-US" sz="1400" dirty="0"/>
              <a:t>Example 2: if UE indicates 40ms MGRP, NW can override it to 80ms. In this example, </a:t>
            </a:r>
            <a:r>
              <a:rPr lang="en-US" sz="1400" dirty="0" err="1"/>
              <a:t>eNB</a:t>
            </a:r>
            <a:r>
              <a:rPr lang="en-US" sz="1400" dirty="0"/>
              <a:t> should request UE to provide updated </a:t>
            </a:r>
            <a:r>
              <a:rPr lang="en-US" sz="1400" dirty="0" err="1"/>
              <a:t>N_freq_effective</a:t>
            </a:r>
            <a:r>
              <a:rPr lang="en-US" sz="1400" dirty="0"/>
              <a:t>.</a:t>
            </a:r>
          </a:p>
          <a:p>
            <a:pPr lvl="1"/>
            <a:r>
              <a:rPr lang="en-US" sz="1400" dirty="0" smtClean="0"/>
              <a:t>Example </a:t>
            </a:r>
            <a:r>
              <a:rPr lang="en-US" sz="1400" dirty="0"/>
              <a:t>3: if UE indicates no gap, NW can override it to 40ms or 80ms</a:t>
            </a:r>
          </a:p>
          <a:p>
            <a:pPr lvl="1"/>
            <a:r>
              <a:rPr lang="en-US" sz="1400" dirty="0"/>
              <a:t>Example 4: If the UE indicates NCSG, the NW can override it to 40ms or 80ms 6ms gap</a:t>
            </a:r>
          </a:p>
          <a:p>
            <a:r>
              <a:rPr lang="en-US" sz="1600" dirty="0"/>
              <a:t>Step </a:t>
            </a:r>
            <a:r>
              <a:rPr lang="en-US" sz="1600" dirty="0" smtClean="0"/>
              <a:t>4: </a:t>
            </a:r>
            <a:r>
              <a:rPr lang="en-US" sz="1600" dirty="0"/>
              <a:t>if NW reconfigure measurement object list and gaps according to existing signaling including per UE MGRP, go back to Step 2. Otherwise, the measurement gap configuration is </a:t>
            </a:r>
            <a:r>
              <a:rPr lang="en-US" sz="1600" dirty="0" smtClean="0"/>
              <a:t>completed</a:t>
            </a:r>
            <a:endParaRPr lang="en-US" sz="1600" dirty="0"/>
          </a:p>
          <a:p>
            <a:pPr lvl="1"/>
            <a:endParaRPr lang="en-US" dirty="0"/>
          </a:p>
          <a:p>
            <a:pPr lvl="1"/>
            <a:endParaRPr lang="en-US" dirty="0"/>
          </a:p>
        </p:txBody>
      </p:sp>
    </p:spTree>
    <p:extLst>
      <p:ext uri="{BB962C8B-B14F-4D97-AF65-F5344CB8AC3E}">
        <p14:creationId xmlns:p14="http://schemas.microsoft.com/office/powerpoint/2010/main" val="779878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3251</TotalTime>
  <Words>1988</Words>
  <Application>Microsoft Office PowerPoint</Application>
  <PresentationFormat>Widescreen</PresentationFormat>
  <Paragraphs>197</Paragraphs>
  <Slides>14</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SimSun</vt:lpstr>
      <vt:lpstr>Arial</vt:lpstr>
      <vt:lpstr>Calibri</vt:lpstr>
      <vt:lpstr>Calibri Light</vt:lpstr>
      <vt:lpstr>Times New Roman</vt:lpstr>
      <vt:lpstr>Office Theme</vt:lpstr>
      <vt:lpstr>Visio</vt:lpstr>
      <vt:lpstr>WF on measurement gap enhancement</vt:lpstr>
      <vt:lpstr>Short MGL</vt:lpstr>
      <vt:lpstr>Window for 3ms gap applicability </vt:lpstr>
      <vt:lpstr>Per CC Measurement gaps</vt:lpstr>
      <vt:lpstr>Aspect of signalling for per-CC measurement Gap</vt:lpstr>
      <vt:lpstr>Aspect of parallel measurements with per-CC measurement gap</vt:lpstr>
      <vt:lpstr>Approach A</vt:lpstr>
      <vt:lpstr>Approach B</vt:lpstr>
      <vt:lpstr>Approach B (Cont.)</vt:lpstr>
      <vt:lpstr>NCSG</vt:lpstr>
      <vt:lpstr>Interruption control for Per-CC gap configuration for synchronous case</vt:lpstr>
      <vt:lpstr>Interruption control for Per-CC gap configuration for asynchronous case</vt:lpstr>
      <vt:lpstr>Interruption control</vt:lpstr>
      <vt:lpstr>Non-uniform Measurement Gap Pattern</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Tang, Yang</dc:creator>
  <cp:lastModifiedBy>Tang, Yang</cp:lastModifiedBy>
  <cp:revision>143</cp:revision>
  <dcterms:created xsi:type="dcterms:W3CDTF">2016-04-13T15:12:29Z</dcterms:created>
  <dcterms:modified xsi:type="dcterms:W3CDTF">2016-11-18T20:46:06Z</dcterms:modified>
</cp:coreProperties>
</file>