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2" r:id="rId5"/>
    <p:sldId id="259" r:id="rId6"/>
    <p:sldId id="261" r:id="rId7"/>
    <p:sldId id="260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AF651-CD8B-4609-84BC-52EF64F5BD4D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8C56C-8F77-4F1D-BB6B-51AF475BD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03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8C56C-8F77-4F1D-BB6B-51AF475BD3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74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605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224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4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7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75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836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85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7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2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11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Guidance on how to contribute to each session for NR and </a:t>
            </a:r>
            <a:r>
              <a:rPr lang="en-GB" b="1" dirty="0" err="1"/>
              <a:t>eAAS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R4-1610632, Ericsson</a:t>
            </a:r>
          </a:p>
        </p:txBody>
      </p:sp>
    </p:spTree>
    <p:extLst>
      <p:ext uri="{BB962C8B-B14F-4D97-AF65-F5344CB8AC3E}">
        <p14:creationId xmlns:p14="http://schemas.microsoft.com/office/powerpoint/2010/main" val="647317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4400" dirty="0"/>
              <a:t>The following list presents guidance for which topics should be covered in the </a:t>
            </a:r>
            <a:r>
              <a:rPr lang="en-US" sz="4400" dirty="0" err="1"/>
              <a:t>eAAS</a:t>
            </a:r>
            <a:r>
              <a:rPr lang="en-US" sz="4400" dirty="0"/>
              <a:t> WI contributions and which in NR contributions :</a:t>
            </a:r>
          </a:p>
          <a:p>
            <a:pPr marL="0" inden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dirty="0"/>
              <a:t>ACLR &amp; operating band unwanted emissions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Conclude further details on the requirement framework (ACLR grid etc.)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Investigate &gt;6GHz ACLR value and confirm below 6GHz ACLR value as well as in band emissions requirements </a:t>
            </a:r>
            <a:endParaRPr lang="sv-SE" dirty="0"/>
          </a:p>
          <a:p>
            <a:pPr marL="0" indent="0" hangingPunct="0">
              <a:buNone/>
            </a:pPr>
            <a:endParaRPr lang="sv-SE" dirty="0"/>
          </a:p>
          <a:p>
            <a:pPr marL="0" indent="0" hangingPunct="0">
              <a:buNone/>
            </a:pPr>
            <a:r>
              <a:rPr lang="en-US" dirty="0"/>
              <a:t>EVM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Solve open issues in the requirement framework (EVM directions set declaration etc.)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Discuss EVM requirements for FDM of numerologies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 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Other signal quality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Devise OTA requirements for frequency error, TAE etc.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</a:t>
            </a:r>
            <a:r>
              <a:rPr lang="en-US" dirty="0">
                <a:solidFill>
                  <a:srgbClr val="FF0000"/>
                </a:solidFill>
              </a:rPr>
              <a:t>: Decide whether TAE is needed for mm wave and what values EVM and frequency error should take</a:t>
            </a:r>
            <a:endParaRPr lang="sv-SE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r>
              <a:rPr lang="en-US" dirty="0">
                <a:solidFill>
                  <a:srgbClr val="FF0000"/>
                </a:solidFill>
              </a:rPr>
              <a:t> </a:t>
            </a:r>
            <a:endParaRPr lang="sv-SE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218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hangingPunct="0">
              <a:buNone/>
            </a:pPr>
            <a:r>
              <a:rPr lang="en-US" sz="6400" dirty="0"/>
              <a:t>OTA sensitivity:</a:t>
            </a:r>
          </a:p>
          <a:p>
            <a:pPr marL="0" indent="0" hangingPunct="0">
              <a:buNone/>
            </a:pPr>
            <a:r>
              <a:rPr lang="en-US" sz="6400" dirty="0" err="1"/>
              <a:t>eAAS</a:t>
            </a:r>
            <a:r>
              <a:rPr lang="en-US" sz="6400" dirty="0"/>
              <a:t>: Devise framework for OTA requirement and test</a:t>
            </a:r>
          </a:p>
          <a:p>
            <a:pPr marL="0" indent="0" hangingPunct="0">
              <a:buNone/>
            </a:pPr>
            <a:r>
              <a:rPr lang="en-US" sz="6400" dirty="0"/>
              <a:t>NR: Investigate and agree sensitivity levels, considering AAS WF. </a:t>
            </a:r>
            <a:r>
              <a:rPr lang="en-US" sz="6400" dirty="0">
                <a:solidFill>
                  <a:srgbClr val="FF0000"/>
                </a:solidFill>
              </a:rPr>
              <a:t>Decide whether the requirement framework eventually decided for AAS is suitable for NR and if not, develop an NR framework</a:t>
            </a:r>
            <a:endParaRPr lang="sv-SE" sz="6400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endParaRPr lang="en-US" sz="6400" dirty="0"/>
          </a:p>
          <a:p>
            <a:pPr marL="0" indent="0" hangingPunct="0">
              <a:buNone/>
            </a:pPr>
            <a:r>
              <a:rPr lang="en-US" sz="6400" dirty="0"/>
              <a:t>In band Blocking</a:t>
            </a:r>
            <a:endParaRPr lang="sv-SE" sz="6400" dirty="0"/>
          </a:p>
          <a:p>
            <a:pPr marL="0" indent="0" hangingPunct="0">
              <a:buNone/>
            </a:pPr>
            <a:r>
              <a:rPr lang="en-US" sz="6400" dirty="0" err="1"/>
              <a:t>eAAS</a:t>
            </a:r>
            <a:r>
              <a:rPr lang="en-US" sz="6400" dirty="0"/>
              <a:t>: Decide OTA requirement framework for blocking (How to derive OTA level from conducted level, which directions to set requirement etc.)</a:t>
            </a:r>
            <a:endParaRPr lang="sv-SE" sz="6400" dirty="0"/>
          </a:p>
          <a:p>
            <a:pPr marL="0" indent="0" hangingPunct="0">
              <a:buNone/>
            </a:pPr>
            <a:r>
              <a:rPr lang="en-US" sz="6400" dirty="0"/>
              <a:t>NR: Investigate blocking scenarios and levels for mm wave. </a:t>
            </a:r>
            <a:r>
              <a:rPr lang="en-US" sz="6400" dirty="0">
                <a:solidFill>
                  <a:srgbClr val="FF0000"/>
                </a:solidFill>
              </a:rPr>
              <a:t>Decide whether the requirement framework eventually decided for AAS is suitable for NR and if not, develop an NR framework</a:t>
            </a:r>
            <a:endParaRPr lang="sv-SE" sz="6400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endParaRPr lang="en-US" sz="6400" dirty="0"/>
          </a:p>
          <a:p>
            <a:pPr marL="0" indent="0" hangingPunct="0">
              <a:buNone/>
            </a:pPr>
            <a:r>
              <a:rPr lang="en-US" sz="6400" dirty="0"/>
              <a:t>RX IM</a:t>
            </a:r>
            <a:endParaRPr lang="sv-SE" sz="6400" dirty="0"/>
          </a:p>
          <a:p>
            <a:pPr marL="0" indent="0" hangingPunct="0">
              <a:buNone/>
            </a:pPr>
            <a:r>
              <a:rPr lang="en-US" sz="6400" dirty="0" err="1"/>
              <a:t>eAAS</a:t>
            </a:r>
            <a:r>
              <a:rPr lang="en-US" sz="6400" dirty="0"/>
              <a:t>: Decide requirement OTA framework for RX IM (How to derive OTA requirement from conducted level, which directions to set requirement etc.)</a:t>
            </a:r>
            <a:endParaRPr lang="sv-SE" sz="6400" dirty="0"/>
          </a:p>
          <a:p>
            <a:pPr marL="0" indent="0" hangingPunct="0">
              <a:buNone/>
            </a:pPr>
            <a:r>
              <a:rPr lang="en-US" sz="6400" dirty="0"/>
              <a:t>NR: Discuss if the requirement is needed for mm wave; if so, devise requirement values. </a:t>
            </a:r>
            <a:r>
              <a:rPr lang="en-US" sz="6400" dirty="0">
                <a:solidFill>
                  <a:srgbClr val="FF0000"/>
                </a:solidFill>
              </a:rPr>
              <a:t>Decide whether the requirement framework eventually decided for AAS is suitable for NR and if not, develop an NR framework</a:t>
            </a:r>
            <a:endParaRPr lang="sv-SE" sz="6400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endParaRPr lang="sv-SE" sz="4000" dirty="0"/>
          </a:p>
          <a:p>
            <a:pPr marL="0" indent="0" hangingPunct="0">
              <a:buNone/>
            </a:pPr>
            <a:r>
              <a:rPr lang="en-US" sz="4000" dirty="0"/>
              <a:t> </a:t>
            </a:r>
            <a:endParaRPr lang="sv-SE" sz="4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150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en-US" dirty="0"/>
              <a:t>EMC and spurious emissions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Continue to discuss requirement framework, testing practicalities, how to converge EMC &amp; spurious emissions/blocking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Wait for </a:t>
            </a:r>
            <a:r>
              <a:rPr lang="en-US" dirty="0" err="1"/>
              <a:t>eAAS</a:t>
            </a:r>
            <a:r>
              <a:rPr lang="en-US" dirty="0"/>
              <a:t> outcome. However, other than above aspects (value, boundary, resolution bandwidth, </a:t>
            </a:r>
            <a:r>
              <a:rPr lang="en-US" dirty="0" err="1"/>
              <a:t>etc</a:t>
            </a:r>
            <a:r>
              <a:rPr lang="en-US" dirty="0"/>
              <a:t>) are discussed.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 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BS classification</a:t>
            </a:r>
          </a:p>
          <a:p>
            <a:pPr marL="0" indent="0" hangingPunct="0">
              <a:buNone/>
            </a:pPr>
            <a:r>
              <a:rPr lang="sv-SE" dirty="0" err="1"/>
              <a:t>eAAS</a:t>
            </a:r>
            <a:r>
              <a:rPr lang="sv-SE" dirty="0"/>
              <a:t>: </a:t>
            </a:r>
            <a:r>
              <a:rPr lang="sv-SE" dirty="0" err="1"/>
              <a:t>Discuss</a:t>
            </a:r>
            <a:r>
              <a:rPr lang="sv-SE" dirty="0"/>
              <a:t> </a:t>
            </a:r>
            <a:r>
              <a:rPr lang="sv-SE" dirty="0" err="1"/>
              <a:t>whether</a:t>
            </a:r>
            <a:r>
              <a:rPr lang="sv-SE" dirty="0"/>
              <a:t> definition </a:t>
            </a:r>
            <a:r>
              <a:rPr lang="sv-SE" dirty="0" err="1"/>
              <a:t>based</a:t>
            </a:r>
            <a:r>
              <a:rPr lang="sv-SE" dirty="0"/>
              <a:t> on MCL is </a:t>
            </a:r>
            <a:r>
              <a:rPr lang="sv-SE" dirty="0" err="1"/>
              <a:t>applicable</a:t>
            </a:r>
            <a:r>
              <a:rPr lang="sv-SE" dirty="0"/>
              <a:t> for AAS </a:t>
            </a:r>
          </a:p>
          <a:p>
            <a:pPr marL="0" indent="0" hangingPunct="0">
              <a:buNone/>
            </a:pPr>
            <a:r>
              <a:rPr lang="en-US" dirty="0"/>
              <a:t>NR: Consider further what BS classes are needed for NR and how to describe the BS classes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736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5100" dirty="0"/>
              <a:t>Requirements not as yet discussed in </a:t>
            </a:r>
            <a:r>
              <a:rPr lang="en-US" sz="5100" dirty="0" err="1"/>
              <a:t>eAAS</a:t>
            </a:r>
            <a:r>
              <a:rPr lang="en-US" sz="5100" dirty="0"/>
              <a:t>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ACS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concept for how to set OTA requirement</a:t>
            </a:r>
          </a:p>
          <a:p>
            <a:pPr marL="0" indent="0">
              <a:buNone/>
            </a:pPr>
            <a:r>
              <a:rPr lang="en-US" dirty="0"/>
              <a:t>NR: Discuss level and bandwidth for ACS requirement for mm wave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band selectivity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OTA concept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NR: Discuss selectivity levels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Dynamic range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OTA concept</a:t>
            </a:r>
          </a:p>
          <a:p>
            <a:pPr marL="0" indent="0">
              <a:buNone/>
            </a:pPr>
            <a:r>
              <a:rPr lang="en-US" dirty="0"/>
              <a:t>NR: Discuss needed levels</a:t>
            </a:r>
          </a:p>
        </p:txBody>
      </p:sp>
    </p:spTree>
    <p:extLst>
      <p:ext uri="{BB962C8B-B14F-4D97-AF65-F5344CB8AC3E}">
        <p14:creationId xmlns:p14="http://schemas.microsoft.com/office/powerpoint/2010/main" val="3023829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TDD switching time and OFF power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OTA concept</a:t>
            </a:r>
          </a:p>
          <a:p>
            <a:pPr marL="0" indent="0">
              <a:buNone/>
            </a:pPr>
            <a:r>
              <a:rPr lang="en-US" dirty="0"/>
              <a:t>NR: </a:t>
            </a:r>
            <a:r>
              <a:rPr lang="en-US" dirty="0" err="1"/>
              <a:t>Analyse</a:t>
            </a:r>
            <a:r>
              <a:rPr lang="en-US" dirty="0"/>
              <a:t> TDD timing budget and derive requirement for </a:t>
            </a:r>
            <a:r>
              <a:rPr lang="en-US"/>
              <a:t>each numerology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Receiver performance</a:t>
            </a:r>
          </a:p>
          <a:p>
            <a:pPr marL="0" indent="0">
              <a:buNone/>
            </a:pPr>
            <a:r>
              <a:rPr lang="en-US" dirty="0"/>
              <a:t>No guidance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668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for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issues are discussed from January ad-hoc onwards</a:t>
            </a:r>
          </a:p>
          <a:p>
            <a:r>
              <a:rPr lang="en-US" dirty="0" err="1"/>
              <a:t>eAAS</a:t>
            </a:r>
            <a:r>
              <a:rPr lang="en-US" dirty="0"/>
              <a:t> issues are discussed from </a:t>
            </a:r>
            <a:r>
              <a:rPr lang="en-US" dirty="0" err="1"/>
              <a:t>Febrary</a:t>
            </a:r>
            <a:r>
              <a:rPr lang="en-US" dirty="0"/>
              <a:t> meeting onwards</a:t>
            </a:r>
          </a:p>
          <a:p>
            <a:endParaRPr lang="en-US" dirty="0"/>
          </a:p>
          <a:p>
            <a:r>
              <a:rPr lang="en-US" dirty="0"/>
              <a:t>The WF is not an exhaustive list of all issues for </a:t>
            </a:r>
            <a:r>
              <a:rPr lang="en-US" dirty="0" err="1"/>
              <a:t>eAAS</a:t>
            </a:r>
            <a:r>
              <a:rPr lang="en-US" dirty="0"/>
              <a:t> or NR; it is merely intended to provide guidance for how to discuss areas that overlap</a:t>
            </a:r>
          </a:p>
          <a:p>
            <a:r>
              <a:rPr lang="en-US" dirty="0">
                <a:solidFill>
                  <a:srgbClr val="FF0000"/>
                </a:solidFill>
              </a:rPr>
              <a:t>For any contribution to NR about a description of an OTA framework, an indication should be included in the contribution as to why a separate discussion is needed in NR compared to </a:t>
            </a:r>
            <a:r>
              <a:rPr lang="en-US" dirty="0" err="1">
                <a:solidFill>
                  <a:srgbClr val="FF0000"/>
                </a:solidFill>
              </a:rPr>
              <a:t>eAAS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005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512</Words>
  <Application>Microsoft Office PowerPoint</Application>
  <PresentationFormat>Widescreen</PresentationFormat>
  <Paragraphs>67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Guidance on how to contribute to each session for NR and eAAS</vt:lpstr>
      <vt:lpstr>Guidance on eAAS and NR</vt:lpstr>
      <vt:lpstr>Guidance on eAAS and NR</vt:lpstr>
      <vt:lpstr>PowerPoint Presentation</vt:lpstr>
      <vt:lpstr>Guidance on eAAS and NR</vt:lpstr>
      <vt:lpstr>Guidance on eAAS and NR</vt:lpstr>
      <vt:lpstr>Guidance for eAAS and 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Guidance on eAAS and NR</dc:title>
  <dc:creator>Thomas Chapman</dc:creator>
  <cp:lastModifiedBy>Thomas Chapman</cp:lastModifiedBy>
  <cp:revision>14</cp:revision>
  <dcterms:created xsi:type="dcterms:W3CDTF">2016-11-17T03:35:03Z</dcterms:created>
  <dcterms:modified xsi:type="dcterms:W3CDTF">2016-11-18T22:40:30Z</dcterms:modified>
</cp:coreProperties>
</file>