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2" r:id="rId1"/>
  </p:sldMasterIdLst>
  <p:notesMasterIdLst>
    <p:notesMasterId r:id="rId9"/>
  </p:notesMasterIdLst>
  <p:sldIdLst>
    <p:sldId id="256" r:id="rId2"/>
    <p:sldId id="257" r:id="rId3"/>
    <p:sldId id="262" r:id="rId4"/>
    <p:sldId id="261" r:id="rId5"/>
    <p:sldId id="264" r:id="rId6"/>
    <p:sldId id="263" r:id="rId7"/>
    <p:sldId id="260" r:id="rId8"/>
  </p:sldIdLst>
  <p:sldSz cx="9145588" cy="6859588"/>
  <p:notesSz cx="6858000" cy="9144000"/>
  <p:defaultTextStyle>
    <a:defPPr>
      <a:defRPr lang="zh-CN"/>
    </a:defPPr>
    <a:lvl1pPr algn="l" defTabSz="1219200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609600" indent="-152400" algn="l" defTabSz="1219200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1219200" indent="-304800" algn="l" defTabSz="1219200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828800" indent="-457200" algn="l" defTabSz="1219200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2438400" indent="-609600" algn="l" defTabSz="1219200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76">
          <p15:clr>
            <a:srgbClr val="A4A3A4"/>
          </p15:clr>
        </p15:guide>
        <p15:guide id="2" orient="horz" pos="104">
          <p15:clr>
            <a:srgbClr val="A4A3A4"/>
          </p15:clr>
        </p15:guide>
        <p15:guide id="3" orient="horz" pos="3976">
          <p15:clr>
            <a:srgbClr val="A4A3A4"/>
          </p15:clr>
        </p15:guide>
        <p15:guide id="4" orient="horz" pos="952">
          <p15:clr>
            <a:srgbClr val="A4A3A4"/>
          </p15:clr>
        </p15:guide>
        <p15:guide id="5" pos="275">
          <p15:clr>
            <a:srgbClr val="A4A3A4"/>
          </p15:clr>
        </p15:guide>
        <p15:guide id="6" pos="550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qinyi (A)" initials="q(" lastIdx="1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2D5ABB26-0587-4C30-8999-92F81FD0307C}">
  <a:tblStyle styleId="{1E171933-4619-4E11-9A3F-F7608DF75F80}" styleName="中度样式 1 - 强调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827" autoAdjust="0"/>
    <p:restoredTop sz="94718" autoAdjust="0"/>
  </p:normalViewPr>
  <p:slideViewPr>
    <p:cSldViewPr snapToObjects="1">
      <p:cViewPr varScale="1">
        <p:scale>
          <a:sx n="75" d="100"/>
          <a:sy n="75" d="100"/>
        </p:scale>
        <p:origin x="896" y="56"/>
      </p:cViewPr>
      <p:guideLst>
        <p:guide orient="horz" pos="776"/>
        <p:guide orient="horz" pos="104"/>
        <p:guide orient="horz" pos="3976"/>
        <p:guide orient="horz" pos="952"/>
        <p:guide pos="275"/>
        <p:guide pos="550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1219444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1219444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150724F7-F449-4CFF-8B1F-25B693948BB0}" type="datetimeFigureOut">
              <a:rPr lang="en-US"/>
              <a:pPr>
                <a:defRPr/>
              </a:pPr>
              <a:t>11/18/2016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1219444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defTabSz="1219444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B59A9553-4EAB-4E18-B984-2B6282F5BCC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778595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2690" y="1269554"/>
            <a:ext cx="8640209" cy="1440160"/>
          </a:xfrm>
          <a:prstGeom prst="rect">
            <a:avLst/>
          </a:prstGeom>
        </p:spPr>
        <p:txBody>
          <a:bodyPr anchor="ctr" anchorCtr="0"/>
          <a:lstStyle>
            <a:lvl1pPr algn="ctr" fontAlgn="ctr">
              <a:defRPr sz="3600" baseline="0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0"/>
          </p:nvPr>
        </p:nvSpPr>
        <p:spPr>
          <a:xfrm>
            <a:off x="252137" y="2925738"/>
            <a:ext cx="8640762" cy="649288"/>
          </a:xfrm>
          <a:prstGeom prst="rect">
            <a:avLst/>
          </a:prstGeom>
        </p:spPr>
        <p:txBody>
          <a:bodyPr anchor="ctr"/>
          <a:lstStyle>
            <a:lvl1pPr marL="0" indent="0" algn="ctr" fontAlgn="ctr">
              <a:spcBef>
                <a:spcPts val="0"/>
              </a:spcBef>
              <a:buNone/>
              <a:defRPr sz="1800" baseline="0"/>
            </a:lvl1pPr>
            <a:lvl2pPr marL="271426" indent="0">
              <a:buNone/>
              <a:defRPr/>
            </a:lvl2pPr>
            <a:lvl3pPr marL="535710" indent="0">
              <a:buNone/>
              <a:defRPr/>
            </a:lvl3pPr>
            <a:lvl4pPr marL="807136" indent="0">
              <a:buNone/>
              <a:defRPr/>
            </a:lvl4pPr>
            <a:lvl5pPr marL="1078562" indent="0">
              <a:buNone/>
              <a:defRPr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20" name="表格占位符 19"/>
          <p:cNvSpPr>
            <a:spLocks noGrp="1"/>
          </p:cNvSpPr>
          <p:nvPr>
            <p:ph type="tbl" sz="quarter" idx="11"/>
          </p:nvPr>
        </p:nvSpPr>
        <p:spPr>
          <a:xfrm>
            <a:off x="252137" y="314383"/>
            <a:ext cx="8640485" cy="564773"/>
          </a:xfrm>
          <a:prstGeom prst="rect">
            <a:avLst/>
          </a:prstGeom>
        </p:spPr>
        <p:txBody>
          <a:bodyPr/>
          <a:lstStyle/>
          <a:p>
            <a:pPr lvl="0"/>
            <a:endParaRPr lang="zh-CN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8235208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2690" y="189433"/>
            <a:ext cx="8640209" cy="648073"/>
          </a:xfrm>
          <a:prstGeom prst="rect">
            <a:avLst/>
          </a:prstGeom>
        </p:spPr>
        <p:txBody>
          <a:bodyPr anchor="ctr" anchorCtr="0"/>
          <a:lstStyle>
            <a:lvl1pPr algn="ctr">
              <a:defRPr sz="2400" baseline="0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252391" y="981075"/>
            <a:ext cx="8640508" cy="5257800"/>
          </a:xfrm>
          <a:prstGeom prst="rect">
            <a:avLst/>
          </a:prstGeom>
        </p:spPr>
        <p:txBody>
          <a:bodyPr/>
          <a:lstStyle>
            <a:lvl1pPr>
              <a:defRPr sz="1800" baseline="0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1600" baseline="0"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1600" baseline="0"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1200" baseline="0"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1400" baseline="0">
                <a:latin typeface="Times New Roman" panose="02020603050405020304" pitchFamily="18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Slide Number Placeholder 4"/>
          <p:cNvSpPr>
            <a:spLocks noGrp="1"/>
          </p:cNvSpPr>
          <p:nvPr>
            <p:ph type="sldNum" sz="quarter" idx="14"/>
          </p:nvPr>
        </p:nvSpPr>
        <p:spPr>
          <a:xfrm>
            <a:off x="8172450" y="6357938"/>
            <a:ext cx="720725" cy="365125"/>
          </a:xfrm>
          <a:prstGeom prst="rect">
            <a:avLst/>
          </a:prstGeom>
        </p:spPr>
        <p:txBody>
          <a:bodyPr anchor="ctr" anchorCtr="0"/>
          <a:lstStyle>
            <a:lvl1pPr algn="r" defTabSz="1219444" eaLnBrk="1" fontAlgn="auto" hangingPunct="1">
              <a:spcBef>
                <a:spcPts val="0"/>
              </a:spcBef>
              <a:spcAft>
                <a:spcPts val="0"/>
              </a:spcAft>
              <a:defRPr sz="1200" baseline="0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2E6F92DE-F565-4A0B-9DA6-F9FE5ADC952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5234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</p:sldLayoutIdLst>
  <p:hf hdr="0" ft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7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269875" indent="-26987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534988" indent="-26352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300" kern="1200">
          <a:solidFill>
            <a:schemeClr val="tx1"/>
          </a:solidFill>
          <a:latin typeface="+mn-lt"/>
          <a:ea typeface="+mn-ea"/>
          <a:cs typeface="+mn-cs"/>
        </a:defRPr>
      </a:lvl2pPr>
      <a:lvl3pPr marL="806450" indent="-26987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1077913" indent="-26987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000" kern="1200">
          <a:solidFill>
            <a:schemeClr val="tx1"/>
          </a:solidFill>
          <a:latin typeface="+mn-lt"/>
          <a:ea typeface="+mn-ea"/>
          <a:cs typeface="+mn-cs"/>
        </a:defRPr>
      </a:lvl4pPr>
      <a:lvl5pPr marL="1341438" indent="-26352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768" indent="-228615" algn="l" defTabSz="914461" rtl="0" eaLnBrk="1" latinLnBrk="0" hangingPunct="1">
        <a:spcBef>
          <a:spcPct val="20000"/>
        </a:spcBef>
        <a:buFont typeface="Arial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2971998" indent="-228615" algn="l" defTabSz="914461" rtl="0" eaLnBrk="1" latinLnBrk="0" hangingPunct="1">
        <a:spcBef>
          <a:spcPct val="20000"/>
        </a:spcBef>
        <a:buFont typeface="Arial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429228" indent="-228615" algn="l" defTabSz="914461" rtl="0" eaLnBrk="1" latinLnBrk="0" hangingPunct="1">
        <a:spcBef>
          <a:spcPct val="20000"/>
        </a:spcBef>
        <a:buFont typeface="Arial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3886459" indent="-228615" algn="l" defTabSz="914461" rtl="0" eaLnBrk="1" latinLnBrk="0" hangingPunct="1">
        <a:spcBef>
          <a:spcPct val="20000"/>
        </a:spcBef>
        <a:buFont typeface="Arial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31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61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92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922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153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383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613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843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2" algn="ctr" fontAlgn="ctr"/>
            <a:r>
              <a:rPr lang="en-US" altLang="zh-CN" sz="3200" dirty="0"/>
              <a:t>WF on NR spectrum utilization</a:t>
            </a:r>
            <a:endParaRPr lang="zh-CN" altLang="en-US" sz="3200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Huawei, HiSilicon, […]</a:t>
            </a:r>
            <a:endParaRPr lang="zh-CN" altLang="en-US" dirty="0"/>
          </a:p>
        </p:txBody>
      </p:sp>
      <p:graphicFrame>
        <p:nvGraphicFramePr>
          <p:cNvPr id="5" name="表格占位符 4"/>
          <p:cNvGraphicFramePr>
            <a:graphicFrameLocks noGrp="1"/>
          </p:cNvGraphicFramePr>
          <p:nvPr>
            <p:ph type="tbl" sz="quarter" idx="11"/>
            <p:extLst>
              <p:ext uri="{D42A27DB-BD31-4B8C-83A1-F6EECF244321}">
                <p14:modId xmlns:p14="http://schemas.microsoft.com/office/powerpoint/2010/main" val="794253547"/>
              </p:ext>
            </p:extLst>
          </p:nvPr>
        </p:nvGraphicFramePr>
        <p:xfrm>
          <a:off x="252413" y="314325"/>
          <a:ext cx="8640762" cy="741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3203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32038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altLang="zh-CN" dirty="0"/>
                        <a:t>3GPP TSG RAN WG4 Meeting #81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r" defTabSz="91446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dirty="0" smtClean="0"/>
                        <a:t>R4-1610626</a:t>
                      </a:r>
                      <a:endParaRPr lang="zh-CN" altLang="en-US" sz="18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altLang="zh-CN" dirty="0"/>
                        <a:t>Reno, </a:t>
                      </a:r>
                      <a:r>
                        <a:rPr lang="en-US" altLang="zh-CN" dirty="0"/>
                        <a:t>USA</a:t>
                      </a:r>
                      <a:r>
                        <a:rPr lang="de-DE" altLang="zh-CN" dirty="0"/>
                        <a:t>, 14 – 18 Nov 2016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283856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Background(1</a:t>
            </a:r>
            <a:r>
              <a:rPr lang="en-US" altLang="zh-CN" strike="sngStrike" dirty="0"/>
              <a:t>/2</a:t>
            </a:r>
            <a:r>
              <a:rPr lang="en-US" altLang="zh-CN" dirty="0"/>
              <a:t>)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>
          <a:xfrm>
            <a:off x="252390" y="981075"/>
            <a:ext cx="8893197" cy="5257800"/>
          </a:xfrm>
        </p:spPr>
        <p:txBody>
          <a:bodyPr/>
          <a:lstStyle/>
          <a:p>
            <a:r>
              <a:rPr lang="en-US" altLang="zh-CN" dirty="0"/>
              <a:t>As agreed in RAN4#80bis,</a:t>
            </a:r>
          </a:p>
          <a:p>
            <a:pPr lvl="1"/>
            <a:r>
              <a:rPr lang="en-US" altLang="zh-CN" dirty="0"/>
              <a:t>Carrier spectrum utilization, denoted by Y, is assumed to be higher than 90% in RAN4 future study and RAN4 requirements should be defined based on this assumption. </a:t>
            </a:r>
          </a:p>
          <a:p>
            <a:pPr lvl="2"/>
            <a:r>
              <a:rPr lang="en-US" altLang="zh-CN" dirty="0"/>
              <a:t>Y may depend on specific numerology and carrier bandwidth. It is FFS how the guard band at the edge of a channel should be defined when different numerologies are frequency multiplied</a:t>
            </a:r>
          </a:p>
          <a:p>
            <a:pPr lvl="2"/>
            <a:r>
              <a:rPr lang="en-US" altLang="zh-CN" dirty="0"/>
              <a:t>Y may depend on the BS/UE implementation complexity and declared capability. It is possible to define different value of Y for different BS/UE capabilities</a:t>
            </a:r>
          </a:p>
          <a:p>
            <a:r>
              <a:rPr lang="en-US" altLang="zh-CN" dirty="0"/>
              <a:t>Companies’ preliminary evaluation results show that,</a:t>
            </a:r>
          </a:p>
          <a:p>
            <a:pPr lvl="1"/>
            <a:r>
              <a:rPr lang="en-US" altLang="zh-CN" dirty="0"/>
              <a:t> The max. Y varies with numerology, carrier bandwidth and spectrum confinement techniques</a:t>
            </a:r>
            <a:r>
              <a:rPr lang="en-US" altLang="zh-CN" dirty="0" smtClean="0"/>
              <a:t>.</a:t>
            </a:r>
            <a:endParaRPr lang="en-US" altLang="zh-CN" strike="sngStrike" dirty="0"/>
          </a:p>
          <a:p>
            <a:pPr lvl="1"/>
            <a:r>
              <a:rPr lang="en-US" altLang="zh-CN" dirty="0"/>
              <a:t> For some combinations of bandwidth and subcarrier spacing e.g. 10MHz@120kHz  and  5MHz@60kHz, Y is below 90% [R4-1609662(ZTE)].</a:t>
            </a:r>
          </a:p>
          <a:p>
            <a:pPr lvl="1"/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2E6F92DE-F565-4A0B-9DA6-F9FE5ADC952E}" type="slidenum">
              <a:rPr lang="en-US" smtClean="0"/>
              <a:pPr>
                <a:defRPr/>
              </a:pPr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40307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2391" y="4837"/>
            <a:ext cx="8640209" cy="648073"/>
          </a:xfrm>
        </p:spPr>
        <p:txBody>
          <a:bodyPr/>
          <a:lstStyle/>
          <a:p>
            <a:r>
              <a:rPr lang="en-US" altLang="zh-CN" dirty="0"/>
              <a:t>WF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>
          <a:xfrm>
            <a:off x="233019" y="649734"/>
            <a:ext cx="8660155" cy="6209853"/>
          </a:xfrm>
        </p:spPr>
        <p:txBody>
          <a:bodyPr/>
          <a:lstStyle/>
          <a:p>
            <a:r>
              <a:rPr lang="en-US" altLang="zh-CN" dirty="0"/>
              <a:t>For some combinations of bandwidth and subcarrier spacing e.g. 10MHz@120kHz  and  5MHz@60kHz, the theoretic maximum spectrum utilization Y will be below 90% when integer number of PRBs are used for the transmission bandwidth configuration as in LTE.  </a:t>
            </a:r>
          </a:p>
          <a:p>
            <a:pPr lvl="1"/>
            <a:r>
              <a:rPr lang="en-US" altLang="zh-CN" dirty="0"/>
              <a:t>How </a:t>
            </a:r>
            <a:r>
              <a:rPr lang="en-US" altLang="zh-CN" dirty="0" smtClean="0"/>
              <a:t>to </a:t>
            </a:r>
            <a:r>
              <a:rPr lang="en-US" altLang="zh-CN" dirty="0"/>
              <a:t>improve Y  over 90% is FFS</a:t>
            </a:r>
            <a:r>
              <a:rPr lang="en-US" altLang="zh-CN" dirty="0" smtClean="0"/>
              <a:t>.</a:t>
            </a:r>
            <a:endParaRPr lang="en-US" altLang="zh-CN" strike="sngStrike" dirty="0">
              <a:highlight>
                <a:srgbClr val="FFFF00"/>
              </a:highlight>
            </a:endParaRPr>
          </a:p>
          <a:p>
            <a:r>
              <a:rPr lang="en-US" altLang="zh-CN" dirty="0"/>
              <a:t>The maximum spectrum utilization </a:t>
            </a:r>
            <a:r>
              <a:rPr lang="en-US" altLang="zh-CN" b="1" dirty="0" smtClean="0"/>
              <a:t>based </a:t>
            </a:r>
            <a:r>
              <a:rPr lang="en-US" altLang="zh-CN" b="1" dirty="0"/>
              <a:t>on </a:t>
            </a:r>
            <a:r>
              <a:rPr lang="en-US" altLang="zh-CN" dirty="0"/>
              <a:t>RAN4 </a:t>
            </a:r>
            <a:r>
              <a:rPr lang="en-US" altLang="zh-CN" b="1" dirty="0"/>
              <a:t>requirements </a:t>
            </a:r>
            <a:r>
              <a:rPr lang="en-US" altLang="zh-CN" dirty="0"/>
              <a:t>may vary with numerology, carrier bandwidth and different BS/UE capabilities, considering the capabilities of spectrum confinement techniques including both filtering and windowing  , e.g., </a:t>
            </a:r>
            <a:r>
              <a:rPr lang="en-US" altLang="zh-CN" b="1" dirty="0" smtClean="0"/>
              <a:t>indicated</a:t>
            </a:r>
            <a:r>
              <a:rPr lang="en-US" altLang="zh-CN" dirty="0" smtClean="0"/>
              <a:t> </a:t>
            </a:r>
            <a:r>
              <a:rPr lang="en-US" altLang="zh-CN" dirty="0"/>
              <a:t>as a range [Y</a:t>
            </a:r>
            <a:r>
              <a:rPr lang="en-US" altLang="zh-CN" baseline="-25000" dirty="0"/>
              <a:t>L</a:t>
            </a:r>
            <a:r>
              <a:rPr lang="en-US" altLang="zh-CN" dirty="0"/>
              <a:t>, Y</a:t>
            </a:r>
            <a:r>
              <a:rPr lang="en-US" altLang="zh-CN" baseline="-25000" dirty="0"/>
              <a:t>H</a:t>
            </a:r>
            <a:r>
              <a:rPr lang="en-US" altLang="zh-CN" dirty="0"/>
              <a:t>] for each group of (BW subset @ SCS subset) .  </a:t>
            </a:r>
          </a:p>
          <a:p>
            <a:pPr lvl="1"/>
            <a:r>
              <a:rPr lang="en-US" altLang="zh-CN" dirty="0"/>
              <a:t>How to group (BW subset @ SCS subset)  is FFS. </a:t>
            </a:r>
          </a:p>
          <a:p>
            <a:pPr lvl="1"/>
            <a:r>
              <a:rPr lang="en-US" altLang="zh-CN" dirty="0"/>
              <a:t>Y</a:t>
            </a:r>
            <a:r>
              <a:rPr lang="en-US" altLang="zh-CN" baseline="-25000" dirty="0"/>
              <a:t>L</a:t>
            </a:r>
            <a:r>
              <a:rPr lang="en-US" altLang="zh-CN" dirty="0"/>
              <a:t> and Y</a:t>
            </a:r>
            <a:r>
              <a:rPr lang="en-US" altLang="zh-CN" baseline="-25000" dirty="0"/>
              <a:t>H</a:t>
            </a:r>
            <a:r>
              <a:rPr lang="en-US" altLang="zh-CN" dirty="0"/>
              <a:t> are with compliance of related RF requirements, e.g. EVM, ACLR, SEM</a:t>
            </a:r>
            <a:r>
              <a:rPr lang="en-US" altLang="zh-CN" dirty="0">
                <a:highlight>
                  <a:srgbClr val="FFFF00"/>
                </a:highlight>
              </a:rPr>
              <a:t>, selectivity, demodulation</a:t>
            </a:r>
            <a:r>
              <a:rPr lang="en-US" altLang="zh-CN" dirty="0"/>
              <a:t> etc. </a:t>
            </a:r>
          </a:p>
          <a:p>
            <a:pPr lvl="2"/>
            <a:r>
              <a:rPr lang="en-US" altLang="zh-CN" dirty="0"/>
              <a:t>EVM evaluation should include high order modulations up to 256QAM.</a:t>
            </a:r>
          </a:p>
          <a:p>
            <a:pPr lvl="1"/>
            <a:r>
              <a:rPr lang="en-US" altLang="zh-CN" dirty="0"/>
              <a:t>FFS for UE capability needed or not</a:t>
            </a:r>
          </a:p>
          <a:p>
            <a:r>
              <a:rPr lang="en-US" altLang="zh-CN" dirty="0"/>
              <a:t>The guard band for a carrier in case of mixed numerology </a:t>
            </a:r>
            <a:r>
              <a:rPr lang="en-US" altLang="zh-CN" dirty="0" smtClean="0">
                <a:highlight>
                  <a:srgbClr val="FFFF00"/>
                </a:highlight>
              </a:rPr>
              <a:t>may</a:t>
            </a:r>
            <a:r>
              <a:rPr lang="en-US" altLang="zh-CN" dirty="0" smtClean="0"/>
              <a:t> </a:t>
            </a:r>
            <a:r>
              <a:rPr lang="en-US" altLang="zh-CN" dirty="0"/>
              <a:t>be asymmetric and defined with the assumption that only single numerology is applied, and the assumed numerology refers to the numerology applied at band edge. </a:t>
            </a:r>
          </a:p>
          <a:p>
            <a:r>
              <a:rPr lang="en-US" altLang="zh-CN" dirty="0"/>
              <a:t>The need and size of GB between two numerologies is FFS. The granularity of GB, i.e. 1 PRB or fractional PRB, will be further evaluated. </a:t>
            </a:r>
            <a:endParaRPr lang="en-US" altLang="zh-CN" strike="sngStrike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2E6F92DE-F565-4A0B-9DA6-F9FE5ADC952E}" type="slidenum">
              <a:rPr lang="en-US" smtClean="0"/>
              <a:pPr>
                <a:defRPr/>
              </a:pPr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12627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Aspects to </a:t>
            </a:r>
            <a:r>
              <a:rPr lang="en-US" dirty="0" smtClean="0"/>
              <a:t>Analyze (</a:t>
            </a:r>
            <a:r>
              <a:rPr lang="en-US" dirty="0" smtClean="0"/>
              <a:t>1/3)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252391" y="981075"/>
            <a:ext cx="8640508" cy="5741988"/>
          </a:xfrm>
        </p:spPr>
        <p:txBody>
          <a:bodyPr/>
          <a:lstStyle/>
          <a:p>
            <a:r>
              <a:rPr lang="en-US" dirty="0"/>
              <a:t>Compare filtering and windowing, </a:t>
            </a:r>
          </a:p>
          <a:p>
            <a:pPr lvl="1"/>
            <a:r>
              <a:rPr lang="en-US" dirty="0"/>
              <a:t>To decide the guard band at the edge of the channel the analysis should focus on the following aspects:</a:t>
            </a:r>
          </a:p>
          <a:p>
            <a:pPr lvl="2"/>
            <a:r>
              <a:rPr lang="en-US" altLang="zh-CN" dirty="0"/>
              <a:t>Emission levels complying with </a:t>
            </a:r>
            <a:r>
              <a:rPr lang="en-US" altLang="zh-CN" dirty="0" smtClean="0"/>
              <a:t>SEM </a:t>
            </a:r>
            <a:r>
              <a:rPr lang="en-US" altLang="zh-CN" dirty="0"/>
              <a:t>while achieving highest spectrum utilization</a:t>
            </a:r>
          </a:p>
          <a:p>
            <a:pPr lvl="2"/>
            <a:r>
              <a:rPr lang="en-US" altLang="zh-CN" dirty="0"/>
              <a:t>EVM analysis over the entire channel bandwidth (preferably per RB)</a:t>
            </a:r>
          </a:p>
          <a:p>
            <a:pPr lvl="2"/>
            <a:r>
              <a:rPr lang="en-US" altLang="zh-CN" dirty="0"/>
              <a:t>Impact of uneven EVM</a:t>
            </a:r>
          </a:p>
          <a:p>
            <a:pPr lvl="2"/>
            <a:r>
              <a:rPr lang="en-US" altLang="zh-CN" dirty="0"/>
              <a:t>Impact of spectrum confinement techniques to ISI (i.e. BLER performance in fading channel)</a:t>
            </a:r>
          </a:p>
          <a:p>
            <a:pPr lvl="2"/>
            <a:r>
              <a:rPr lang="en-US" altLang="zh-CN" dirty="0"/>
              <a:t>Complexity of spectrum confinement technique used (complexity of the filter used)</a:t>
            </a:r>
          </a:p>
          <a:p>
            <a:pPr lvl="2"/>
            <a:r>
              <a:rPr lang="en-US" altLang="zh-CN" dirty="0"/>
              <a:t>Impact of PA over emission levels and EVM </a:t>
            </a:r>
            <a:r>
              <a:rPr lang="en-US" altLang="zh-CN" dirty="0" smtClean="0"/>
              <a:t>(the PA models and operating points used in RAN1 </a:t>
            </a:r>
            <a:r>
              <a:rPr lang="en-US" altLang="zh-CN" dirty="0" smtClean="0"/>
              <a:t>evaluation)</a:t>
            </a:r>
            <a:endParaRPr lang="en-US" altLang="zh-CN" dirty="0"/>
          </a:p>
          <a:p>
            <a:pPr lvl="2"/>
            <a:r>
              <a:rPr lang="en-US" altLang="zh-CN" dirty="0"/>
              <a:t>Impact to other timing critical procedures</a:t>
            </a:r>
          </a:p>
          <a:p>
            <a:pPr lvl="2"/>
            <a:r>
              <a:rPr lang="en-US" altLang="zh-CN" dirty="0"/>
              <a:t>Coexistence to LTE in applicable </a:t>
            </a:r>
            <a:r>
              <a:rPr lang="en-US" altLang="zh-CN" dirty="0" smtClean="0"/>
              <a:t>bands</a:t>
            </a:r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2E6F92DE-F565-4A0B-9DA6-F9FE5ADC952E}" type="slidenum">
              <a:rPr lang="en-US" smtClean="0"/>
              <a:pPr>
                <a:defRPr/>
              </a:pPr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28368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Aspects to </a:t>
            </a:r>
            <a:r>
              <a:rPr lang="en-US" dirty="0" smtClean="0"/>
              <a:t>Analyze (</a:t>
            </a:r>
            <a:r>
              <a:rPr lang="en-US" dirty="0" smtClean="0"/>
              <a:t>2/3)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252391" y="981075"/>
            <a:ext cx="8640508" cy="5741988"/>
          </a:xfrm>
        </p:spPr>
        <p:txBody>
          <a:bodyPr/>
          <a:lstStyle/>
          <a:p>
            <a:r>
              <a:rPr lang="en-US" dirty="0"/>
              <a:t>Compare filtering and windowing, </a:t>
            </a:r>
          </a:p>
          <a:p>
            <a:pPr lvl="1"/>
            <a:r>
              <a:rPr lang="en-US" dirty="0" smtClean="0"/>
              <a:t>To </a:t>
            </a:r>
            <a:r>
              <a:rPr lang="en-US" dirty="0"/>
              <a:t>decide the guard band between different numerologies within the same channel the analysis should focus on the following aspects:</a:t>
            </a:r>
          </a:p>
          <a:p>
            <a:pPr lvl="2"/>
            <a:r>
              <a:rPr lang="en-US" altLang="zh-CN" dirty="0"/>
              <a:t>Required in-band emissions levels (emissions from one numerology into the other)</a:t>
            </a:r>
          </a:p>
          <a:p>
            <a:pPr lvl="2"/>
            <a:r>
              <a:rPr lang="en-US" altLang="zh-CN" dirty="0"/>
              <a:t>EVM in the </a:t>
            </a:r>
            <a:r>
              <a:rPr lang="en-US" altLang="zh-CN" dirty="0" err="1"/>
              <a:t>subband</a:t>
            </a:r>
            <a:r>
              <a:rPr lang="en-US" altLang="zh-CN" dirty="0"/>
              <a:t> assigned to each numerology</a:t>
            </a:r>
          </a:p>
          <a:p>
            <a:pPr lvl="2"/>
            <a:r>
              <a:rPr lang="en-US" altLang="zh-CN" dirty="0"/>
              <a:t>Impact of uneven EVM</a:t>
            </a:r>
          </a:p>
          <a:p>
            <a:pPr lvl="2"/>
            <a:r>
              <a:rPr lang="en-US" altLang="zh-CN" dirty="0"/>
              <a:t>Impact of spectrum confinement techniques to ISI (i.e. BLER performance in fading channel)</a:t>
            </a:r>
          </a:p>
          <a:p>
            <a:pPr lvl="2"/>
            <a:r>
              <a:rPr lang="en-US" altLang="zh-CN" dirty="0"/>
              <a:t>Assumptions on the filter used for the EVM measurement (complexity of the filter)</a:t>
            </a:r>
          </a:p>
          <a:p>
            <a:pPr lvl="2"/>
            <a:r>
              <a:rPr lang="en-US" altLang="zh-CN" dirty="0"/>
              <a:t>Impact of PA over emission levels and EVM </a:t>
            </a:r>
            <a:r>
              <a:rPr lang="en-US" altLang="zh-CN" dirty="0" smtClean="0"/>
              <a:t>(</a:t>
            </a:r>
            <a:r>
              <a:rPr lang="en-US" altLang="zh-CN" sz="1800" dirty="0"/>
              <a:t>the PA models and operating points </a:t>
            </a:r>
            <a:r>
              <a:rPr lang="en-US" altLang="zh-CN" sz="1800" dirty="0" smtClean="0"/>
              <a:t>used </a:t>
            </a:r>
            <a:r>
              <a:rPr lang="en-US" altLang="zh-CN" sz="1800" dirty="0"/>
              <a:t>in RAN1 </a:t>
            </a:r>
            <a:r>
              <a:rPr lang="en-US" altLang="zh-CN" sz="1800" dirty="0" smtClean="0"/>
              <a:t>evaluation</a:t>
            </a:r>
            <a:r>
              <a:rPr lang="en-US" altLang="zh-CN" dirty="0" smtClean="0"/>
              <a:t>)</a:t>
            </a:r>
            <a:endParaRPr lang="en-US" altLang="zh-CN" dirty="0"/>
          </a:p>
          <a:p>
            <a:pPr lvl="2"/>
            <a:r>
              <a:rPr lang="en-US" altLang="zh-CN" dirty="0"/>
              <a:t>Impacts to ISI </a:t>
            </a:r>
          </a:p>
          <a:p>
            <a:pPr lvl="2"/>
            <a:r>
              <a:rPr lang="en-US" altLang="zh-CN" dirty="0"/>
              <a:t>Impacts to other timing critical procedures</a:t>
            </a:r>
          </a:p>
          <a:p>
            <a:r>
              <a:rPr lang="en-US" altLang="zh-CN" dirty="0"/>
              <a:t>Companies should provide the details of the simulation configuration and the parameters of any spectrum confinement techniques applied.</a:t>
            </a:r>
          </a:p>
          <a:p>
            <a:pPr lvl="1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2E6F92DE-F565-4A0B-9DA6-F9FE5ADC952E}" type="slidenum">
              <a:rPr lang="en-US" smtClean="0"/>
              <a:pPr>
                <a:defRPr/>
              </a:pPr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5434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Aspects to Analyze </a:t>
            </a:r>
            <a:r>
              <a:rPr lang="en-US" dirty="0" smtClean="0"/>
              <a:t>(3/3</a:t>
            </a:r>
            <a:r>
              <a:rPr lang="en-US" dirty="0"/>
              <a:t>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altLang="zh-CN" dirty="0" smtClean="0"/>
              <a:t>For </a:t>
            </a:r>
            <a:r>
              <a:rPr lang="en-US" altLang="zh-CN" dirty="0"/>
              <a:t>some combinations of bandwidth and subcarrier spacing e.g. 10MHz@120kHz  and  5MHz@60kHz, the theoretic maximum spectrum utilization Y will be below 90% when integer number of PRBs are used for the transmission bandwidth configuration as in LTE.  </a:t>
            </a:r>
          </a:p>
          <a:p>
            <a:pPr lvl="1"/>
            <a:r>
              <a:rPr lang="en-US" altLang="zh-CN" dirty="0"/>
              <a:t>How </a:t>
            </a:r>
            <a:r>
              <a:rPr lang="en-US" altLang="zh-CN" dirty="0" smtClean="0"/>
              <a:t>to </a:t>
            </a:r>
            <a:r>
              <a:rPr lang="en-US" altLang="zh-CN" dirty="0"/>
              <a:t>improve Y  over 90% is FFS.</a:t>
            </a:r>
          </a:p>
          <a:p>
            <a:r>
              <a:rPr lang="en-US" dirty="0"/>
              <a:t>For spectrum utilization in cases where utilization is &lt;90% with integer number of PRBs</a:t>
            </a:r>
          </a:p>
          <a:p>
            <a:pPr lvl="1"/>
            <a:r>
              <a:rPr lang="en-US" dirty="0"/>
              <a:t>Actual use cases for these combinations of CHBW and SCS</a:t>
            </a:r>
          </a:p>
          <a:p>
            <a:pPr lvl="1"/>
            <a:r>
              <a:rPr lang="en-US" dirty="0"/>
              <a:t>Number of bits that can be transmitted in 1 TTI with integer and fractional number of PRBs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2E6F92DE-F565-4A0B-9DA6-F9FE5ADC952E}" type="slidenum">
              <a:rPr lang="en-US" smtClean="0"/>
              <a:pPr>
                <a:defRPr/>
              </a:pPr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30615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Reference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altLang="zh-CN" dirty="0"/>
              <a:t>Spectrum utilization</a:t>
            </a:r>
          </a:p>
          <a:p>
            <a:pPr lvl="1">
              <a:buNone/>
            </a:pPr>
            <a:r>
              <a:rPr lang="en-US" altLang="zh-CN" dirty="0"/>
              <a:t>[1] R4-1609945, Ericsson</a:t>
            </a:r>
          </a:p>
          <a:p>
            <a:pPr lvl="1">
              <a:buNone/>
            </a:pPr>
            <a:r>
              <a:rPr lang="en-US" altLang="zh-CN" dirty="0"/>
              <a:t>[2] R4-1609647, Qualcomm</a:t>
            </a:r>
          </a:p>
          <a:p>
            <a:pPr>
              <a:buNone/>
            </a:pPr>
            <a:r>
              <a:rPr lang="en-US" altLang="zh-CN" dirty="0"/>
              <a:t>	[3] R4-1609662, ZTE</a:t>
            </a:r>
          </a:p>
          <a:p>
            <a:pPr>
              <a:buNone/>
            </a:pPr>
            <a:r>
              <a:rPr lang="en-US" altLang="zh-CN" dirty="0"/>
              <a:t>	[4] R4-1609357, Samsung</a:t>
            </a:r>
          </a:p>
          <a:p>
            <a:pPr>
              <a:buNone/>
            </a:pPr>
            <a:r>
              <a:rPr lang="en-US" altLang="zh-CN" dirty="0"/>
              <a:t>	[5] R4-1609411, Huawei</a:t>
            </a:r>
          </a:p>
          <a:p>
            <a:pPr>
              <a:buNone/>
            </a:pPr>
            <a:r>
              <a:rPr lang="en-US" altLang="zh-CN" dirty="0"/>
              <a:t>	[6] R4-1609412, Huawei</a:t>
            </a:r>
          </a:p>
          <a:p>
            <a:r>
              <a:rPr lang="en-US" altLang="zh-CN" dirty="0"/>
              <a:t>In-band requirements for mixed numerology</a:t>
            </a:r>
          </a:p>
          <a:p>
            <a:pPr>
              <a:buNone/>
            </a:pPr>
            <a:r>
              <a:rPr lang="en-US" altLang="zh-CN" dirty="0"/>
              <a:t>	[1] R4-1609221, Nokia</a:t>
            </a:r>
          </a:p>
          <a:p>
            <a:pPr>
              <a:buNone/>
            </a:pPr>
            <a:r>
              <a:rPr lang="en-US" altLang="zh-CN" dirty="0"/>
              <a:t>	[2] R4-1609223, Nokia</a:t>
            </a:r>
          </a:p>
          <a:p>
            <a:pPr>
              <a:buNone/>
            </a:pPr>
            <a:r>
              <a:rPr lang="en-US" altLang="zh-CN" dirty="0"/>
              <a:t>	[3] R4- 1609225, Nokia</a:t>
            </a:r>
          </a:p>
          <a:p>
            <a:pPr>
              <a:buNone/>
            </a:pPr>
            <a:r>
              <a:rPr lang="en-US" altLang="zh-CN" dirty="0"/>
              <a:t>	[4] R4- 1609227, Nokia</a:t>
            </a:r>
          </a:p>
          <a:p>
            <a:pPr>
              <a:buNone/>
            </a:pPr>
            <a:r>
              <a:rPr lang="en-US" altLang="zh-CN" dirty="0"/>
              <a:t>	[5] R4- 1609219, Nokia</a:t>
            </a:r>
          </a:p>
          <a:p>
            <a:pPr>
              <a:buNone/>
            </a:pPr>
            <a:r>
              <a:rPr lang="en-US" altLang="zh-CN" dirty="0"/>
              <a:t>	[6] R4- 1609413, Huawei</a:t>
            </a:r>
          </a:p>
          <a:p>
            <a:pPr>
              <a:buNone/>
            </a:pPr>
            <a:r>
              <a:rPr lang="en-US" altLang="zh-CN" dirty="0"/>
              <a:t>	[7] R4- 1609414, Huawei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2E6F92DE-F565-4A0B-9DA6-F9FE5ADC952E}" type="slidenum">
              <a:rPr lang="en-US" smtClean="0"/>
              <a:pPr>
                <a:defRPr/>
              </a:pPr>
              <a:t>7</a:t>
            </a:fld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Background">
  <a:themeElements>
    <a:clrScheme name="Office">
      <a:dk1>
        <a:sysClr val="windowText" lastClr="000000"/>
      </a:dk1>
      <a:lt1>
        <a:sysClr val="window" lastClr="CCE8C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New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CCE8C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5940</TotalTime>
  <Words>776</Words>
  <Application>Microsoft Office PowerPoint</Application>
  <PresentationFormat>Custom</PresentationFormat>
  <Paragraphs>74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SimSun</vt:lpstr>
      <vt:lpstr>Arial</vt:lpstr>
      <vt:lpstr>Calibri</vt:lpstr>
      <vt:lpstr>Times New Roman</vt:lpstr>
      <vt:lpstr>Background</vt:lpstr>
      <vt:lpstr>WF on NR spectrum utilization</vt:lpstr>
      <vt:lpstr>Background(1/2)</vt:lpstr>
      <vt:lpstr>WF</vt:lpstr>
      <vt:lpstr>Aspects to Analyze (1/3)</vt:lpstr>
      <vt:lpstr>Aspects to Analyze (2/3)</vt:lpstr>
      <vt:lpstr>Aspects to Analyze (3/3)</vt:lpstr>
      <vt:lpstr>Reference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Zhouchuan (Luc)</dc:creator>
  <cp:lastModifiedBy>Steven Chen</cp:lastModifiedBy>
  <cp:revision>400</cp:revision>
  <dcterms:created xsi:type="dcterms:W3CDTF">2014-09-24T01:01:53Z</dcterms:created>
  <dcterms:modified xsi:type="dcterms:W3CDTF">2016-11-18T19:53:11Z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(2)OWwWBwv9qBvm7hy5xo1c8z2l56lMHIGEWnrWE4fTtbSRN2NsUKLiUwhk3f6fwRUj06BYmSxH
zN4GHQGyc9/mIhVp1vTzV/r2SPwTnHuZ8qPMbmBhJGjFwl+5Jq9gm5BSYxlaamic04ZNh3py
O3soFwoT226MlBlRXTPv0rH2jBYw5QmhvReQb44CNQZ5Q4nEUDHX76fwBOzoO4iDyymLDFfD
tD+6YXquw4L6WwuQ5S</vt:lpwstr>
  </property>
  <property fmtid="{D5CDD505-2E9C-101B-9397-08002B2CF9AE}" pid="3" name="_2015_ms_pID_725343_00">
    <vt:lpwstr>_2015_ms_pID_725343</vt:lpwstr>
  </property>
  <property fmtid="{D5CDD505-2E9C-101B-9397-08002B2CF9AE}" pid="4" name="_2015_ms_pID_7253431">
    <vt:lpwstr>cyM6i77k1/iuKNtHqzeHt4zUN+W078CKRCOsVaO4iVs4lnVfOA925e
UV3DcCGXj8XrwRljAaRSsqhrkGRlbybxDdyZZxSv/dMqTrcn//6a1dzZlPo0a3oc+nX0Kfs/
N/ZvaGUbugfZnW5T6KEmNy6vl+EMXNqoiRBlF23Gd0RntRbJDTxiTkJcQH7fN+e9y+vQvSaE
hnMtkZKvh5uogtpo</vt:lpwstr>
  </property>
  <property fmtid="{D5CDD505-2E9C-101B-9397-08002B2CF9AE}" pid="5" name="_2015_ms_pID_7253431_00">
    <vt:lpwstr>_2015_ms_pID_7253431</vt:lpwstr>
  </property>
  <property fmtid="{D5CDD505-2E9C-101B-9397-08002B2CF9AE}" pid="6" name="_readonly">
    <vt:lpwstr/>
  </property>
  <property fmtid="{D5CDD505-2E9C-101B-9397-08002B2CF9AE}" pid="7" name="_change">
    <vt:lpwstr/>
  </property>
  <property fmtid="{D5CDD505-2E9C-101B-9397-08002B2CF9AE}" pid="8" name="_full-control">
    <vt:lpwstr/>
  </property>
  <property fmtid="{D5CDD505-2E9C-101B-9397-08002B2CF9AE}" pid="9" name="sflag">
    <vt:lpwstr>1476085475</vt:lpwstr>
  </property>
  <property fmtid="{D5CDD505-2E9C-101B-9397-08002B2CF9AE}" pid="10" name="_NewReviewCycle">
    <vt:lpwstr/>
  </property>
</Properties>
</file>