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6" r:id="rId6"/>
    <p:sldId id="264" r:id="rId7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ＭＳ Ｐゴシック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81" autoAdjust="0"/>
    <p:restoredTop sz="94660"/>
  </p:normalViewPr>
  <p:slideViewPr>
    <p:cSldViewPr>
      <p:cViewPr>
        <p:scale>
          <a:sx n="75" d="100"/>
          <a:sy n="75" d="100"/>
        </p:scale>
        <p:origin x="-306" y="-6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1FE0C-22F5-45D2-845C-1946ED950E6F}" type="datetimeFigureOut">
              <a:rPr lang="ja-JP" altLang="en-US"/>
              <a:pPr>
                <a:defRPr/>
              </a:pPr>
              <a:t>2016/11/18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D89E9-E121-4FAB-9E1C-6B4001D0269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805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5327BA-2C18-48E7-9876-EF71500CAB4E}" type="datetimeFigureOut">
              <a:rPr lang="ja-JP" altLang="en-US"/>
              <a:pPr>
                <a:defRPr/>
              </a:pPr>
              <a:t>2016/11/18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C12C6-E1DE-4033-B9B1-0F7D026BF36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22934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C11D5-E07D-44B0-B614-AE01FFEE99D6}" type="datetimeFigureOut">
              <a:rPr lang="ja-JP" altLang="en-US"/>
              <a:pPr>
                <a:defRPr/>
              </a:pPr>
              <a:t>2016/11/18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D5C62-DE1C-4D64-BB41-825A6003C25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07672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5B079-CDCC-44FF-9CC0-0989D3A6A98B}" type="datetimeFigureOut">
              <a:rPr lang="ja-JP" altLang="en-US"/>
              <a:pPr>
                <a:defRPr/>
              </a:pPr>
              <a:t>2016/11/18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2C446-6D43-40CF-8040-E86C74DA2AE5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9294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3E5D5-8957-42E0-8EC2-0C78FE7D5D87}" type="datetimeFigureOut">
              <a:rPr lang="ja-JP" altLang="en-US"/>
              <a:pPr>
                <a:defRPr/>
              </a:pPr>
              <a:t>2016/11/18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1F0D01-355B-4BC9-A045-41DB4763A71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931089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A41F3-01C4-4CB8-8AE1-2A1164DDB26A}" type="datetimeFigureOut">
              <a:rPr lang="ja-JP" altLang="en-US"/>
              <a:pPr>
                <a:defRPr/>
              </a:pPr>
              <a:t>2016/11/18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0BCE4-D4A7-4504-8B67-E56C38E8B5A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98616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F6F33-32D0-4C29-9D2A-640FDE5D521F}" type="datetimeFigureOut">
              <a:rPr lang="ja-JP" altLang="en-US"/>
              <a:pPr>
                <a:defRPr/>
              </a:pPr>
              <a:t>2016/11/18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99A4E0-E0E6-451D-B486-D7D4CA295C6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46967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4F86A6-075F-4992-BC7F-1F23021B095C}" type="datetimeFigureOut">
              <a:rPr lang="ja-JP" altLang="en-US"/>
              <a:pPr>
                <a:defRPr/>
              </a:pPr>
              <a:t>2016/11/18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C0966-2149-4C7A-ADF5-486C77F660E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794190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21CF0E-6776-44E0-A9DA-E9D8678EB683}" type="datetimeFigureOut">
              <a:rPr lang="ja-JP" altLang="en-US"/>
              <a:pPr>
                <a:defRPr/>
              </a:pPr>
              <a:t>2016/11/18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7737A-F8E3-4CB9-BEF6-2CD0C7EACDE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21107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E5DA7D-0565-48D5-BD4D-F9310E8A33CC}" type="datetimeFigureOut">
              <a:rPr lang="ja-JP" altLang="en-US"/>
              <a:pPr>
                <a:defRPr/>
              </a:pPr>
              <a:t>2016/11/18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41B76-1959-4CBB-BF01-ACBCC08AE33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42212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dirty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6A42C-C8F7-4916-A420-9885977CE637}" type="datetimeFigureOut">
              <a:rPr lang="ja-JP" altLang="en-US"/>
              <a:pPr>
                <a:defRPr/>
              </a:pPr>
              <a:t>2016/11/18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616CD-91B8-4F20-B7E9-1FDCCC6E381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0821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ea typeface="ＭＳ Ｐゴシック" charset="-128"/>
              </a:defRPr>
            </a:lvl1pPr>
          </a:lstStyle>
          <a:p>
            <a:pPr>
              <a:defRPr/>
            </a:pPr>
            <a:fld id="{438EBA11-2EE3-4099-B7C2-F45BE546C7FE}" type="datetimeFigureOut">
              <a:rPr lang="ja-JP" altLang="en-US"/>
              <a:pPr>
                <a:defRPr/>
              </a:pPr>
              <a:t>2016/11/18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ＭＳ Ｐゴシック" charset="-128"/>
              </a:defRPr>
            </a:lvl1pPr>
          </a:lstStyle>
          <a:p>
            <a:pPr>
              <a:defRPr/>
            </a:pPr>
            <a:fld id="{DA4AEB5D-E933-4AFD-B183-4B98FD2AAD2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ＭＳ Ｐゴシック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ja-JP" sz="4000" smtClean="0">
                <a:ea typeface="ＭＳ Ｐゴシック" pitchFamily="50" charset="-128"/>
              </a:rPr>
              <a:t>WF on channel bandwidth and transmission bandwidth configuration for NR</a:t>
            </a:r>
            <a:endParaRPr lang="ja-JP" altLang="en-US" sz="4000" smtClean="0">
              <a:ea typeface="ＭＳ Ｐゴシック" pitchFamily="50" charset="-128"/>
            </a:endParaRPr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ja-JP" smtClean="0">
                <a:solidFill>
                  <a:srgbClr val="898989"/>
                </a:solidFill>
                <a:ea typeface="ＭＳ Ｐゴシック" pitchFamily="50" charset="-128"/>
              </a:rPr>
              <a:t>NTT DOCOMO, INC., </a:t>
            </a: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250825" y="260648"/>
            <a:ext cx="33401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3GPP TSG-RAN WG4 Meeting #81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Reno, US, 14 - 18 Nov, 2016 </a:t>
            </a:r>
          </a:p>
        </p:txBody>
      </p:sp>
      <p:sp>
        <p:nvSpPr>
          <p:cNvPr id="2053" name="テキスト ボックス 5"/>
          <p:cNvSpPr txBox="1">
            <a:spLocks noChangeArrowheads="1"/>
          </p:cNvSpPr>
          <p:nvPr/>
        </p:nvSpPr>
        <p:spPr bwMode="auto">
          <a:xfrm>
            <a:off x="7812088" y="260648"/>
            <a:ext cx="1320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ja-JP" sz="1800" b="1" u="heavy" dirty="0" smtClean="0"/>
              <a:t>R4-1610590</a:t>
            </a:r>
            <a:endParaRPr lang="ja-JP" altLang="ja-JP" sz="1800" dirty="0" smtClean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ja-JP" sz="3600" smtClean="0"/>
              <a:t>Background</a:t>
            </a:r>
            <a:endParaRPr lang="ja-JP" altLang="en-US" sz="3600" smtClean="0"/>
          </a:p>
        </p:txBody>
      </p:sp>
      <p:sp>
        <p:nvSpPr>
          <p:cNvPr id="307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81075"/>
            <a:ext cx="8578850" cy="5145088"/>
          </a:xfrm>
        </p:spPr>
        <p:txBody>
          <a:bodyPr/>
          <a:lstStyle/>
          <a:p>
            <a:pPr eaLnBrk="1" hangingPunct="1"/>
            <a:r>
              <a:rPr lang="en-US" altLang="ja-JP" sz="2800" dirty="0" smtClean="0">
                <a:ea typeface="ＭＳ Ｐゴシック" pitchFamily="50" charset="-128"/>
              </a:rPr>
              <a:t>New concept of definition of channel bandwidth to leverage a wideband spectrum for NR was discussed.</a:t>
            </a:r>
          </a:p>
          <a:p>
            <a:pPr lvl="1" eaLnBrk="1" hangingPunct="1"/>
            <a:r>
              <a:rPr lang="en-GB" altLang="ja-JP" sz="2400" dirty="0" smtClean="0">
                <a:ea typeface="ＭＳ Ｐゴシック" pitchFamily="50" charset="-128"/>
              </a:rPr>
              <a:t>Channel bandwidth can be determined based on </a:t>
            </a:r>
            <a:r>
              <a:rPr lang="en-US" altLang="ja-JP" sz="2400" dirty="0" smtClean="0">
                <a:ea typeface="ＭＳ Ｐゴシック" pitchFamily="50" charset="-128"/>
              </a:rPr>
              <a:t>allocated spectrum frequency size and/or BS capability</a:t>
            </a:r>
          </a:p>
          <a:p>
            <a:pPr lvl="1" eaLnBrk="1" hangingPunct="1"/>
            <a:r>
              <a:rPr lang="en-US" altLang="ja-JP" sz="2400" dirty="0" smtClean="0">
                <a:ea typeface="ＭＳ Ｐゴシック" pitchFamily="50" charset="-128"/>
              </a:rPr>
              <a:t>Transmission bandwidth configuration for a UE </a:t>
            </a:r>
            <a:r>
              <a:rPr lang="ja-JP" altLang="en-US" sz="2400" dirty="0" smtClean="0">
                <a:ea typeface="ＭＳ Ｐゴシック" pitchFamily="50" charset="-128"/>
              </a:rPr>
              <a:t> </a:t>
            </a:r>
            <a:r>
              <a:rPr lang="en-US" altLang="ja-JP" sz="2400" dirty="0" smtClean="0">
                <a:ea typeface="ＭＳ Ｐゴシック" pitchFamily="50" charset="-128"/>
              </a:rPr>
              <a:t>depends on bandwidth the UE supports. </a:t>
            </a:r>
          </a:p>
          <a:p>
            <a:pPr lvl="1" eaLnBrk="1" hangingPunct="1"/>
            <a:r>
              <a:rPr lang="en-US" altLang="ja-JP" sz="2400" dirty="0"/>
              <a:t>A UE </a:t>
            </a:r>
            <a:r>
              <a:rPr lang="en-US" altLang="ja-JP" sz="2400" dirty="0" smtClean="0"/>
              <a:t>can </a:t>
            </a:r>
            <a:r>
              <a:rPr lang="en-US" altLang="ja-JP" sz="2400" dirty="0"/>
              <a:t>camp on the </a:t>
            </a:r>
            <a:r>
              <a:rPr lang="en-US" altLang="ja-JP" sz="2400" dirty="0" smtClean="0"/>
              <a:t>channel regardless </a:t>
            </a:r>
            <a:r>
              <a:rPr lang="en-US" altLang="ja-JP" sz="2400" dirty="0"/>
              <a:t>of the </a:t>
            </a:r>
            <a:r>
              <a:rPr lang="en-US" altLang="ja-JP" sz="2400" dirty="0" smtClean="0"/>
              <a:t>width of the channel </a:t>
            </a:r>
            <a:endParaRPr lang="en-US" altLang="ja-JP" sz="2400" dirty="0" smtClean="0">
              <a:ea typeface="ＭＳ Ｐゴシック" pitchFamily="50" charset="-128"/>
            </a:endParaRPr>
          </a:p>
          <a:p>
            <a:pPr eaLnBrk="1" hangingPunct="1"/>
            <a:endParaRPr lang="en-GB" altLang="ja-JP" sz="2800" dirty="0" smtClean="0">
              <a:ea typeface="ＭＳ Ｐゴシック" pitchFamily="50" charset="-128"/>
            </a:endParaRPr>
          </a:p>
          <a:p>
            <a:pPr lvl="1" eaLnBrk="1" hangingPunct="1">
              <a:buFont typeface="Arial" charset="0"/>
              <a:buNone/>
            </a:pPr>
            <a:endParaRPr lang="ja-JP" altLang="en-US" sz="2400" dirty="0" smtClean="0">
              <a:ea typeface="ＭＳ Ｐゴシック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r>
              <a:rPr lang="en-US" altLang="ja-JP" dirty="0" smtClean="0">
                <a:ea typeface="ＭＳ Ｐゴシック" pitchFamily="50" charset="-128"/>
              </a:rPr>
              <a:t>WF: Specification impact</a:t>
            </a:r>
            <a:endParaRPr lang="ja-JP" altLang="en-US" dirty="0" smtClean="0">
              <a:ea typeface="ＭＳ Ｐゴシック" pitchFamily="50" charset="-128"/>
            </a:endParaRPr>
          </a:p>
        </p:txBody>
      </p:sp>
      <p:sp>
        <p:nvSpPr>
          <p:cNvPr id="4099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08050"/>
            <a:ext cx="8229600" cy="5218113"/>
          </a:xfrm>
        </p:spPr>
        <p:txBody>
          <a:bodyPr/>
          <a:lstStyle/>
          <a:p>
            <a:r>
              <a:rPr lang="en-US" altLang="ja-JP" sz="2800" dirty="0" smtClean="0">
                <a:ea typeface="ＭＳ Ｐゴシック" pitchFamily="50" charset="-128"/>
              </a:rPr>
              <a:t>Study RF specification impacts as below.</a:t>
            </a:r>
          </a:p>
          <a:p>
            <a:pPr lvl="1"/>
            <a:r>
              <a:rPr lang="en-US" altLang="ja-JP" sz="2400" dirty="0" smtClean="0">
                <a:ea typeface="ＭＳ Ｐゴシック" pitchFamily="50" charset="-128"/>
              </a:rPr>
              <a:t>Identify whether each RF requirement is impacted by the following aspects:</a:t>
            </a:r>
          </a:p>
          <a:p>
            <a:pPr lvl="2"/>
            <a:r>
              <a:rPr lang="en-US" altLang="ja-JP" sz="2000" dirty="0" smtClean="0">
                <a:ea typeface="ＭＳ Ｐゴシック" pitchFamily="50" charset="-128"/>
              </a:rPr>
              <a:t>Transmission BW configuration,</a:t>
            </a:r>
          </a:p>
          <a:p>
            <a:pPr lvl="2"/>
            <a:r>
              <a:rPr lang="en-US" altLang="ja-JP" sz="2000" dirty="0" smtClean="0">
                <a:ea typeface="ＭＳ Ｐゴシック" pitchFamily="50" charset="-128"/>
              </a:rPr>
              <a:t>Channel bandwidth,</a:t>
            </a:r>
          </a:p>
          <a:p>
            <a:pPr lvl="2"/>
            <a:r>
              <a:rPr lang="en-US" altLang="ja-JP" sz="2000" dirty="0" smtClean="0">
                <a:ea typeface="ＭＳ Ｐゴシック" pitchFamily="50" charset="-128"/>
              </a:rPr>
              <a:t>Combination of the two, or </a:t>
            </a:r>
          </a:p>
          <a:p>
            <a:pPr lvl="2"/>
            <a:r>
              <a:rPr lang="en-US" altLang="ja-JP" sz="2000" dirty="0" smtClean="0">
                <a:ea typeface="ＭＳ Ｐゴシック" pitchFamily="50" charset="-128"/>
              </a:rPr>
              <a:t>None (of the aspects) </a:t>
            </a:r>
          </a:p>
          <a:p>
            <a:pPr lvl="1"/>
            <a:r>
              <a:rPr lang="en-US" altLang="ja-JP" sz="2400" dirty="0" smtClean="0">
                <a:ea typeface="ＭＳ Ｐゴシック" pitchFamily="50" charset="-128"/>
              </a:rPr>
              <a:t>Study how each requirement is impacted by the identified aspect (R4-1610170 </a:t>
            </a:r>
            <a:r>
              <a:rPr lang="en-US" altLang="ja-JP" sz="2400" dirty="0" smtClean="0"/>
              <a:t>can be used as reference)</a:t>
            </a:r>
          </a:p>
          <a:p>
            <a:pPr lvl="1"/>
            <a:endParaRPr lang="en-US" altLang="ja-JP" sz="2000" dirty="0" smtClean="0">
              <a:ea typeface="ＭＳ Ｐゴシック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title"/>
          </p:nvPr>
        </p:nvSpPr>
        <p:spPr>
          <a:xfrm>
            <a:off x="446856" y="274638"/>
            <a:ext cx="8229600" cy="490537"/>
          </a:xfrm>
        </p:spPr>
        <p:txBody>
          <a:bodyPr/>
          <a:lstStyle/>
          <a:p>
            <a:r>
              <a:rPr lang="en-US" altLang="ja-JP" dirty="0" smtClean="0">
                <a:ea typeface="ＭＳ Ｐゴシック" pitchFamily="50" charset="-128"/>
              </a:rPr>
              <a:t>WF: Implementation impact</a:t>
            </a:r>
            <a:endParaRPr lang="ja-JP" altLang="en-US" dirty="0" smtClean="0">
              <a:ea typeface="ＭＳ Ｐゴシック" pitchFamily="50" charset="-128"/>
            </a:endParaRPr>
          </a:p>
        </p:txBody>
      </p:sp>
      <p:sp>
        <p:nvSpPr>
          <p:cNvPr id="512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496" y="917575"/>
            <a:ext cx="9108504" cy="5218113"/>
          </a:xfrm>
        </p:spPr>
        <p:txBody>
          <a:bodyPr/>
          <a:lstStyle/>
          <a:p>
            <a:r>
              <a:rPr lang="en-US" altLang="ja-JP" sz="2400" dirty="0" smtClean="0">
                <a:ea typeface="ＭＳ Ｐゴシック" pitchFamily="50" charset="-128"/>
              </a:rPr>
              <a:t>Study feasibility of the new concept by comparing following cases from implementation point of view.</a:t>
            </a:r>
          </a:p>
          <a:p>
            <a:pPr marL="444500" lvl="1" indent="-355600"/>
            <a:r>
              <a:rPr lang="en-US" altLang="ja-JP" sz="1800" dirty="0" smtClean="0">
                <a:ea typeface="ＭＳ Ｐゴシック" pitchFamily="50" charset="-128"/>
              </a:rPr>
              <a:t>Case 1: </a:t>
            </a:r>
            <a:r>
              <a:rPr lang="en-US" altLang="ja-JP" sz="1800" dirty="0" smtClean="0">
                <a:ea typeface="ＭＳ Ｐゴシック" pitchFamily="50" charset="-128"/>
              </a:rPr>
              <a:t>UE with </a:t>
            </a:r>
            <a:r>
              <a:rPr lang="en-US" altLang="ja-JP" sz="1800" dirty="0" smtClean="0">
                <a:solidFill>
                  <a:srgbClr val="FF0000"/>
                </a:solidFill>
                <a:ea typeface="ＭＳ Ｐゴシック" pitchFamily="50" charset="-128"/>
              </a:rPr>
              <a:t>single RF chain </a:t>
            </a:r>
            <a:r>
              <a:rPr lang="en-US" altLang="ja-JP" sz="1800" dirty="0" smtClean="0">
                <a:ea typeface="ＭＳ Ｐゴシック" pitchFamily="50" charset="-128"/>
              </a:rPr>
              <a:t>and BS with </a:t>
            </a:r>
            <a:r>
              <a:rPr lang="en-US" altLang="ja-JP" sz="1800" dirty="0" smtClean="0">
                <a:solidFill>
                  <a:srgbClr val="FF0000"/>
                </a:solidFill>
                <a:ea typeface="ＭＳ Ｐゴシック" pitchFamily="50" charset="-128"/>
              </a:rPr>
              <a:t>single RF chain </a:t>
            </a:r>
            <a:r>
              <a:rPr lang="en-US" altLang="ja-JP" sz="1800" dirty="0" smtClean="0">
                <a:ea typeface="ＭＳ Ｐゴシック" pitchFamily="50" charset="-128"/>
              </a:rPr>
              <a:t>support wide </a:t>
            </a:r>
            <a:r>
              <a:rPr lang="en-US" altLang="ja-JP" sz="1800" dirty="0" smtClean="0">
                <a:ea typeface="ＭＳ Ｐゴシック" pitchFamily="50" charset="-128"/>
              </a:rPr>
              <a:t>single </a:t>
            </a:r>
            <a:r>
              <a:rPr lang="en-US" altLang="ja-JP" sz="1800" dirty="0" smtClean="0">
                <a:ea typeface="ＭＳ Ｐゴシック" pitchFamily="50" charset="-128"/>
              </a:rPr>
              <a:t>channel</a:t>
            </a:r>
            <a:endParaRPr lang="en-US" altLang="ja-JP" sz="1800" dirty="0" smtClean="0">
              <a:ea typeface="ＭＳ Ｐゴシック" pitchFamily="50" charset="-128"/>
            </a:endParaRPr>
          </a:p>
          <a:p>
            <a:pPr marL="444500" lvl="1" indent="-355600"/>
            <a:r>
              <a:rPr lang="en-US" altLang="ja-JP" sz="1800" dirty="0">
                <a:ea typeface="ＭＳ Ｐゴシック" pitchFamily="50" charset="-128"/>
              </a:rPr>
              <a:t>Case 2: UE with </a:t>
            </a:r>
            <a:r>
              <a:rPr lang="en-US" altLang="ja-JP" sz="1800" dirty="0">
                <a:solidFill>
                  <a:srgbClr val="FF0000"/>
                </a:solidFill>
                <a:ea typeface="ＭＳ Ｐゴシック" pitchFamily="50" charset="-128"/>
              </a:rPr>
              <a:t>single RF chain </a:t>
            </a:r>
            <a:r>
              <a:rPr lang="en-US" altLang="ja-JP" sz="1800" dirty="0">
                <a:ea typeface="ＭＳ Ｐゴシック" pitchFamily="50" charset="-128"/>
              </a:rPr>
              <a:t>and BS with </a:t>
            </a:r>
            <a:r>
              <a:rPr lang="en-US" altLang="ja-JP" sz="1800" dirty="0">
                <a:solidFill>
                  <a:srgbClr val="0000FF"/>
                </a:solidFill>
                <a:ea typeface="ＭＳ Ｐゴシック" pitchFamily="50" charset="-128"/>
              </a:rPr>
              <a:t>multiple RF chains </a:t>
            </a:r>
            <a:r>
              <a:rPr lang="en-US" altLang="ja-JP" sz="1800" dirty="0">
                <a:ea typeface="ＭＳ Ｐゴシック" pitchFamily="50" charset="-128"/>
              </a:rPr>
              <a:t>support wide single channel</a:t>
            </a:r>
          </a:p>
          <a:p>
            <a:pPr marL="444500" lvl="1" indent="-355600"/>
            <a:r>
              <a:rPr lang="en-US" altLang="ja-JP" sz="1800" dirty="0">
                <a:ea typeface="ＭＳ Ｐゴシック" pitchFamily="50" charset="-128"/>
              </a:rPr>
              <a:t>Case 3: UE with </a:t>
            </a:r>
            <a:r>
              <a:rPr lang="en-US" altLang="ja-JP" sz="1800" dirty="0">
                <a:solidFill>
                  <a:srgbClr val="0000FF"/>
                </a:solidFill>
                <a:ea typeface="ＭＳ Ｐゴシック" pitchFamily="50" charset="-128"/>
              </a:rPr>
              <a:t>multiple RF chains </a:t>
            </a:r>
            <a:r>
              <a:rPr lang="en-US" altLang="ja-JP" sz="1800" dirty="0">
                <a:ea typeface="ＭＳ Ｐゴシック" pitchFamily="50" charset="-128"/>
              </a:rPr>
              <a:t>and BS with </a:t>
            </a:r>
            <a:r>
              <a:rPr lang="en-US" altLang="ja-JP" sz="1800" dirty="0">
                <a:solidFill>
                  <a:srgbClr val="FF0000"/>
                </a:solidFill>
                <a:ea typeface="ＭＳ Ｐゴシック" pitchFamily="50" charset="-128"/>
              </a:rPr>
              <a:t>single RF chain </a:t>
            </a:r>
            <a:r>
              <a:rPr lang="en-US" altLang="ja-JP" sz="1800" dirty="0">
                <a:ea typeface="ＭＳ Ｐゴシック" pitchFamily="50" charset="-128"/>
              </a:rPr>
              <a:t>support wide single channel</a:t>
            </a:r>
          </a:p>
          <a:p>
            <a:pPr marL="444500" lvl="1" indent="-355600"/>
            <a:r>
              <a:rPr lang="en-US" altLang="ja-JP" sz="1800" dirty="0">
                <a:ea typeface="ＭＳ Ｐゴシック" pitchFamily="50" charset="-128"/>
              </a:rPr>
              <a:t>Case </a:t>
            </a:r>
            <a:r>
              <a:rPr lang="en-US" altLang="ja-JP" sz="1800" dirty="0" smtClean="0">
                <a:ea typeface="ＭＳ Ｐゴシック" pitchFamily="50" charset="-128"/>
              </a:rPr>
              <a:t>4: </a:t>
            </a:r>
            <a:r>
              <a:rPr lang="en-US" altLang="ja-JP" sz="1800" dirty="0">
                <a:ea typeface="ＭＳ Ｐゴシック" pitchFamily="50" charset="-128"/>
              </a:rPr>
              <a:t>UE with </a:t>
            </a:r>
            <a:r>
              <a:rPr lang="en-US" altLang="ja-JP" sz="1800" dirty="0">
                <a:solidFill>
                  <a:srgbClr val="0000FF"/>
                </a:solidFill>
                <a:ea typeface="ＭＳ Ｐゴシック" pitchFamily="50" charset="-128"/>
              </a:rPr>
              <a:t>multiple RF chains </a:t>
            </a:r>
            <a:r>
              <a:rPr lang="en-US" altLang="ja-JP" sz="1800" dirty="0">
                <a:ea typeface="ＭＳ Ｐゴシック" pitchFamily="50" charset="-128"/>
              </a:rPr>
              <a:t>and BS with </a:t>
            </a:r>
            <a:r>
              <a:rPr lang="en-US" altLang="ja-JP" sz="1800" dirty="0" smtClean="0">
                <a:solidFill>
                  <a:srgbClr val="0000FF"/>
                </a:solidFill>
                <a:ea typeface="ＭＳ Ｐゴシック" pitchFamily="50" charset="-128"/>
              </a:rPr>
              <a:t>multiple RF chains </a:t>
            </a:r>
            <a:r>
              <a:rPr lang="en-US" altLang="ja-JP" sz="1800" dirty="0">
                <a:ea typeface="ＭＳ Ｐゴシック" pitchFamily="50" charset="-128"/>
              </a:rPr>
              <a:t>support wide single channel</a:t>
            </a:r>
            <a:endParaRPr lang="en-US" altLang="ja-JP" sz="1600" dirty="0">
              <a:ea typeface="ＭＳ Ｐゴシック" pitchFamily="50" charset="-128"/>
            </a:endParaRPr>
          </a:p>
          <a:p>
            <a:pPr marL="444500" lvl="1" indent="-355600"/>
            <a:r>
              <a:rPr lang="en-US" altLang="ja-JP" sz="1800" dirty="0">
                <a:ea typeface="ＭＳ Ｐゴシック" pitchFamily="50" charset="-128"/>
              </a:rPr>
              <a:t>Case 1: UE with </a:t>
            </a:r>
            <a:r>
              <a:rPr lang="en-US" altLang="ja-JP" sz="1800" dirty="0">
                <a:solidFill>
                  <a:srgbClr val="FF0000"/>
                </a:solidFill>
                <a:ea typeface="ＭＳ Ｐゴシック" pitchFamily="50" charset="-128"/>
              </a:rPr>
              <a:t>single RF chain </a:t>
            </a:r>
            <a:r>
              <a:rPr lang="en-US" altLang="ja-JP" sz="1800" dirty="0">
                <a:ea typeface="ＭＳ Ｐゴシック" pitchFamily="50" charset="-128"/>
              </a:rPr>
              <a:t>and BS with </a:t>
            </a:r>
            <a:r>
              <a:rPr lang="en-US" altLang="ja-JP" sz="1800" dirty="0">
                <a:solidFill>
                  <a:srgbClr val="FF0000"/>
                </a:solidFill>
                <a:ea typeface="ＭＳ Ｐゴシック" pitchFamily="50" charset="-128"/>
              </a:rPr>
              <a:t>single RF chain </a:t>
            </a:r>
            <a:r>
              <a:rPr lang="en-US" altLang="ja-JP" sz="1800" dirty="0">
                <a:ea typeface="ＭＳ Ｐゴシック" pitchFamily="50" charset="-128"/>
              </a:rPr>
              <a:t>support </a:t>
            </a:r>
            <a:r>
              <a:rPr lang="en-US" altLang="ja-JP" sz="1800" dirty="0" smtClean="0">
                <a:ea typeface="ＭＳ Ｐゴシック" pitchFamily="50" charset="-128"/>
              </a:rPr>
              <a:t>intra band CA</a:t>
            </a:r>
            <a:endParaRPr lang="en-US" altLang="ja-JP" sz="1800" dirty="0">
              <a:ea typeface="ＭＳ Ｐゴシック" pitchFamily="50" charset="-128"/>
            </a:endParaRPr>
          </a:p>
          <a:p>
            <a:pPr marL="444500" lvl="1" indent="-355600"/>
            <a:r>
              <a:rPr lang="en-US" altLang="ja-JP" sz="1800" dirty="0">
                <a:ea typeface="ＭＳ Ｐゴシック" pitchFamily="50" charset="-128"/>
              </a:rPr>
              <a:t>Case 2: UE with </a:t>
            </a:r>
            <a:r>
              <a:rPr lang="en-US" altLang="ja-JP" sz="1800" dirty="0">
                <a:solidFill>
                  <a:srgbClr val="FF0000"/>
                </a:solidFill>
                <a:ea typeface="ＭＳ Ｐゴシック" pitchFamily="50" charset="-128"/>
              </a:rPr>
              <a:t>single RF chain </a:t>
            </a:r>
            <a:r>
              <a:rPr lang="en-US" altLang="ja-JP" sz="1800" dirty="0">
                <a:ea typeface="ＭＳ Ｐゴシック" pitchFamily="50" charset="-128"/>
              </a:rPr>
              <a:t>and BS with </a:t>
            </a:r>
            <a:r>
              <a:rPr lang="en-US" altLang="ja-JP" sz="1800" dirty="0">
                <a:solidFill>
                  <a:srgbClr val="0000FF"/>
                </a:solidFill>
                <a:ea typeface="ＭＳ Ｐゴシック" pitchFamily="50" charset="-128"/>
              </a:rPr>
              <a:t>multiple RF chains </a:t>
            </a:r>
            <a:r>
              <a:rPr lang="en-US" altLang="ja-JP" sz="1800" dirty="0">
                <a:ea typeface="ＭＳ Ｐゴシック" pitchFamily="50" charset="-128"/>
              </a:rPr>
              <a:t>support intra </a:t>
            </a:r>
            <a:r>
              <a:rPr lang="en-US" altLang="ja-JP" sz="1800" dirty="0" smtClean="0">
                <a:ea typeface="ＭＳ Ｐゴシック" pitchFamily="50" charset="-128"/>
              </a:rPr>
              <a:t>band CA</a:t>
            </a:r>
            <a:endParaRPr lang="en-US" altLang="ja-JP" sz="1800" dirty="0">
              <a:ea typeface="ＭＳ Ｐゴシック" pitchFamily="50" charset="-128"/>
            </a:endParaRPr>
          </a:p>
          <a:p>
            <a:pPr marL="444500" lvl="1" indent="-355600"/>
            <a:r>
              <a:rPr lang="en-US" altLang="ja-JP" sz="1800" dirty="0">
                <a:ea typeface="ＭＳ Ｐゴシック" pitchFamily="50" charset="-128"/>
              </a:rPr>
              <a:t>Case 3: UE with </a:t>
            </a:r>
            <a:r>
              <a:rPr lang="en-US" altLang="ja-JP" sz="1800" dirty="0">
                <a:solidFill>
                  <a:srgbClr val="0000FF"/>
                </a:solidFill>
                <a:ea typeface="ＭＳ Ｐゴシック" pitchFamily="50" charset="-128"/>
              </a:rPr>
              <a:t>multiple RF chains </a:t>
            </a:r>
            <a:r>
              <a:rPr lang="en-US" altLang="ja-JP" sz="1800" dirty="0">
                <a:ea typeface="ＭＳ Ｐゴシック" pitchFamily="50" charset="-128"/>
              </a:rPr>
              <a:t>and BS with </a:t>
            </a:r>
            <a:r>
              <a:rPr lang="en-US" altLang="ja-JP" sz="1800" dirty="0">
                <a:solidFill>
                  <a:srgbClr val="FF0000"/>
                </a:solidFill>
                <a:ea typeface="ＭＳ Ｐゴシック" pitchFamily="50" charset="-128"/>
              </a:rPr>
              <a:t>single RF chain </a:t>
            </a:r>
            <a:r>
              <a:rPr lang="en-US" altLang="ja-JP" sz="1800" dirty="0">
                <a:ea typeface="ＭＳ Ｐゴシック" pitchFamily="50" charset="-128"/>
              </a:rPr>
              <a:t>support intra band </a:t>
            </a:r>
            <a:r>
              <a:rPr lang="en-US" altLang="ja-JP" sz="1800" dirty="0" smtClean="0">
                <a:ea typeface="ＭＳ Ｐゴシック" pitchFamily="50" charset="-128"/>
              </a:rPr>
              <a:t>CA</a:t>
            </a:r>
          </a:p>
          <a:p>
            <a:pPr marL="444500" lvl="1" indent="-355600"/>
            <a:r>
              <a:rPr lang="en-US" altLang="ja-JP" sz="1800" dirty="0" smtClean="0">
                <a:ea typeface="ＭＳ Ｐゴシック" pitchFamily="50" charset="-128"/>
              </a:rPr>
              <a:t>Case </a:t>
            </a:r>
            <a:r>
              <a:rPr lang="en-US" altLang="ja-JP" sz="1800" dirty="0">
                <a:ea typeface="ＭＳ Ｐゴシック" pitchFamily="50" charset="-128"/>
              </a:rPr>
              <a:t>4: UE with </a:t>
            </a:r>
            <a:r>
              <a:rPr lang="en-US" altLang="ja-JP" sz="1800" dirty="0">
                <a:solidFill>
                  <a:srgbClr val="0000FF"/>
                </a:solidFill>
                <a:ea typeface="ＭＳ Ｐゴシック" pitchFamily="50" charset="-128"/>
              </a:rPr>
              <a:t>multiple RF chains </a:t>
            </a:r>
            <a:r>
              <a:rPr lang="en-US" altLang="ja-JP" sz="1800" dirty="0">
                <a:ea typeface="ＭＳ Ｐゴシック" pitchFamily="50" charset="-128"/>
              </a:rPr>
              <a:t>and BS with </a:t>
            </a:r>
            <a:r>
              <a:rPr lang="en-US" altLang="ja-JP" sz="1800" dirty="0">
                <a:solidFill>
                  <a:srgbClr val="0000FF"/>
                </a:solidFill>
                <a:ea typeface="ＭＳ Ｐゴシック" pitchFamily="50" charset="-128"/>
              </a:rPr>
              <a:t>multiple RF chains </a:t>
            </a:r>
            <a:r>
              <a:rPr lang="en-US" altLang="ja-JP" sz="1800" dirty="0">
                <a:ea typeface="ＭＳ Ｐゴシック" pitchFamily="50" charset="-128"/>
              </a:rPr>
              <a:t>support intra band </a:t>
            </a:r>
            <a:r>
              <a:rPr lang="en-US" altLang="ja-JP" sz="1800" dirty="0" smtClean="0">
                <a:ea typeface="ＭＳ Ｐゴシック" pitchFamily="50" charset="-128"/>
              </a:rPr>
              <a:t>CA</a:t>
            </a:r>
            <a:endParaRPr lang="en-US" altLang="ja-JP" sz="1800" dirty="0">
              <a:ea typeface="ＭＳ Ｐゴシック" pitchFamily="50" charset="-128"/>
            </a:endParaRPr>
          </a:p>
          <a:p>
            <a:pPr marL="444500" lvl="1" indent="-355600"/>
            <a:endParaRPr lang="en-US" altLang="ja-JP" sz="2000" dirty="0" smtClean="0">
              <a:ea typeface="ＭＳ Ｐゴシック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title"/>
          </p:nvPr>
        </p:nvSpPr>
        <p:spPr>
          <a:xfrm>
            <a:off x="446856" y="274638"/>
            <a:ext cx="8229600" cy="490537"/>
          </a:xfrm>
        </p:spPr>
        <p:txBody>
          <a:bodyPr/>
          <a:lstStyle/>
          <a:p>
            <a:r>
              <a:rPr lang="en-US" altLang="ja-JP" dirty="0" smtClean="0">
                <a:ea typeface="ＭＳ Ｐゴシック" pitchFamily="50" charset="-128"/>
              </a:rPr>
              <a:t>WF: Implementation </a:t>
            </a:r>
            <a:r>
              <a:rPr lang="en-US" altLang="ja-JP" dirty="0" smtClean="0">
                <a:ea typeface="ＭＳ Ｐゴシック" pitchFamily="50" charset="-128"/>
              </a:rPr>
              <a:t>impact (2/3)</a:t>
            </a:r>
            <a:endParaRPr lang="ja-JP" altLang="en-US" dirty="0" smtClean="0">
              <a:ea typeface="ＭＳ Ｐゴシック" pitchFamily="50" charset="-128"/>
            </a:endParaRPr>
          </a:p>
        </p:txBody>
      </p:sp>
      <p:sp>
        <p:nvSpPr>
          <p:cNvPr id="2" name="正方形/長方形 1"/>
          <p:cNvSpPr/>
          <p:nvPr/>
        </p:nvSpPr>
        <p:spPr bwMode="auto">
          <a:xfrm>
            <a:off x="1002730" y="1532904"/>
            <a:ext cx="1816099" cy="2226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cxnSp>
        <p:nvCxnSpPr>
          <p:cNvPr id="4" name="直線矢印コネクタ 3"/>
          <p:cNvCxnSpPr/>
          <p:nvPr/>
        </p:nvCxnSpPr>
        <p:spPr bwMode="auto">
          <a:xfrm>
            <a:off x="1002730" y="1436068"/>
            <a:ext cx="1816099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50" name="テキスト ボックス 4"/>
          <p:cNvSpPr txBox="1">
            <a:spLocks noChangeArrowheads="1"/>
          </p:cNvSpPr>
          <p:nvPr/>
        </p:nvSpPr>
        <p:spPr bwMode="auto">
          <a:xfrm>
            <a:off x="77474" y="1454701"/>
            <a:ext cx="86273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Channel</a:t>
            </a:r>
            <a:endParaRPr lang="ja-JP" altLang="en-US" sz="1600" dirty="0"/>
          </a:p>
        </p:txBody>
      </p:sp>
      <p:sp>
        <p:nvSpPr>
          <p:cNvPr id="7" name="左右矢印 6"/>
          <p:cNvSpPr/>
          <p:nvPr/>
        </p:nvSpPr>
        <p:spPr bwMode="auto">
          <a:xfrm>
            <a:off x="1002730" y="1940893"/>
            <a:ext cx="1816099" cy="144462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5152" name="テキスト ボックス 9"/>
          <p:cNvSpPr txBox="1">
            <a:spLocks noChangeArrowheads="1"/>
          </p:cNvSpPr>
          <p:nvPr/>
        </p:nvSpPr>
        <p:spPr bwMode="auto">
          <a:xfrm>
            <a:off x="-72282" y="1821804"/>
            <a:ext cx="113685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BS RF chain</a:t>
            </a:r>
            <a:endParaRPr lang="ja-JP" altLang="en-US" sz="1600" dirty="0"/>
          </a:p>
        </p:txBody>
      </p:sp>
      <p:sp>
        <p:nvSpPr>
          <p:cNvPr id="5133" name="テキスト ボックス 26"/>
          <p:cNvSpPr txBox="1">
            <a:spLocks noChangeArrowheads="1"/>
          </p:cNvSpPr>
          <p:nvPr/>
        </p:nvSpPr>
        <p:spPr bwMode="auto">
          <a:xfrm>
            <a:off x="1551440" y="2708920"/>
            <a:ext cx="793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Case 1</a:t>
            </a:r>
            <a:endParaRPr lang="ja-JP" altLang="en-US" sz="1800" dirty="0"/>
          </a:p>
        </p:txBody>
      </p:sp>
      <p:sp>
        <p:nvSpPr>
          <p:cNvPr id="5134" name="テキスト ボックス 29"/>
          <p:cNvSpPr txBox="1">
            <a:spLocks noChangeArrowheads="1"/>
          </p:cNvSpPr>
          <p:nvPr/>
        </p:nvSpPr>
        <p:spPr bwMode="auto">
          <a:xfrm>
            <a:off x="3727579" y="2708920"/>
            <a:ext cx="793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Case 2</a:t>
            </a:r>
            <a:endParaRPr lang="ja-JP" altLang="en-US" sz="1800" dirty="0"/>
          </a:p>
        </p:txBody>
      </p:sp>
      <p:sp>
        <p:nvSpPr>
          <p:cNvPr id="38" name="正方形/長方形 37"/>
          <p:cNvSpPr/>
          <p:nvPr/>
        </p:nvSpPr>
        <p:spPr bwMode="auto">
          <a:xfrm>
            <a:off x="3190400" y="1532904"/>
            <a:ext cx="1744141" cy="2095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cxnSp>
        <p:nvCxnSpPr>
          <p:cNvPr id="39" name="直線矢印コネクタ 38"/>
          <p:cNvCxnSpPr/>
          <p:nvPr/>
        </p:nvCxnSpPr>
        <p:spPr bwMode="auto">
          <a:xfrm>
            <a:off x="3190400" y="1436068"/>
            <a:ext cx="1744141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直線矢印コネクタ 59"/>
          <p:cNvCxnSpPr/>
          <p:nvPr/>
        </p:nvCxnSpPr>
        <p:spPr>
          <a:xfrm>
            <a:off x="1094829" y="3679948"/>
            <a:ext cx="861517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直線矢印コネクタ 60"/>
          <p:cNvCxnSpPr/>
          <p:nvPr/>
        </p:nvCxnSpPr>
        <p:spPr>
          <a:xfrm>
            <a:off x="2069108" y="3662734"/>
            <a:ext cx="776129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4" name="正方形/長方形 63"/>
          <p:cNvSpPr/>
          <p:nvPr/>
        </p:nvSpPr>
        <p:spPr>
          <a:xfrm>
            <a:off x="1101096" y="3771255"/>
            <a:ext cx="878954" cy="2155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65" name="正方形/長方形 64"/>
          <p:cNvSpPr/>
          <p:nvPr/>
        </p:nvSpPr>
        <p:spPr>
          <a:xfrm>
            <a:off x="2038292" y="3753326"/>
            <a:ext cx="806945" cy="2465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41" name="左右矢印 40"/>
          <p:cNvSpPr/>
          <p:nvPr/>
        </p:nvSpPr>
        <p:spPr bwMode="auto">
          <a:xfrm>
            <a:off x="1027709" y="2294778"/>
            <a:ext cx="1816099" cy="144462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42" name="テキスト ボックス 9"/>
          <p:cNvSpPr txBox="1">
            <a:spLocks noChangeArrowheads="1"/>
          </p:cNvSpPr>
          <p:nvPr/>
        </p:nvSpPr>
        <p:spPr bwMode="auto">
          <a:xfrm>
            <a:off x="1453345" y="2344966"/>
            <a:ext cx="10358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</a:t>
            </a:r>
            <a:r>
              <a:rPr lang="en-US" altLang="ja-JP" sz="1600" dirty="0"/>
              <a:t>chain </a:t>
            </a:r>
            <a:r>
              <a:rPr lang="en-US" altLang="ja-JP" sz="1600" dirty="0" smtClean="0"/>
              <a:t>X</a:t>
            </a:r>
            <a:endParaRPr lang="ja-JP" altLang="en-US" sz="1600" dirty="0"/>
          </a:p>
        </p:txBody>
      </p:sp>
      <p:sp>
        <p:nvSpPr>
          <p:cNvPr id="43" name="左右矢印 42"/>
          <p:cNvSpPr/>
          <p:nvPr/>
        </p:nvSpPr>
        <p:spPr bwMode="auto">
          <a:xfrm>
            <a:off x="3215379" y="1918419"/>
            <a:ext cx="865188" cy="144463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46" name="テキスト ボックス 14"/>
          <p:cNvSpPr txBox="1">
            <a:spLocks noChangeArrowheads="1"/>
          </p:cNvSpPr>
          <p:nvPr/>
        </p:nvSpPr>
        <p:spPr bwMode="auto">
          <a:xfrm>
            <a:off x="3131840" y="1969066"/>
            <a:ext cx="10486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A</a:t>
            </a:r>
            <a:endParaRPr lang="ja-JP" altLang="en-US" sz="1600" dirty="0"/>
          </a:p>
        </p:txBody>
      </p:sp>
      <p:sp>
        <p:nvSpPr>
          <p:cNvPr id="47" name="左右矢印 46"/>
          <p:cNvSpPr/>
          <p:nvPr/>
        </p:nvSpPr>
        <p:spPr bwMode="auto">
          <a:xfrm>
            <a:off x="4094333" y="1916832"/>
            <a:ext cx="865187" cy="142875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48" name="テキスト ボックス 16"/>
          <p:cNvSpPr txBox="1">
            <a:spLocks noChangeArrowheads="1"/>
          </p:cNvSpPr>
          <p:nvPr/>
        </p:nvSpPr>
        <p:spPr bwMode="auto">
          <a:xfrm>
            <a:off x="4067944" y="1969066"/>
            <a:ext cx="104227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B</a:t>
            </a:r>
            <a:endParaRPr lang="ja-JP" altLang="en-US" sz="1600" dirty="0"/>
          </a:p>
        </p:txBody>
      </p:sp>
      <p:sp>
        <p:nvSpPr>
          <p:cNvPr id="49" name="左右矢印 48"/>
          <p:cNvSpPr/>
          <p:nvPr/>
        </p:nvSpPr>
        <p:spPr bwMode="auto">
          <a:xfrm>
            <a:off x="3213349" y="2328828"/>
            <a:ext cx="1816099" cy="144462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52" name="テキスト ボックス 9"/>
          <p:cNvSpPr txBox="1">
            <a:spLocks noChangeArrowheads="1"/>
          </p:cNvSpPr>
          <p:nvPr/>
        </p:nvSpPr>
        <p:spPr bwMode="auto">
          <a:xfrm>
            <a:off x="3629484" y="2379016"/>
            <a:ext cx="10358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</a:t>
            </a:r>
            <a:r>
              <a:rPr lang="en-US" altLang="ja-JP" sz="1600" dirty="0"/>
              <a:t>chain </a:t>
            </a:r>
            <a:r>
              <a:rPr lang="en-US" altLang="ja-JP" sz="1600" dirty="0" smtClean="0"/>
              <a:t>X</a:t>
            </a:r>
            <a:endParaRPr lang="ja-JP" altLang="en-US" sz="1600" dirty="0"/>
          </a:p>
        </p:txBody>
      </p:sp>
      <p:sp>
        <p:nvSpPr>
          <p:cNvPr id="53" name="テキスト ボックス 9"/>
          <p:cNvSpPr txBox="1">
            <a:spLocks noChangeArrowheads="1"/>
          </p:cNvSpPr>
          <p:nvPr/>
        </p:nvSpPr>
        <p:spPr bwMode="auto">
          <a:xfrm>
            <a:off x="1455694" y="1988840"/>
            <a:ext cx="10486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</a:t>
            </a:r>
            <a:r>
              <a:rPr lang="en-US" altLang="ja-JP" sz="1600" dirty="0"/>
              <a:t>chain </a:t>
            </a:r>
            <a:r>
              <a:rPr lang="en-US" altLang="ja-JP" sz="1600" dirty="0" smtClean="0"/>
              <a:t>A</a:t>
            </a:r>
            <a:endParaRPr lang="ja-JP" altLang="en-US" sz="1600" dirty="0"/>
          </a:p>
        </p:txBody>
      </p:sp>
      <p:sp>
        <p:nvSpPr>
          <p:cNvPr id="54" name="テキスト ボックス 9"/>
          <p:cNvSpPr txBox="1">
            <a:spLocks noChangeArrowheads="1"/>
          </p:cNvSpPr>
          <p:nvPr/>
        </p:nvSpPr>
        <p:spPr bwMode="auto">
          <a:xfrm>
            <a:off x="-72282" y="2197732"/>
            <a:ext cx="116249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UE RF chain</a:t>
            </a:r>
            <a:endParaRPr lang="ja-JP" altLang="en-US" sz="1600" dirty="0"/>
          </a:p>
        </p:txBody>
      </p:sp>
      <p:sp>
        <p:nvSpPr>
          <p:cNvPr id="55" name="テキスト ボックス 29"/>
          <p:cNvSpPr txBox="1">
            <a:spLocks noChangeArrowheads="1"/>
          </p:cNvSpPr>
          <p:nvPr/>
        </p:nvSpPr>
        <p:spPr bwMode="auto">
          <a:xfrm>
            <a:off x="5743803" y="2725192"/>
            <a:ext cx="793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Case </a:t>
            </a:r>
            <a:r>
              <a:rPr lang="en-US" altLang="ja-JP" sz="1800" dirty="0" smtClean="0"/>
              <a:t>3</a:t>
            </a:r>
            <a:endParaRPr lang="ja-JP" altLang="en-US" sz="1800" dirty="0"/>
          </a:p>
        </p:txBody>
      </p:sp>
      <p:sp>
        <p:nvSpPr>
          <p:cNvPr id="56" name="正方形/長方形 55"/>
          <p:cNvSpPr/>
          <p:nvPr/>
        </p:nvSpPr>
        <p:spPr bwMode="auto">
          <a:xfrm>
            <a:off x="5206624" y="1549176"/>
            <a:ext cx="1744141" cy="2095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cxnSp>
        <p:nvCxnSpPr>
          <p:cNvPr id="57" name="直線矢印コネクタ 56"/>
          <p:cNvCxnSpPr/>
          <p:nvPr/>
        </p:nvCxnSpPr>
        <p:spPr bwMode="auto">
          <a:xfrm>
            <a:off x="5206624" y="1452340"/>
            <a:ext cx="1744141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7" name="左右矢印 66"/>
          <p:cNvSpPr/>
          <p:nvPr/>
        </p:nvSpPr>
        <p:spPr bwMode="auto">
          <a:xfrm>
            <a:off x="5231603" y="2312367"/>
            <a:ext cx="865188" cy="144463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69" name="テキスト ボックス 14"/>
          <p:cNvSpPr txBox="1">
            <a:spLocks noChangeArrowheads="1"/>
          </p:cNvSpPr>
          <p:nvPr/>
        </p:nvSpPr>
        <p:spPr bwMode="auto">
          <a:xfrm>
            <a:off x="5148064" y="2392928"/>
            <a:ext cx="10486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X</a:t>
            </a:r>
            <a:endParaRPr lang="ja-JP" altLang="en-US" sz="1600" dirty="0"/>
          </a:p>
        </p:txBody>
      </p:sp>
      <p:sp>
        <p:nvSpPr>
          <p:cNvPr id="70" name="左右矢印 69"/>
          <p:cNvSpPr/>
          <p:nvPr/>
        </p:nvSpPr>
        <p:spPr bwMode="auto">
          <a:xfrm>
            <a:off x="6110557" y="2310780"/>
            <a:ext cx="865187" cy="142875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71" name="テキスト ボックス 16"/>
          <p:cNvSpPr txBox="1">
            <a:spLocks noChangeArrowheads="1"/>
          </p:cNvSpPr>
          <p:nvPr/>
        </p:nvSpPr>
        <p:spPr bwMode="auto">
          <a:xfrm>
            <a:off x="6084168" y="2363014"/>
            <a:ext cx="104227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Y</a:t>
            </a:r>
            <a:endParaRPr lang="ja-JP" altLang="en-US" sz="1600" dirty="0"/>
          </a:p>
        </p:txBody>
      </p:sp>
      <p:sp>
        <p:nvSpPr>
          <p:cNvPr id="72" name="左右矢印 71"/>
          <p:cNvSpPr/>
          <p:nvPr/>
        </p:nvSpPr>
        <p:spPr bwMode="auto">
          <a:xfrm>
            <a:off x="5229573" y="1929532"/>
            <a:ext cx="1816099" cy="144462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73" name="テキスト ボックス 9"/>
          <p:cNvSpPr txBox="1">
            <a:spLocks noChangeArrowheads="1"/>
          </p:cNvSpPr>
          <p:nvPr/>
        </p:nvSpPr>
        <p:spPr bwMode="auto">
          <a:xfrm>
            <a:off x="5645708" y="1979720"/>
            <a:ext cx="10486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</a:t>
            </a:r>
            <a:r>
              <a:rPr lang="en-US" altLang="ja-JP" sz="1600" dirty="0"/>
              <a:t>chain </a:t>
            </a:r>
            <a:r>
              <a:rPr lang="en-US" altLang="ja-JP" sz="1600" dirty="0" smtClean="0"/>
              <a:t>A</a:t>
            </a:r>
            <a:endParaRPr lang="ja-JP" altLang="en-US" sz="1600" dirty="0"/>
          </a:p>
        </p:txBody>
      </p:sp>
      <p:sp>
        <p:nvSpPr>
          <p:cNvPr id="74" name="テキスト ボックス 29"/>
          <p:cNvSpPr txBox="1">
            <a:spLocks noChangeArrowheads="1"/>
          </p:cNvSpPr>
          <p:nvPr/>
        </p:nvSpPr>
        <p:spPr bwMode="auto">
          <a:xfrm>
            <a:off x="7760027" y="2703984"/>
            <a:ext cx="793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Case </a:t>
            </a:r>
            <a:r>
              <a:rPr lang="en-US" altLang="ja-JP" sz="1800" dirty="0" smtClean="0"/>
              <a:t>4</a:t>
            </a:r>
            <a:endParaRPr lang="ja-JP" altLang="en-US" sz="1800" dirty="0"/>
          </a:p>
        </p:txBody>
      </p:sp>
      <p:sp>
        <p:nvSpPr>
          <p:cNvPr id="75" name="正方形/長方形 74"/>
          <p:cNvSpPr/>
          <p:nvPr/>
        </p:nvSpPr>
        <p:spPr bwMode="auto">
          <a:xfrm>
            <a:off x="7222848" y="1527968"/>
            <a:ext cx="1744141" cy="2095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cxnSp>
        <p:nvCxnSpPr>
          <p:cNvPr id="76" name="直線矢印コネクタ 75"/>
          <p:cNvCxnSpPr/>
          <p:nvPr/>
        </p:nvCxnSpPr>
        <p:spPr bwMode="auto">
          <a:xfrm>
            <a:off x="7222848" y="1431132"/>
            <a:ext cx="1744141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8" name="左右矢印 77"/>
          <p:cNvSpPr/>
          <p:nvPr/>
        </p:nvSpPr>
        <p:spPr bwMode="auto">
          <a:xfrm>
            <a:off x="7247827" y="2291159"/>
            <a:ext cx="865188" cy="144463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79" name="テキスト ボックス 14"/>
          <p:cNvSpPr txBox="1">
            <a:spLocks noChangeArrowheads="1"/>
          </p:cNvSpPr>
          <p:nvPr/>
        </p:nvSpPr>
        <p:spPr bwMode="auto">
          <a:xfrm>
            <a:off x="7164288" y="2371720"/>
            <a:ext cx="10486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X</a:t>
            </a:r>
            <a:endParaRPr lang="ja-JP" altLang="en-US" sz="1600" dirty="0"/>
          </a:p>
        </p:txBody>
      </p:sp>
      <p:sp>
        <p:nvSpPr>
          <p:cNvPr id="80" name="左右矢印 79"/>
          <p:cNvSpPr/>
          <p:nvPr/>
        </p:nvSpPr>
        <p:spPr bwMode="auto">
          <a:xfrm>
            <a:off x="8126781" y="2289572"/>
            <a:ext cx="865187" cy="142875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81" name="テキスト ボックス 16"/>
          <p:cNvSpPr txBox="1">
            <a:spLocks noChangeArrowheads="1"/>
          </p:cNvSpPr>
          <p:nvPr/>
        </p:nvSpPr>
        <p:spPr bwMode="auto">
          <a:xfrm>
            <a:off x="8100392" y="2341806"/>
            <a:ext cx="104227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Y</a:t>
            </a:r>
            <a:endParaRPr lang="ja-JP" altLang="en-US" sz="1600" dirty="0"/>
          </a:p>
        </p:txBody>
      </p:sp>
      <p:sp>
        <p:nvSpPr>
          <p:cNvPr id="84" name="左右矢印 83"/>
          <p:cNvSpPr/>
          <p:nvPr/>
        </p:nvSpPr>
        <p:spPr bwMode="auto">
          <a:xfrm>
            <a:off x="7285674" y="1918419"/>
            <a:ext cx="865188" cy="144463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85" name="テキスト ボックス 14"/>
          <p:cNvSpPr txBox="1">
            <a:spLocks noChangeArrowheads="1"/>
          </p:cNvSpPr>
          <p:nvPr/>
        </p:nvSpPr>
        <p:spPr bwMode="auto">
          <a:xfrm>
            <a:off x="7202135" y="1969066"/>
            <a:ext cx="10486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A</a:t>
            </a:r>
            <a:endParaRPr lang="ja-JP" altLang="en-US" sz="1600" dirty="0"/>
          </a:p>
        </p:txBody>
      </p:sp>
      <p:sp>
        <p:nvSpPr>
          <p:cNvPr id="86" name="左右矢印 85"/>
          <p:cNvSpPr/>
          <p:nvPr/>
        </p:nvSpPr>
        <p:spPr bwMode="auto">
          <a:xfrm>
            <a:off x="8164628" y="1916832"/>
            <a:ext cx="865187" cy="142875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87" name="テキスト ボックス 16"/>
          <p:cNvSpPr txBox="1">
            <a:spLocks noChangeArrowheads="1"/>
          </p:cNvSpPr>
          <p:nvPr/>
        </p:nvSpPr>
        <p:spPr bwMode="auto">
          <a:xfrm>
            <a:off x="8138239" y="1969066"/>
            <a:ext cx="104227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B</a:t>
            </a:r>
            <a:endParaRPr lang="ja-JP" altLang="en-US" sz="1600" dirty="0"/>
          </a:p>
        </p:txBody>
      </p:sp>
      <p:sp>
        <p:nvSpPr>
          <p:cNvPr id="89" name="テキスト ボックス 4"/>
          <p:cNvSpPr txBox="1">
            <a:spLocks noChangeArrowheads="1"/>
          </p:cNvSpPr>
          <p:nvPr/>
        </p:nvSpPr>
        <p:spPr bwMode="auto">
          <a:xfrm>
            <a:off x="113244" y="3645024"/>
            <a:ext cx="86273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Channel</a:t>
            </a:r>
            <a:endParaRPr lang="ja-JP" altLang="en-US" sz="1600" dirty="0"/>
          </a:p>
        </p:txBody>
      </p:sp>
      <p:sp>
        <p:nvSpPr>
          <p:cNvPr id="90" name="テキスト ボックス 9"/>
          <p:cNvSpPr txBox="1">
            <a:spLocks noChangeArrowheads="1"/>
          </p:cNvSpPr>
          <p:nvPr/>
        </p:nvSpPr>
        <p:spPr bwMode="auto">
          <a:xfrm>
            <a:off x="-36512" y="4012127"/>
            <a:ext cx="113685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BS RF chain</a:t>
            </a:r>
            <a:endParaRPr lang="ja-JP" altLang="en-US" sz="1600" dirty="0"/>
          </a:p>
        </p:txBody>
      </p:sp>
      <p:sp>
        <p:nvSpPr>
          <p:cNvPr id="91" name="テキスト ボックス 9"/>
          <p:cNvSpPr txBox="1">
            <a:spLocks noChangeArrowheads="1"/>
          </p:cNvSpPr>
          <p:nvPr/>
        </p:nvSpPr>
        <p:spPr bwMode="auto">
          <a:xfrm>
            <a:off x="-36512" y="4388055"/>
            <a:ext cx="116249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UE RF chain</a:t>
            </a:r>
            <a:endParaRPr lang="ja-JP" altLang="en-US" sz="1600" dirty="0"/>
          </a:p>
        </p:txBody>
      </p:sp>
      <p:sp>
        <p:nvSpPr>
          <p:cNvPr id="92" name="左右矢印 91"/>
          <p:cNvSpPr/>
          <p:nvPr/>
        </p:nvSpPr>
        <p:spPr bwMode="auto">
          <a:xfrm>
            <a:off x="1074738" y="4123209"/>
            <a:ext cx="1816099" cy="144462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93" name="テキスト ボックス 26"/>
          <p:cNvSpPr txBox="1">
            <a:spLocks noChangeArrowheads="1"/>
          </p:cNvSpPr>
          <p:nvPr/>
        </p:nvSpPr>
        <p:spPr bwMode="auto">
          <a:xfrm>
            <a:off x="1623448" y="4891236"/>
            <a:ext cx="793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Case </a:t>
            </a:r>
            <a:r>
              <a:rPr lang="en-US" altLang="ja-JP" sz="1800" dirty="0" smtClean="0"/>
              <a:t>5</a:t>
            </a:r>
            <a:endParaRPr lang="ja-JP" altLang="en-US" sz="1800" dirty="0"/>
          </a:p>
        </p:txBody>
      </p:sp>
      <p:sp>
        <p:nvSpPr>
          <p:cNvPr id="94" name="テキスト ボックス 29"/>
          <p:cNvSpPr txBox="1">
            <a:spLocks noChangeArrowheads="1"/>
          </p:cNvSpPr>
          <p:nvPr/>
        </p:nvSpPr>
        <p:spPr bwMode="auto">
          <a:xfrm>
            <a:off x="3799587" y="4891236"/>
            <a:ext cx="793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Case </a:t>
            </a:r>
            <a:r>
              <a:rPr lang="en-US" altLang="ja-JP" sz="1800" dirty="0" smtClean="0"/>
              <a:t>6</a:t>
            </a:r>
            <a:endParaRPr lang="ja-JP" altLang="en-US" sz="1800" dirty="0"/>
          </a:p>
        </p:txBody>
      </p:sp>
      <p:sp>
        <p:nvSpPr>
          <p:cNvPr id="95" name="左右矢印 94"/>
          <p:cNvSpPr/>
          <p:nvPr/>
        </p:nvSpPr>
        <p:spPr bwMode="auto">
          <a:xfrm>
            <a:off x="1099717" y="4477094"/>
            <a:ext cx="1816099" cy="144462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96" name="テキスト ボックス 9"/>
          <p:cNvSpPr txBox="1">
            <a:spLocks noChangeArrowheads="1"/>
          </p:cNvSpPr>
          <p:nvPr/>
        </p:nvSpPr>
        <p:spPr bwMode="auto">
          <a:xfrm>
            <a:off x="1525353" y="4527282"/>
            <a:ext cx="10358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</a:t>
            </a:r>
            <a:r>
              <a:rPr lang="en-US" altLang="ja-JP" sz="1600" dirty="0"/>
              <a:t>chain </a:t>
            </a:r>
            <a:r>
              <a:rPr lang="en-US" altLang="ja-JP" sz="1600" dirty="0" smtClean="0"/>
              <a:t>X</a:t>
            </a:r>
            <a:endParaRPr lang="ja-JP" altLang="en-US" sz="1600" dirty="0"/>
          </a:p>
        </p:txBody>
      </p:sp>
      <p:sp>
        <p:nvSpPr>
          <p:cNvPr id="97" name="左右矢印 96"/>
          <p:cNvSpPr/>
          <p:nvPr/>
        </p:nvSpPr>
        <p:spPr bwMode="auto">
          <a:xfrm>
            <a:off x="3287387" y="4100735"/>
            <a:ext cx="865188" cy="144463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98" name="テキスト ボックス 14"/>
          <p:cNvSpPr txBox="1">
            <a:spLocks noChangeArrowheads="1"/>
          </p:cNvSpPr>
          <p:nvPr/>
        </p:nvSpPr>
        <p:spPr bwMode="auto">
          <a:xfrm>
            <a:off x="3203848" y="4151382"/>
            <a:ext cx="10486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A</a:t>
            </a:r>
            <a:endParaRPr lang="ja-JP" altLang="en-US" sz="1600" dirty="0"/>
          </a:p>
        </p:txBody>
      </p:sp>
      <p:sp>
        <p:nvSpPr>
          <p:cNvPr id="99" name="左右矢印 98"/>
          <p:cNvSpPr/>
          <p:nvPr/>
        </p:nvSpPr>
        <p:spPr bwMode="auto">
          <a:xfrm>
            <a:off x="4166341" y="4099148"/>
            <a:ext cx="865187" cy="142875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00" name="テキスト ボックス 16"/>
          <p:cNvSpPr txBox="1">
            <a:spLocks noChangeArrowheads="1"/>
          </p:cNvSpPr>
          <p:nvPr/>
        </p:nvSpPr>
        <p:spPr bwMode="auto">
          <a:xfrm>
            <a:off x="4139952" y="4151382"/>
            <a:ext cx="104227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B</a:t>
            </a:r>
            <a:endParaRPr lang="ja-JP" altLang="en-US" sz="1600" dirty="0"/>
          </a:p>
        </p:txBody>
      </p:sp>
      <p:sp>
        <p:nvSpPr>
          <p:cNvPr id="101" name="左右矢印 100"/>
          <p:cNvSpPr/>
          <p:nvPr/>
        </p:nvSpPr>
        <p:spPr bwMode="auto">
          <a:xfrm>
            <a:off x="3285357" y="4511144"/>
            <a:ext cx="1816099" cy="144462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02" name="テキスト ボックス 9"/>
          <p:cNvSpPr txBox="1">
            <a:spLocks noChangeArrowheads="1"/>
          </p:cNvSpPr>
          <p:nvPr/>
        </p:nvSpPr>
        <p:spPr bwMode="auto">
          <a:xfrm>
            <a:off x="3701492" y="4561332"/>
            <a:ext cx="10358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</a:t>
            </a:r>
            <a:r>
              <a:rPr lang="en-US" altLang="ja-JP" sz="1600" dirty="0"/>
              <a:t>chain </a:t>
            </a:r>
            <a:r>
              <a:rPr lang="en-US" altLang="ja-JP" sz="1600" dirty="0" smtClean="0"/>
              <a:t>X</a:t>
            </a:r>
            <a:endParaRPr lang="ja-JP" altLang="en-US" sz="1600" dirty="0"/>
          </a:p>
        </p:txBody>
      </p:sp>
      <p:sp>
        <p:nvSpPr>
          <p:cNvPr id="103" name="テキスト ボックス 9"/>
          <p:cNvSpPr txBox="1">
            <a:spLocks noChangeArrowheads="1"/>
          </p:cNvSpPr>
          <p:nvPr/>
        </p:nvSpPr>
        <p:spPr bwMode="auto">
          <a:xfrm>
            <a:off x="1527702" y="4171156"/>
            <a:ext cx="10486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</a:t>
            </a:r>
            <a:r>
              <a:rPr lang="en-US" altLang="ja-JP" sz="1600" dirty="0"/>
              <a:t>chain </a:t>
            </a:r>
            <a:r>
              <a:rPr lang="en-US" altLang="ja-JP" sz="1600" dirty="0" smtClean="0"/>
              <a:t>A</a:t>
            </a:r>
            <a:endParaRPr lang="ja-JP" altLang="en-US" sz="1600" dirty="0"/>
          </a:p>
        </p:txBody>
      </p:sp>
      <p:sp>
        <p:nvSpPr>
          <p:cNvPr id="104" name="テキスト ボックス 29"/>
          <p:cNvSpPr txBox="1">
            <a:spLocks noChangeArrowheads="1"/>
          </p:cNvSpPr>
          <p:nvPr/>
        </p:nvSpPr>
        <p:spPr bwMode="auto">
          <a:xfrm>
            <a:off x="5815811" y="4907508"/>
            <a:ext cx="793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Case </a:t>
            </a:r>
            <a:r>
              <a:rPr lang="en-US" altLang="ja-JP" sz="1800" dirty="0" smtClean="0"/>
              <a:t>7</a:t>
            </a:r>
            <a:endParaRPr lang="ja-JP" altLang="en-US" sz="1800" dirty="0"/>
          </a:p>
        </p:txBody>
      </p:sp>
      <p:sp>
        <p:nvSpPr>
          <p:cNvPr id="105" name="左右矢印 104"/>
          <p:cNvSpPr/>
          <p:nvPr/>
        </p:nvSpPr>
        <p:spPr bwMode="auto">
          <a:xfrm>
            <a:off x="5303611" y="4494683"/>
            <a:ext cx="865188" cy="144463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06" name="テキスト ボックス 14"/>
          <p:cNvSpPr txBox="1">
            <a:spLocks noChangeArrowheads="1"/>
          </p:cNvSpPr>
          <p:nvPr/>
        </p:nvSpPr>
        <p:spPr bwMode="auto">
          <a:xfrm>
            <a:off x="5220072" y="4575244"/>
            <a:ext cx="10486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X</a:t>
            </a:r>
            <a:endParaRPr lang="ja-JP" altLang="en-US" sz="1600" dirty="0"/>
          </a:p>
        </p:txBody>
      </p:sp>
      <p:sp>
        <p:nvSpPr>
          <p:cNvPr id="107" name="左右矢印 106"/>
          <p:cNvSpPr/>
          <p:nvPr/>
        </p:nvSpPr>
        <p:spPr bwMode="auto">
          <a:xfrm>
            <a:off x="6182565" y="4493096"/>
            <a:ext cx="865187" cy="142875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08" name="テキスト ボックス 16"/>
          <p:cNvSpPr txBox="1">
            <a:spLocks noChangeArrowheads="1"/>
          </p:cNvSpPr>
          <p:nvPr/>
        </p:nvSpPr>
        <p:spPr bwMode="auto">
          <a:xfrm>
            <a:off x="6156176" y="4545330"/>
            <a:ext cx="104227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Y</a:t>
            </a:r>
            <a:endParaRPr lang="ja-JP" altLang="en-US" sz="1600" dirty="0"/>
          </a:p>
        </p:txBody>
      </p:sp>
      <p:sp>
        <p:nvSpPr>
          <p:cNvPr id="109" name="左右矢印 108"/>
          <p:cNvSpPr/>
          <p:nvPr/>
        </p:nvSpPr>
        <p:spPr bwMode="auto">
          <a:xfrm>
            <a:off x="5301581" y="4111848"/>
            <a:ext cx="1816099" cy="144462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10" name="テキスト ボックス 9"/>
          <p:cNvSpPr txBox="1">
            <a:spLocks noChangeArrowheads="1"/>
          </p:cNvSpPr>
          <p:nvPr/>
        </p:nvSpPr>
        <p:spPr bwMode="auto">
          <a:xfrm>
            <a:off x="5717716" y="4162036"/>
            <a:ext cx="10486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</a:t>
            </a:r>
            <a:r>
              <a:rPr lang="en-US" altLang="ja-JP" sz="1600" dirty="0"/>
              <a:t>chain </a:t>
            </a:r>
            <a:r>
              <a:rPr lang="en-US" altLang="ja-JP" sz="1600" dirty="0" smtClean="0"/>
              <a:t>A</a:t>
            </a:r>
            <a:endParaRPr lang="ja-JP" altLang="en-US" sz="1600" dirty="0"/>
          </a:p>
        </p:txBody>
      </p:sp>
      <p:sp>
        <p:nvSpPr>
          <p:cNvPr id="111" name="テキスト ボックス 29"/>
          <p:cNvSpPr txBox="1">
            <a:spLocks noChangeArrowheads="1"/>
          </p:cNvSpPr>
          <p:nvPr/>
        </p:nvSpPr>
        <p:spPr bwMode="auto">
          <a:xfrm>
            <a:off x="7832035" y="4886300"/>
            <a:ext cx="79380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Case </a:t>
            </a:r>
            <a:r>
              <a:rPr lang="en-US" altLang="ja-JP" sz="1800" dirty="0"/>
              <a:t>8</a:t>
            </a:r>
            <a:endParaRPr lang="ja-JP" altLang="en-US" sz="1800" dirty="0"/>
          </a:p>
        </p:txBody>
      </p:sp>
      <p:sp>
        <p:nvSpPr>
          <p:cNvPr id="112" name="左右矢印 111"/>
          <p:cNvSpPr/>
          <p:nvPr/>
        </p:nvSpPr>
        <p:spPr bwMode="auto">
          <a:xfrm>
            <a:off x="7319835" y="4473475"/>
            <a:ext cx="865188" cy="144463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13" name="テキスト ボックス 14"/>
          <p:cNvSpPr txBox="1">
            <a:spLocks noChangeArrowheads="1"/>
          </p:cNvSpPr>
          <p:nvPr/>
        </p:nvSpPr>
        <p:spPr bwMode="auto">
          <a:xfrm>
            <a:off x="7236296" y="4554036"/>
            <a:ext cx="10486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X</a:t>
            </a:r>
            <a:endParaRPr lang="ja-JP" altLang="en-US" sz="1600" dirty="0"/>
          </a:p>
        </p:txBody>
      </p:sp>
      <p:sp>
        <p:nvSpPr>
          <p:cNvPr id="114" name="左右矢印 113"/>
          <p:cNvSpPr/>
          <p:nvPr/>
        </p:nvSpPr>
        <p:spPr bwMode="auto">
          <a:xfrm>
            <a:off x="8198789" y="4471888"/>
            <a:ext cx="865187" cy="142875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15" name="テキスト ボックス 16"/>
          <p:cNvSpPr txBox="1">
            <a:spLocks noChangeArrowheads="1"/>
          </p:cNvSpPr>
          <p:nvPr/>
        </p:nvSpPr>
        <p:spPr bwMode="auto">
          <a:xfrm>
            <a:off x="8172400" y="4524122"/>
            <a:ext cx="104227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Y</a:t>
            </a:r>
            <a:endParaRPr lang="ja-JP" altLang="en-US" sz="1600" dirty="0"/>
          </a:p>
        </p:txBody>
      </p:sp>
      <p:sp>
        <p:nvSpPr>
          <p:cNvPr id="116" name="左右矢印 115"/>
          <p:cNvSpPr/>
          <p:nvPr/>
        </p:nvSpPr>
        <p:spPr bwMode="auto">
          <a:xfrm>
            <a:off x="7357682" y="4100735"/>
            <a:ext cx="865188" cy="144463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17" name="テキスト ボックス 14"/>
          <p:cNvSpPr txBox="1">
            <a:spLocks noChangeArrowheads="1"/>
          </p:cNvSpPr>
          <p:nvPr/>
        </p:nvSpPr>
        <p:spPr bwMode="auto">
          <a:xfrm>
            <a:off x="7274143" y="4151382"/>
            <a:ext cx="10486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A</a:t>
            </a:r>
            <a:endParaRPr lang="ja-JP" altLang="en-US" sz="1600" dirty="0"/>
          </a:p>
        </p:txBody>
      </p:sp>
      <p:sp>
        <p:nvSpPr>
          <p:cNvPr id="118" name="左右矢印 117"/>
          <p:cNvSpPr/>
          <p:nvPr/>
        </p:nvSpPr>
        <p:spPr bwMode="auto">
          <a:xfrm>
            <a:off x="8236636" y="4099148"/>
            <a:ext cx="865187" cy="142875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19" name="テキスト ボックス 16"/>
          <p:cNvSpPr txBox="1">
            <a:spLocks noChangeArrowheads="1"/>
          </p:cNvSpPr>
          <p:nvPr/>
        </p:nvSpPr>
        <p:spPr bwMode="auto">
          <a:xfrm>
            <a:off x="8210247" y="4151382"/>
            <a:ext cx="104227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B</a:t>
            </a:r>
            <a:endParaRPr lang="ja-JP" altLang="en-US" sz="1600" dirty="0"/>
          </a:p>
        </p:txBody>
      </p:sp>
      <p:cxnSp>
        <p:nvCxnSpPr>
          <p:cNvPr id="125" name="直線矢印コネクタ 124"/>
          <p:cNvCxnSpPr/>
          <p:nvPr/>
        </p:nvCxnSpPr>
        <p:spPr>
          <a:xfrm>
            <a:off x="3253640" y="3662238"/>
            <a:ext cx="861517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直線矢印コネクタ 125"/>
          <p:cNvCxnSpPr/>
          <p:nvPr/>
        </p:nvCxnSpPr>
        <p:spPr>
          <a:xfrm>
            <a:off x="4227919" y="3645024"/>
            <a:ext cx="776129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7" name="正方形/長方形 126"/>
          <p:cNvSpPr/>
          <p:nvPr/>
        </p:nvSpPr>
        <p:spPr>
          <a:xfrm>
            <a:off x="3259907" y="3753545"/>
            <a:ext cx="878954" cy="2155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28" name="正方形/長方形 127"/>
          <p:cNvSpPr/>
          <p:nvPr/>
        </p:nvSpPr>
        <p:spPr>
          <a:xfrm>
            <a:off x="4197103" y="3735616"/>
            <a:ext cx="806945" cy="2465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cxnSp>
        <p:nvCxnSpPr>
          <p:cNvPr id="129" name="直線矢印コネクタ 128"/>
          <p:cNvCxnSpPr/>
          <p:nvPr/>
        </p:nvCxnSpPr>
        <p:spPr>
          <a:xfrm>
            <a:off x="5341872" y="3662238"/>
            <a:ext cx="861517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0" name="直線矢印コネクタ 129"/>
          <p:cNvCxnSpPr/>
          <p:nvPr/>
        </p:nvCxnSpPr>
        <p:spPr>
          <a:xfrm>
            <a:off x="6316151" y="3645024"/>
            <a:ext cx="776129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1" name="正方形/長方形 130"/>
          <p:cNvSpPr/>
          <p:nvPr/>
        </p:nvSpPr>
        <p:spPr>
          <a:xfrm>
            <a:off x="5348139" y="3753545"/>
            <a:ext cx="878954" cy="2155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32" name="正方形/長方形 131"/>
          <p:cNvSpPr/>
          <p:nvPr/>
        </p:nvSpPr>
        <p:spPr>
          <a:xfrm>
            <a:off x="6285335" y="3735616"/>
            <a:ext cx="806945" cy="2465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cxnSp>
        <p:nvCxnSpPr>
          <p:cNvPr id="133" name="直線矢印コネクタ 132"/>
          <p:cNvCxnSpPr/>
          <p:nvPr/>
        </p:nvCxnSpPr>
        <p:spPr>
          <a:xfrm>
            <a:off x="7329512" y="3662238"/>
            <a:ext cx="861517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4" name="直線矢印コネクタ 133"/>
          <p:cNvCxnSpPr/>
          <p:nvPr/>
        </p:nvCxnSpPr>
        <p:spPr>
          <a:xfrm>
            <a:off x="8303791" y="3645024"/>
            <a:ext cx="776129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5" name="正方形/長方形 134"/>
          <p:cNvSpPr/>
          <p:nvPr/>
        </p:nvSpPr>
        <p:spPr>
          <a:xfrm>
            <a:off x="7335779" y="3753545"/>
            <a:ext cx="878954" cy="2155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36" name="正方形/長方形 135"/>
          <p:cNvSpPr/>
          <p:nvPr/>
        </p:nvSpPr>
        <p:spPr>
          <a:xfrm>
            <a:off x="8272975" y="3735616"/>
            <a:ext cx="806945" cy="2465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200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title"/>
          </p:nvPr>
        </p:nvSpPr>
        <p:spPr>
          <a:xfrm>
            <a:off x="446856" y="274638"/>
            <a:ext cx="8229600" cy="490537"/>
          </a:xfrm>
        </p:spPr>
        <p:txBody>
          <a:bodyPr/>
          <a:lstStyle/>
          <a:p>
            <a:r>
              <a:rPr lang="en-US" altLang="ja-JP" dirty="0" smtClean="0">
                <a:ea typeface="ＭＳ Ｐゴシック" pitchFamily="50" charset="-128"/>
              </a:rPr>
              <a:t>WF: Implementation impact </a:t>
            </a:r>
            <a:r>
              <a:rPr lang="en-US" altLang="ja-JP" dirty="0" smtClean="0">
                <a:ea typeface="ＭＳ Ｐゴシック" pitchFamily="50" charset="-128"/>
              </a:rPr>
              <a:t>(3/3)</a:t>
            </a:r>
            <a:endParaRPr lang="ja-JP" altLang="en-US" dirty="0" smtClean="0">
              <a:ea typeface="ＭＳ Ｐゴシック" pitchFamily="50" charset="-128"/>
            </a:endParaRPr>
          </a:p>
        </p:txBody>
      </p:sp>
      <p:sp>
        <p:nvSpPr>
          <p:cNvPr id="512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496" y="917575"/>
            <a:ext cx="8507413" cy="5218113"/>
          </a:xfrm>
        </p:spPr>
        <p:txBody>
          <a:bodyPr/>
          <a:lstStyle/>
          <a:p>
            <a:r>
              <a:rPr lang="en-US" altLang="ja-JP" sz="2000" dirty="0">
                <a:ea typeface="ＭＳ Ｐゴシック" pitchFamily="50" charset="-128"/>
              </a:rPr>
              <a:t>Identify issues related to implementation for each of </a:t>
            </a:r>
            <a:r>
              <a:rPr lang="en-US" altLang="ja-JP" sz="2000" dirty="0" smtClean="0">
                <a:ea typeface="ＭＳ Ｐゴシック" pitchFamily="50" charset="-128"/>
              </a:rPr>
              <a:t>case in slide 4</a:t>
            </a:r>
          </a:p>
          <a:p>
            <a:pPr lvl="1"/>
            <a:r>
              <a:rPr lang="en-US" altLang="ja-JP" sz="2000" dirty="0" smtClean="0">
                <a:ea typeface="ＭＳ Ｐゴシック" pitchFamily="50" charset="-128"/>
              </a:rPr>
              <a:t>Both RF part and Digital FE part</a:t>
            </a:r>
            <a:endParaRPr lang="en-US" altLang="ja-JP" sz="2000" dirty="0">
              <a:ea typeface="ＭＳ Ｐゴシック" pitchFamily="50" charset="-128"/>
            </a:endParaRPr>
          </a:p>
          <a:p>
            <a:pPr marL="342900" lvl="1" indent="-342900">
              <a:buFont typeface="Arial" charset="0"/>
              <a:buChar char="•"/>
            </a:pPr>
            <a:r>
              <a:rPr lang="en-US" altLang="ja-JP" sz="2000" dirty="0"/>
              <a:t>Study the relevance of each of the above cases</a:t>
            </a:r>
          </a:p>
          <a:p>
            <a:pPr lvl="1"/>
            <a:r>
              <a:rPr lang="en-US" altLang="ja-JP" sz="2000" dirty="0">
                <a:ea typeface="ＭＳ Ｐゴシック" pitchFamily="50" charset="-128"/>
              </a:rPr>
              <a:t>Identify constraints to enable both case 1 and 2</a:t>
            </a:r>
            <a:r>
              <a:rPr lang="ja-JP" altLang="en-US" sz="2000" dirty="0">
                <a:ea typeface="ＭＳ Ｐゴシック" pitchFamily="50" charset="-128"/>
              </a:rPr>
              <a:t> </a:t>
            </a:r>
            <a:r>
              <a:rPr lang="en-US" altLang="ja-JP" sz="2000" dirty="0">
                <a:ea typeface="ＭＳ Ｐゴシック" pitchFamily="50" charset="-128"/>
              </a:rPr>
              <a:t>implementation in the same channel</a:t>
            </a:r>
          </a:p>
          <a:p>
            <a:endParaRPr lang="en-US" altLang="ja-JP" sz="2000" dirty="0">
              <a:ea typeface="ＭＳ Ｐゴシック" pitchFamily="50" charset="-128"/>
            </a:endParaRPr>
          </a:p>
          <a:p>
            <a:r>
              <a:rPr lang="en-US" altLang="ja-JP" sz="2000" dirty="0" smtClean="0">
                <a:ea typeface="ＭＳ Ｐゴシック" pitchFamily="50" charset="-128"/>
              </a:rPr>
              <a:t>At </a:t>
            </a:r>
            <a:r>
              <a:rPr lang="en-US" altLang="ja-JP" sz="2000" dirty="0" smtClean="0">
                <a:ea typeface="ＭＳ Ｐゴシック" pitchFamily="50" charset="-128"/>
              </a:rPr>
              <a:t>least following aspects should be studied </a:t>
            </a:r>
          </a:p>
          <a:p>
            <a:pPr lvl="1"/>
            <a:r>
              <a:rPr lang="en-US" altLang="ja-JP" sz="2000" dirty="0" err="1" smtClean="0">
                <a:ea typeface="ＭＳ Ｐゴシック" pitchFamily="50" charset="-128"/>
              </a:rPr>
              <a:t>Tx</a:t>
            </a:r>
            <a:r>
              <a:rPr lang="en-US" altLang="ja-JP" sz="2000" dirty="0" smtClean="0">
                <a:ea typeface="ＭＳ Ｐゴシック" pitchFamily="50" charset="-128"/>
              </a:rPr>
              <a:t> EVM (R4-1609819</a:t>
            </a:r>
            <a:r>
              <a:rPr lang="en-US" altLang="ja-JP" sz="2000" dirty="0" smtClean="0"/>
              <a:t> can be used as reference)</a:t>
            </a:r>
            <a:endParaRPr lang="ja-JP" altLang="en-US" sz="2000" dirty="0" smtClean="0">
              <a:ea typeface="ＭＳ Ｐゴシック" pitchFamily="50" charset="-128"/>
            </a:endParaRPr>
          </a:p>
          <a:p>
            <a:pPr lvl="1"/>
            <a:r>
              <a:rPr lang="en-US" altLang="ja-JP" sz="2000" dirty="0" smtClean="0">
                <a:ea typeface="ＭＳ Ｐゴシック" pitchFamily="50" charset="-128"/>
              </a:rPr>
              <a:t>Receiver SNDR (signal-to-noise-and-distortion-ratio) performance including Phase Noise (R4-1609659</a:t>
            </a:r>
            <a:r>
              <a:rPr lang="en-US" altLang="ja-JP" sz="2000" dirty="0" smtClean="0"/>
              <a:t> can be used as reference)</a:t>
            </a:r>
            <a:endParaRPr lang="ja-JP" altLang="en-US" sz="2000" dirty="0" smtClean="0">
              <a:ea typeface="ＭＳ Ｐゴシック" pitchFamily="50" charset="-128"/>
            </a:endParaRPr>
          </a:p>
          <a:p>
            <a:pPr lvl="1"/>
            <a:r>
              <a:rPr lang="en-US" altLang="ja-JP" sz="2000" dirty="0" smtClean="0">
                <a:ea typeface="ＭＳ Ｐゴシック" pitchFamily="50" charset="-128"/>
              </a:rPr>
              <a:t>Different UL/DL bandwidths for UE (R4-1609819</a:t>
            </a:r>
            <a:r>
              <a:rPr lang="en-US" altLang="ja-JP" sz="2000" dirty="0" smtClean="0"/>
              <a:t> can be used as reference)</a:t>
            </a:r>
          </a:p>
          <a:p>
            <a:pPr lvl="1"/>
            <a:r>
              <a:rPr lang="en-US" altLang="ja-JP" sz="2000" dirty="0" smtClean="0"/>
              <a:t>interrelation between supportable Transmission bandwidth configuration and subcarrier spacing (dependent on phase noise </a:t>
            </a:r>
            <a:r>
              <a:rPr lang="en-US" altLang="ja-JP" sz="2000" dirty="0" err="1" smtClean="0"/>
              <a:t>etc</a:t>
            </a:r>
            <a:r>
              <a:rPr lang="en-US" altLang="ja-JP" sz="2000" dirty="0" smtClean="0"/>
              <a:t>), supported FFT sizes, RF efficiency considering other RF requirements such as ACLR, sensitivity, blocking etc.</a:t>
            </a:r>
          </a:p>
          <a:p>
            <a:pPr lvl="1"/>
            <a:r>
              <a:rPr lang="en-US" altLang="ja-JP" sz="2000" dirty="0" smtClean="0">
                <a:ea typeface="ＭＳ Ｐゴシック" pitchFamily="50" charset="-128"/>
              </a:rPr>
              <a:t>How a wideband single carrier can be supported from BS viewpoints.</a:t>
            </a:r>
          </a:p>
          <a:p>
            <a:pPr lvl="1"/>
            <a:endParaRPr lang="ja-JP" altLang="en-US" sz="2000" dirty="0" smtClean="0"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9808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851</TotalTime>
  <Words>567</Words>
  <Application>Microsoft Office PowerPoint</Application>
  <PresentationFormat>画面に合わせる (4:3)</PresentationFormat>
  <Paragraphs>79</Paragraphs>
  <Slides>6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7" baseType="lpstr">
      <vt:lpstr>Office テーマ</vt:lpstr>
      <vt:lpstr>WF on channel bandwidth and transmission bandwidth configuration for NR</vt:lpstr>
      <vt:lpstr>Background</vt:lpstr>
      <vt:lpstr>WF: Specification impact</vt:lpstr>
      <vt:lpstr>WF: Implementation impact</vt:lpstr>
      <vt:lpstr>WF: Implementation impact (2/3)</vt:lpstr>
      <vt:lpstr>WF: Implementation impact (3/3)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5498505</dc:creator>
  <cp:lastModifiedBy>DCM2</cp:lastModifiedBy>
  <cp:revision>89</cp:revision>
  <dcterms:created xsi:type="dcterms:W3CDTF">2015-05-25T08:49:14Z</dcterms:created>
  <dcterms:modified xsi:type="dcterms:W3CDTF">2016-11-18T15:44:26Z</dcterms:modified>
</cp:coreProperties>
</file>