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8" d="100"/>
          <a:sy n="78" d="100"/>
        </p:scale>
        <p:origin x="-19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20D0F39-5E57-41EC-A1E8-86C0964088DA}" type="datetimeFigureOut">
              <a:rPr lang="en-GB" smtClean="0"/>
              <a:t>07/11/2016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3547844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0D0F39-5E57-41EC-A1E8-86C0964088DA}" type="datetimeFigureOut">
              <a:rPr lang="en-GB" smtClean="0"/>
              <a:t>07/11/2016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4205864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0D0F39-5E57-41EC-A1E8-86C0964088DA}" type="datetimeFigureOut">
              <a:rPr lang="en-GB" smtClean="0"/>
              <a:t>07/11/2016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14261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0D0F39-5E57-41EC-A1E8-86C0964088DA}" type="datetimeFigureOut">
              <a:rPr lang="en-GB" smtClean="0"/>
              <a:t>07/11/2016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3987472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20D0F39-5E57-41EC-A1E8-86C0964088DA}" type="datetimeFigureOut">
              <a:rPr lang="en-GB" smtClean="0"/>
              <a:t>07/11/2016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1843656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20D0F39-5E57-41EC-A1E8-86C0964088DA}" type="datetimeFigureOut">
              <a:rPr lang="en-GB" smtClean="0"/>
              <a:t>07/11/2016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2967559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20D0F39-5E57-41EC-A1E8-86C0964088DA}" type="datetimeFigureOut">
              <a:rPr lang="en-GB" smtClean="0"/>
              <a:t>07/11/2016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165388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20D0F39-5E57-41EC-A1E8-86C0964088DA}" type="datetimeFigureOut">
              <a:rPr lang="en-GB" smtClean="0"/>
              <a:t>07/11/2016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3083063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0D0F39-5E57-41EC-A1E8-86C0964088DA}" type="datetimeFigureOut">
              <a:rPr lang="en-GB" smtClean="0"/>
              <a:t>07/11/2016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2887999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20D0F39-5E57-41EC-A1E8-86C0964088DA}" type="datetimeFigureOut">
              <a:rPr lang="en-GB" smtClean="0"/>
              <a:t>07/11/2016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3955600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20D0F39-5E57-41EC-A1E8-86C0964088DA}" type="datetimeFigureOut">
              <a:rPr lang="en-GB" smtClean="0"/>
              <a:t>07/11/2016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5C0CBF9-5846-4650-869D-15E6114B5403}" type="slidenum">
              <a:rPr lang="en-GB" smtClean="0"/>
              <a:t>‹#›</a:t>
            </a:fld>
            <a:endParaRPr lang="en-GB"/>
          </a:p>
        </p:txBody>
      </p:sp>
    </p:spTree>
    <p:extLst>
      <p:ext uri="{BB962C8B-B14F-4D97-AF65-F5344CB8AC3E}">
        <p14:creationId xmlns:p14="http://schemas.microsoft.com/office/powerpoint/2010/main" val="405526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0D0F39-5E57-41EC-A1E8-86C0964088DA}" type="datetimeFigureOut">
              <a:rPr lang="en-GB" smtClean="0"/>
              <a:t>07/11/2016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C0CBF9-5846-4650-869D-15E6114B5403}" type="slidenum">
              <a:rPr lang="en-GB" smtClean="0"/>
              <a:t>‹#›</a:t>
            </a:fld>
            <a:endParaRPr lang="en-GB"/>
          </a:p>
        </p:txBody>
      </p:sp>
    </p:spTree>
    <p:extLst>
      <p:ext uri="{BB962C8B-B14F-4D97-AF65-F5344CB8AC3E}">
        <p14:creationId xmlns:p14="http://schemas.microsoft.com/office/powerpoint/2010/main" val="7036094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latin typeface="Calibri" panose="020F0502020204030204" pitchFamily="34" charset="0"/>
              </a:rPr>
              <a:t>WF on UL 256QAM UE capability</a:t>
            </a:r>
            <a:endParaRPr lang="en-GB" dirty="0"/>
          </a:p>
        </p:txBody>
      </p:sp>
      <p:sp>
        <p:nvSpPr>
          <p:cNvPr id="3" name="Subtitle 2"/>
          <p:cNvSpPr>
            <a:spLocks noGrp="1"/>
          </p:cNvSpPr>
          <p:nvPr>
            <p:ph type="subTitle" idx="1"/>
          </p:nvPr>
        </p:nvSpPr>
        <p:spPr/>
        <p:txBody>
          <a:bodyPr/>
          <a:lstStyle/>
          <a:p>
            <a:r>
              <a:rPr lang="en-GB" dirty="0" smtClean="0">
                <a:latin typeface="Calibri" panose="020F0502020204030204" pitchFamily="34" charset="0"/>
              </a:rPr>
              <a:t>Source</a:t>
            </a:r>
            <a:r>
              <a:rPr lang="es-ES" dirty="0" smtClean="0">
                <a:latin typeface="Calibri" panose="020F0502020204030204" pitchFamily="34" charset="0"/>
              </a:rPr>
              <a:t>: </a:t>
            </a:r>
            <a:r>
              <a:rPr lang="en-GB" dirty="0" smtClean="0">
                <a:latin typeface="Calibri" panose="020F0502020204030204" pitchFamily="34" charset="0"/>
              </a:rPr>
              <a:t>Vodafone</a:t>
            </a:r>
            <a:r>
              <a:rPr lang="en-GB" dirty="0" smtClean="0">
                <a:latin typeface="Calibri" panose="020F0502020204030204" pitchFamily="34" charset="0"/>
              </a:rPr>
              <a:t>, Telecom Italia, Orange, Deutsche Telekom, </a:t>
            </a:r>
            <a:r>
              <a:rPr lang="en-GB" dirty="0" smtClean="0">
                <a:latin typeface="Calibri" panose="020F0502020204030204" pitchFamily="34" charset="0"/>
              </a:rPr>
              <a:t>Telefonica</a:t>
            </a:r>
          </a:p>
          <a:p>
            <a:r>
              <a:rPr lang="en-GB" dirty="0" smtClean="0">
                <a:latin typeface="Calibri" panose="020F0502020204030204" pitchFamily="34" charset="0"/>
              </a:rPr>
              <a:t>Agenda Item: 8.15.1</a:t>
            </a:r>
          </a:p>
          <a:p>
            <a:r>
              <a:rPr lang="en-GB" dirty="0" smtClean="0">
                <a:latin typeface="Calibri" panose="020F0502020204030204" pitchFamily="34" charset="0"/>
              </a:rPr>
              <a:t>For: Approval</a:t>
            </a:r>
            <a:endParaRPr lang="en-GB" dirty="0">
              <a:latin typeface="Calibri" panose="020F0502020204030204" pitchFamily="34" charset="0"/>
            </a:endParaRPr>
          </a:p>
        </p:txBody>
      </p:sp>
      <p:sp>
        <p:nvSpPr>
          <p:cNvPr id="5" name="TextBox 4"/>
          <p:cNvSpPr txBox="1"/>
          <p:nvPr/>
        </p:nvSpPr>
        <p:spPr>
          <a:xfrm>
            <a:off x="10585322" y="218313"/>
            <a:ext cx="1375029" cy="914400"/>
          </a:xfrm>
          <a:prstGeom prst="rect">
            <a:avLst/>
          </a:prstGeom>
        </p:spPr>
        <p:txBody>
          <a:bodyPr wrap="none" lIns="0" tIns="0" rIns="0" bIns="0" rtlCol="0">
            <a:noAutofit/>
          </a:bodyPr>
          <a:lstStyle/>
          <a:p>
            <a:pPr marL="0" indent="0">
              <a:buFont typeface="Arial" pitchFamily="34" charset="0"/>
              <a:buNone/>
            </a:pPr>
            <a:r>
              <a:rPr lang="en-GB" sz="2000" b="1" dirty="0" smtClean="0">
                <a:latin typeface="Calibri" panose="020F0502020204030204" pitchFamily="34" charset="0"/>
              </a:rPr>
              <a:t>R4-1610284</a:t>
            </a:r>
            <a:endParaRPr lang="en-GB" sz="2000" b="1" dirty="0" smtClean="0">
              <a:latin typeface="Calibri" panose="020F0502020204030204" pitchFamily="34" charset="0"/>
            </a:endParaRPr>
          </a:p>
          <a:p>
            <a:pPr marL="0" indent="0">
              <a:buFont typeface="Arial" pitchFamily="34" charset="0"/>
              <a:buNone/>
            </a:pPr>
            <a:endParaRPr lang="en-GB" sz="1600" dirty="0" smtClean="0">
              <a:latin typeface="Calibri" panose="020F0502020204030204" pitchFamily="34" charset="0"/>
            </a:endParaRPr>
          </a:p>
        </p:txBody>
      </p:sp>
      <p:sp>
        <p:nvSpPr>
          <p:cNvPr id="6" name="TextBox 5"/>
          <p:cNvSpPr txBox="1"/>
          <p:nvPr/>
        </p:nvSpPr>
        <p:spPr>
          <a:xfrm>
            <a:off x="209930" y="217170"/>
            <a:ext cx="1375029" cy="914400"/>
          </a:xfrm>
          <a:prstGeom prst="rect">
            <a:avLst/>
          </a:prstGeom>
        </p:spPr>
        <p:txBody>
          <a:bodyPr wrap="none" lIns="0" tIns="0" rIns="0" bIns="0" rtlCol="0">
            <a:noAutofit/>
          </a:bodyPr>
          <a:lstStyle/>
          <a:p>
            <a:pPr marL="0" indent="0">
              <a:buFont typeface="Arial" pitchFamily="34" charset="0"/>
              <a:buNone/>
            </a:pPr>
            <a:r>
              <a:rPr lang="en-GB" sz="2000" b="1" dirty="0" smtClean="0">
                <a:latin typeface="Calibri" panose="020F0502020204030204" pitchFamily="34" charset="0"/>
              </a:rPr>
              <a:t>3GPP TSG RAN WG4#81</a:t>
            </a:r>
          </a:p>
          <a:p>
            <a:pPr marL="0" indent="0">
              <a:buFont typeface="Arial" pitchFamily="34" charset="0"/>
              <a:buNone/>
            </a:pPr>
            <a:r>
              <a:rPr lang="en-GB" sz="2000" b="1" dirty="0" smtClean="0">
                <a:latin typeface="Calibri" panose="020F0502020204030204" pitchFamily="34" charset="0"/>
              </a:rPr>
              <a:t>Reno, USA, 14-18 November 2016</a:t>
            </a:r>
            <a:endParaRPr lang="en-GB" sz="2000" b="1" dirty="0" smtClean="0">
              <a:latin typeface="Calibri" panose="020F0502020204030204" pitchFamily="34" charset="0"/>
            </a:endParaRPr>
          </a:p>
          <a:p>
            <a:pPr marL="0" indent="0">
              <a:buFont typeface="Arial" pitchFamily="34" charset="0"/>
              <a:buNone/>
            </a:pPr>
            <a:endParaRPr lang="en-GB" sz="1600" dirty="0" smtClean="0">
              <a:latin typeface="Calibri" panose="020F0502020204030204" pitchFamily="34" charset="0"/>
            </a:endParaRPr>
          </a:p>
        </p:txBody>
      </p:sp>
    </p:spTree>
    <p:extLst>
      <p:ext uri="{BB962C8B-B14F-4D97-AF65-F5344CB8AC3E}">
        <p14:creationId xmlns:p14="http://schemas.microsoft.com/office/powerpoint/2010/main" val="3375001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err="1" smtClean="0"/>
              <a:t>Background</a:t>
            </a:r>
            <a:endParaRPr lang="en-GB" dirty="0"/>
          </a:p>
        </p:txBody>
      </p:sp>
      <p:sp>
        <p:nvSpPr>
          <p:cNvPr id="3" name="Content Placeholder 2"/>
          <p:cNvSpPr>
            <a:spLocks noGrp="1"/>
          </p:cNvSpPr>
          <p:nvPr>
            <p:ph idx="1"/>
          </p:nvPr>
        </p:nvSpPr>
        <p:spPr/>
        <p:txBody>
          <a:bodyPr>
            <a:normAutofit fontScale="77500" lnSpcReduction="20000"/>
          </a:bodyPr>
          <a:lstStyle/>
          <a:p>
            <a:r>
              <a:rPr lang="en-GB" dirty="0">
                <a:latin typeface="Calibri" panose="020F0502020204030204" pitchFamily="34" charset="0"/>
              </a:rPr>
              <a:t>Per UE and per band approaches have each different pros and cons</a:t>
            </a:r>
          </a:p>
          <a:p>
            <a:r>
              <a:rPr lang="en-GB" dirty="0">
                <a:latin typeface="Calibri" panose="020F0502020204030204" pitchFamily="34" charset="0"/>
              </a:rPr>
              <a:t>Options discussed</a:t>
            </a:r>
          </a:p>
          <a:p>
            <a:r>
              <a:rPr lang="en-GB" b="1" dirty="0">
                <a:latin typeface="Calibri" panose="020F0502020204030204" pitchFamily="34" charset="0"/>
              </a:rPr>
              <a:t>Proposal 1: 256QAM in UL is defined as per UE</a:t>
            </a:r>
          </a:p>
          <a:p>
            <a:endParaRPr lang="en-GB" b="1" dirty="0">
              <a:latin typeface="Calibri" panose="020F0502020204030204" pitchFamily="34" charset="0"/>
            </a:endParaRPr>
          </a:p>
          <a:p>
            <a:r>
              <a:rPr lang="en-GB" dirty="0">
                <a:latin typeface="Calibri" panose="020F0502020204030204" pitchFamily="34" charset="0"/>
              </a:rPr>
              <a:t>However, it may be attractive and feasible to find a point of compromise considering that 256QAM is mostly expected to be applicable in the beginning in higher frequency bands and the use of multimode-multiband PAs</a:t>
            </a:r>
          </a:p>
          <a:p>
            <a:r>
              <a:rPr lang="en-GB" b="1" dirty="0">
                <a:latin typeface="Calibri" panose="020F0502020204030204" pitchFamily="34" charset="0"/>
              </a:rPr>
              <a:t>Proposal 2: 256QAM in UL is defined in group of bands. Group 1: bands f&gt;1.7GHz, Group 2: bands f&lt;1.7GHz. If 256QAM is supported in the device, the device will signal which group/s of bands UE supports 256QAM in UL</a:t>
            </a:r>
          </a:p>
          <a:p>
            <a:r>
              <a:rPr lang="en-GB" dirty="0">
                <a:latin typeface="Calibri" panose="020F0502020204030204" pitchFamily="34" charset="0"/>
              </a:rPr>
              <a:t>Another option would be to select a set of bands as a middle ground point between all bands and an undefined (and possibly growing) group of bands like in Proposal 2. We propose 1, 2, 3, 7, 38, 39, 40, 41, 42,43, 46, 66</a:t>
            </a:r>
          </a:p>
          <a:p>
            <a:r>
              <a:rPr lang="en-GB" b="1" dirty="0">
                <a:latin typeface="Calibri" panose="020F0502020204030204" pitchFamily="34" charset="0"/>
              </a:rPr>
              <a:t>Proposal 3: select a set of bands</a:t>
            </a:r>
          </a:p>
          <a:p>
            <a:endParaRPr lang="en-GB" dirty="0"/>
          </a:p>
        </p:txBody>
      </p:sp>
    </p:spTree>
    <p:extLst>
      <p:ext uri="{BB962C8B-B14F-4D97-AF65-F5344CB8AC3E}">
        <p14:creationId xmlns:p14="http://schemas.microsoft.com/office/powerpoint/2010/main" val="4259718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err="1" smtClean="0"/>
              <a:t>Agreement</a:t>
            </a:r>
            <a:endParaRPr lang="en-GB" dirty="0"/>
          </a:p>
        </p:txBody>
      </p:sp>
      <p:sp>
        <p:nvSpPr>
          <p:cNvPr id="3" name="Content Placeholder 2"/>
          <p:cNvSpPr>
            <a:spLocks noGrp="1"/>
          </p:cNvSpPr>
          <p:nvPr>
            <p:ph idx="1"/>
          </p:nvPr>
        </p:nvSpPr>
        <p:spPr/>
        <p:txBody>
          <a:bodyPr>
            <a:normAutofit/>
          </a:bodyPr>
          <a:lstStyle/>
          <a:p>
            <a:r>
              <a:rPr lang="es-ES" sz="2000" dirty="0" err="1"/>
              <a:t>Follow</a:t>
            </a:r>
            <a:r>
              <a:rPr lang="es-ES" sz="2000" dirty="0"/>
              <a:t> </a:t>
            </a:r>
            <a:r>
              <a:rPr lang="es-ES" sz="2000" dirty="0" err="1"/>
              <a:t>proposal</a:t>
            </a:r>
            <a:r>
              <a:rPr lang="es-ES" sz="2000" dirty="0"/>
              <a:t> 3 </a:t>
            </a:r>
            <a:r>
              <a:rPr lang="es-ES" sz="2000" dirty="0" err="1"/>
              <a:t>considering</a:t>
            </a:r>
            <a:r>
              <a:rPr lang="es-ES" sz="2000" dirty="0"/>
              <a:t> </a:t>
            </a:r>
            <a:r>
              <a:rPr lang="es-ES" sz="2000" dirty="0" err="1"/>
              <a:t>the</a:t>
            </a:r>
            <a:r>
              <a:rPr lang="es-ES" sz="2000" dirty="0"/>
              <a:t> </a:t>
            </a:r>
            <a:r>
              <a:rPr lang="es-ES" sz="2000" dirty="0" err="1"/>
              <a:t>following</a:t>
            </a:r>
            <a:r>
              <a:rPr lang="es-ES" sz="2000" dirty="0"/>
              <a:t> </a:t>
            </a:r>
            <a:r>
              <a:rPr lang="es-ES" sz="2000" dirty="0" err="1"/>
              <a:t>bands</a:t>
            </a:r>
            <a:r>
              <a:rPr lang="es-ES" sz="2000" dirty="0"/>
              <a:t> as </a:t>
            </a:r>
            <a:r>
              <a:rPr lang="es-ES" sz="2000" dirty="0" err="1"/>
              <a:t>part</a:t>
            </a:r>
            <a:r>
              <a:rPr lang="es-ES" sz="2000" dirty="0"/>
              <a:t> of </a:t>
            </a:r>
            <a:r>
              <a:rPr lang="es-ES" sz="2000" dirty="0" err="1"/>
              <a:t>the</a:t>
            </a:r>
            <a:r>
              <a:rPr lang="es-ES" sz="2000" dirty="0"/>
              <a:t> </a:t>
            </a:r>
            <a:r>
              <a:rPr lang="es-ES" sz="2000" dirty="0" err="1"/>
              <a:t>g</a:t>
            </a:r>
            <a:r>
              <a:rPr lang="es-ES" sz="2000" dirty="0" err="1" smtClean="0"/>
              <a:t>roup</a:t>
            </a:r>
            <a:r>
              <a:rPr lang="es-ES" sz="2000" dirty="0" smtClean="0"/>
              <a:t> of </a:t>
            </a:r>
            <a:r>
              <a:rPr lang="es-ES" sz="2000" dirty="0" err="1" smtClean="0"/>
              <a:t>bands</a:t>
            </a:r>
            <a:r>
              <a:rPr lang="es-ES" sz="2000" dirty="0" smtClean="0"/>
              <a:t> to </a:t>
            </a:r>
            <a:r>
              <a:rPr lang="es-ES" sz="2000" dirty="0" err="1" smtClean="0"/>
              <a:t>support</a:t>
            </a:r>
            <a:r>
              <a:rPr lang="es-ES" sz="2000" dirty="0" smtClean="0"/>
              <a:t> 256QAM in UL </a:t>
            </a:r>
            <a:r>
              <a:rPr lang="es-ES" sz="2000" dirty="0" err="1" smtClean="0"/>
              <a:t>if</a:t>
            </a:r>
            <a:r>
              <a:rPr lang="es-ES" sz="2000" dirty="0" smtClean="0"/>
              <a:t> </a:t>
            </a:r>
            <a:r>
              <a:rPr lang="es-ES" sz="2000" dirty="0" err="1" smtClean="0"/>
              <a:t>any</a:t>
            </a:r>
            <a:r>
              <a:rPr lang="es-ES" sz="2000" dirty="0" smtClean="0"/>
              <a:t> of </a:t>
            </a:r>
            <a:r>
              <a:rPr lang="es-ES" sz="2000" dirty="0" err="1" smtClean="0"/>
              <a:t>these</a:t>
            </a:r>
            <a:r>
              <a:rPr lang="es-ES" sz="2000" dirty="0" smtClean="0"/>
              <a:t> </a:t>
            </a:r>
            <a:r>
              <a:rPr lang="es-ES" sz="2000" dirty="0" err="1" smtClean="0"/>
              <a:t>bands</a:t>
            </a:r>
            <a:r>
              <a:rPr lang="es-ES" sz="2000" dirty="0" smtClean="0"/>
              <a:t> are </a:t>
            </a:r>
            <a:r>
              <a:rPr lang="es-ES" sz="2000" dirty="0" err="1" smtClean="0"/>
              <a:t>supported</a:t>
            </a:r>
            <a:r>
              <a:rPr lang="es-ES" sz="2000" dirty="0" smtClean="0"/>
              <a:t> in </a:t>
            </a:r>
            <a:r>
              <a:rPr lang="es-ES" sz="2000" dirty="0" err="1" smtClean="0"/>
              <a:t>the</a:t>
            </a:r>
            <a:r>
              <a:rPr lang="es-ES" sz="2000" dirty="0" smtClean="0"/>
              <a:t> </a:t>
            </a:r>
            <a:r>
              <a:rPr lang="es-ES" sz="2000" dirty="0" err="1" smtClean="0"/>
              <a:t>phone</a:t>
            </a:r>
            <a:r>
              <a:rPr lang="es-ES" sz="2000" dirty="0" smtClean="0"/>
              <a:t> and </a:t>
            </a:r>
            <a:r>
              <a:rPr lang="es-ES" sz="2000" dirty="0" err="1" smtClean="0"/>
              <a:t>phone</a:t>
            </a:r>
            <a:r>
              <a:rPr lang="es-ES" sz="2000" dirty="0"/>
              <a:t> </a:t>
            </a:r>
            <a:r>
              <a:rPr lang="es-ES" sz="2000" dirty="0" err="1" smtClean="0"/>
              <a:t>supports</a:t>
            </a:r>
            <a:r>
              <a:rPr lang="es-ES" sz="2000" dirty="0" smtClean="0"/>
              <a:t> 256QAM in UL:</a:t>
            </a:r>
            <a:endParaRPr lang="es-ES" sz="2000" dirty="0"/>
          </a:p>
          <a:p>
            <a:pPr lvl="1"/>
            <a:r>
              <a:rPr lang="es-ES" sz="1800" dirty="0" err="1"/>
              <a:t>Baseline</a:t>
            </a:r>
            <a:r>
              <a:rPr lang="es-ES" sz="1800" dirty="0"/>
              <a:t> </a:t>
            </a:r>
            <a:r>
              <a:rPr lang="es-ES" sz="1800" dirty="0" err="1"/>
              <a:t>group</a:t>
            </a:r>
            <a:r>
              <a:rPr lang="es-ES" sz="1800" dirty="0"/>
              <a:t> of </a:t>
            </a:r>
            <a:r>
              <a:rPr lang="es-ES" sz="1800" dirty="0" err="1"/>
              <a:t>bands</a:t>
            </a:r>
            <a:r>
              <a:rPr lang="es-ES" sz="1800" dirty="0"/>
              <a:t>: [</a:t>
            </a:r>
            <a:r>
              <a:rPr lang="en-GB" sz="1800" dirty="0">
                <a:latin typeface="Calibri" panose="020F0502020204030204" pitchFamily="34" charset="0"/>
              </a:rPr>
              <a:t>1, 2, 3, 7, 38, 39, 40, 41, 42,43, 46, 66</a:t>
            </a:r>
            <a:r>
              <a:rPr lang="es-ES" sz="1800" dirty="0"/>
              <a:t>]</a:t>
            </a:r>
          </a:p>
          <a:p>
            <a:pPr lvl="1"/>
            <a:r>
              <a:rPr lang="es-ES" sz="1600" dirty="0"/>
              <a:t>Note: </a:t>
            </a:r>
            <a:r>
              <a:rPr lang="es-ES" sz="1600" dirty="0" err="1"/>
              <a:t>These</a:t>
            </a:r>
            <a:r>
              <a:rPr lang="es-ES" sz="1600" dirty="0"/>
              <a:t> </a:t>
            </a:r>
            <a:r>
              <a:rPr lang="es-ES" sz="1600" dirty="0" err="1"/>
              <a:t>bands</a:t>
            </a:r>
            <a:r>
              <a:rPr lang="es-ES" sz="1600" dirty="0"/>
              <a:t> </a:t>
            </a:r>
            <a:r>
              <a:rPr lang="es-ES" sz="1600" dirty="0" err="1"/>
              <a:t>have</a:t>
            </a:r>
            <a:r>
              <a:rPr lang="es-ES" sz="1600" dirty="0"/>
              <a:t> </a:t>
            </a:r>
            <a:r>
              <a:rPr lang="es-ES" sz="1600" dirty="0" err="1"/>
              <a:t>been</a:t>
            </a:r>
            <a:r>
              <a:rPr lang="es-ES" sz="1600" dirty="0"/>
              <a:t> </a:t>
            </a:r>
            <a:r>
              <a:rPr lang="es-ES" sz="1600" dirty="0" err="1"/>
              <a:t>collected</a:t>
            </a:r>
            <a:r>
              <a:rPr lang="es-ES" sz="1600" dirty="0"/>
              <a:t> </a:t>
            </a:r>
            <a:r>
              <a:rPr lang="es-ES" sz="1600" dirty="0" err="1"/>
              <a:t>from</a:t>
            </a:r>
            <a:r>
              <a:rPr lang="es-ES" sz="1600" dirty="0"/>
              <a:t> </a:t>
            </a:r>
            <a:r>
              <a:rPr lang="es-ES" sz="1600" dirty="0" err="1"/>
              <a:t>Operator’s</a:t>
            </a:r>
            <a:r>
              <a:rPr lang="es-ES" sz="1600" dirty="0"/>
              <a:t> </a:t>
            </a:r>
            <a:r>
              <a:rPr lang="es-ES" sz="1600" dirty="0" err="1"/>
              <a:t>interest</a:t>
            </a:r>
            <a:r>
              <a:rPr lang="es-ES" sz="1600" dirty="0"/>
              <a:t> and </a:t>
            </a:r>
            <a:r>
              <a:rPr lang="es-ES" sz="1600" dirty="0" err="1"/>
              <a:t>focus</a:t>
            </a:r>
            <a:r>
              <a:rPr lang="es-ES" sz="1600" dirty="0"/>
              <a:t> </a:t>
            </a:r>
            <a:r>
              <a:rPr lang="es-ES" sz="1600" dirty="0" err="1"/>
              <a:t>on</a:t>
            </a:r>
            <a:r>
              <a:rPr lang="es-ES" sz="1600" dirty="0"/>
              <a:t> </a:t>
            </a:r>
            <a:r>
              <a:rPr lang="es-ES" sz="1600" dirty="0" err="1"/>
              <a:t>key</a:t>
            </a:r>
            <a:r>
              <a:rPr lang="es-ES" sz="1600" dirty="0"/>
              <a:t> </a:t>
            </a:r>
            <a:r>
              <a:rPr lang="es-ES" sz="1600" dirty="0" err="1"/>
              <a:t>bands</a:t>
            </a:r>
            <a:r>
              <a:rPr lang="es-ES" sz="1600" dirty="0"/>
              <a:t> </a:t>
            </a:r>
            <a:r>
              <a:rPr lang="es-ES" sz="1600" dirty="0" err="1"/>
              <a:t>targetting</a:t>
            </a:r>
            <a:r>
              <a:rPr lang="es-ES" sz="1600" dirty="0"/>
              <a:t> </a:t>
            </a:r>
            <a:endParaRPr lang="es-ES" sz="1600" dirty="0" smtClean="0"/>
          </a:p>
          <a:p>
            <a:r>
              <a:rPr lang="es-ES" sz="2000" dirty="0" err="1" smtClean="0"/>
              <a:t>From</a:t>
            </a:r>
            <a:r>
              <a:rPr lang="es-ES" sz="2000" dirty="0" smtClean="0"/>
              <a:t> </a:t>
            </a:r>
            <a:r>
              <a:rPr lang="es-ES" sz="2000" dirty="0"/>
              <a:t>a RAN2/</a:t>
            </a:r>
            <a:r>
              <a:rPr lang="es-ES" sz="2000" dirty="0" err="1"/>
              <a:t>signalling</a:t>
            </a:r>
            <a:r>
              <a:rPr lang="es-ES" sz="2000" dirty="0"/>
              <a:t> </a:t>
            </a:r>
            <a:r>
              <a:rPr lang="es-ES" sz="2000" dirty="0" err="1"/>
              <a:t>point</a:t>
            </a:r>
            <a:r>
              <a:rPr lang="es-ES" sz="2000" dirty="0"/>
              <a:t> of </a:t>
            </a:r>
            <a:r>
              <a:rPr lang="es-ES" sz="2000" dirty="0" err="1"/>
              <a:t>view</a:t>
            </a:r>
            <a:r>
              <a:rPr lang="es-ES" sz="2000" dirty="0"/>
              <a:t>, </a:t>
            </a:r>
            <a:r>
              <a:rPr lang="es-ES" sz="2000" dirty="0" err="1"/>
              <a:t>the</a:t>
            </a:r>
            <a:r>
              <a:rPr lang="es-ES" sz="2000" dirty="0"/>
              <a:t> </a:t>
            </a:r>
            <a:r>
              <a:rPr lang="es-ES" sz="2000" dirty="0" err="1"/>
              <a:t>signalling</a:t>
            </a:r>
            <a:r>
              <a:rPr lang="es-ES" sz="2000" dirty="0"/>
              <a:t> </a:t>
            </a:r>
            <a:r>
              <a:rPr lang="es-ES" sz="2000" dirty="0" err="1"/>
              <a:t>shall</a:t>
            </a:r>
            <a:r>
              <a:rPr lang="es-ES" sz="2000" dirty="0"/>
              <a:t> </a:t>
            </a:r>
            <a:r>
              <a:rPr lang="es-ES" sz="2000" dirty="0" err="1"/>
              <a:t>allow</a:t>
            </a:r>
            <a:r>
              <a:rPr lang="es-ES" sz="2000" dirty="0"/>
              <a:t> to </a:t>
            </a:r>
            <a:r>
              <a:rPr lang="es-ES" sz="2000" dirty="0" err="1"/>
              <a:t>signal</a:t>
            </a:r>
            <a:r>
              <a:rPr lang="es-ES" sz="2000" dirty="0"/>
              <a:t> </a:t>
            </a:r>
            <a:r>
              <a:rPr lang="es-ES" sz="2000" dirty="0" err="1"/>
              <a:t>the</a:t>
            </a:r>
            <a:r>
              <a:rPr lang="es-ES" sz="2000" dirty="0"/>
              <a:t> </a:t>
            </a:r>
            <a:r>
              <a:rPr lang="es-ES" sz="2000" dirty="0" err="1"/>
              <a:t>support</a:t>
            </a:r>
            <a:r>
              <a:rPr lang="es-ES" sz="2000" dirty="0"/>
              <a:t> of </a:t>
            </a:r>
            <a:r>
              <a:rPr lang="es-ES" sz="2000" dirty="0" err="1"/>
              <a:t>the</a:t>
            </a:r>
            <a:r>
              <a:rPr lang="es-ES" sz="2000" dirty="0"/>
              <a:t> </a:t>
            </a:r>
            <a:r>
              <a:rPr lang="es-ES" sz="2000" dirty="0" err="1"/>
              <a:t>baseline</a:t>
            </a:r>
            <a:r>
              <a:rPr lang="es-ES" sz="2000" dirty="0"/>
              <a:t> </a:t>
            </a:r>
            <a:r>
              <a:rPr lang="es-ES" sz="2000" dirty="0" err="1"/>
              <a:t>group</a:t>
            </a:r>
            <a:r>
              <a:rPr lang="es-ES" sz="2000" dirty="0"/>
              <a:t> and </a:t>
            </a:r>
            <a:r>
              <a:rPr lang="es-ES" sz="2000" dirty="0" err="1"/>
              <a:t>any</a:t>
            </a:r>
            <a:r>
              <a:rPr lang="es-ES" sz="2000" dirty="0"/>
              <a:t> </a:t>
            </a:r>
            <a:r>
              <a:rPr lang="es-ES" sz="2000" dirty="0" err="1"/>
              <a:t>other</a:t>
            </a:r>
            <a:r>
              <a:rPr lang="es-ES" sz="2000" dirty="0"/>
              <a:t> band, </a:t>
            </a:r>
            <a:r>
              <a:rPr lang="es-ES" sz="2000" dirty="0" err="1"/>
              <a:t>on</a:t>
            </a:r>
            <a:r>
              <a:rPr lang="es-ES" sz="2000" dirty="0"/>
              <a:t> a per-band </a:t>
            </a:r>
            <a:r>
              <a:rPr lang="es-ES" sz="2000" dirty="0" err="1"/>
              <a:t>basis</a:t>
            </a:r>
            <a:r>
              <a:rPr lang="es-ES" sz="2000" dirty="0"/>
              <a:t>, </a:t>
            </a:r>
            <a:r>
              <a:rPr lang="es-ES" sz="2000" dirty="0" err="1"/>
              <a:t>not</a:t>
            </a:r>
            <a:r>
              <a:rPr lang="es-ES" sz="2000" dirty="0"/>
              <a:t> </a:t>
            </a:r>
            <a:r>
              <a:rPr lang="es-ES" sz="2000" dirty="0" err="1"/>
              <a:t>present</a:t>
            </a:r>
            <a:r>
              <a:rPr lang="es-ES" sz="2000" dirty="0"/>
              <a:t> in </a:t>
            </a:r>
            <a:r>
              <a:rPr lang="es-ES" sz="2000" dirty="0" err="1"/>
              <a:t>the</a:t>
            </a:r>
            <a:r>
              <a:rPr lang="es-ES" sz="2000" dirty="0"/>
              <a:t> </a:t>
            </a:r>
            <a:r>
              <a:rPr lang="es-ES" sz="2000" dirty="0" err="1"/>
              <a:t>list</a:t>
            </a:r>
            <a:r>
              <a:rPr lang="es-ES" sz="2000" dirty="0"/>
              <a:t> </a:t>
            </a:r>
            <a:r>
              <a:rPr lang="es-ES" sz="2000" dirty="0" err="1"/>
              <a:t>above</a:t>
            </a:r>
            <a:endParaRPr lang="en-GB" sz="2000" dirty="0"/>
          </a:p>
          <a:p>
            <a:endParaRPr lang="en-GB" sz="2000" dirty="0"/>
          </a:p>
        </p:txBody>
      </p:sp>
    </p:spTree>
    <p:extLst>
      <p:ext uri="{BB962C8B-B14F-4D97-AF65-F5344CB8AC3E}">
        <p14:creationId xmlns:p14="http://schemas.microsoft.com/office/powerpoint/2010/main" val="3561505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Words>
  <Application>Microsoft Office PowerPoint</Application>
  <PresentationFormat>Custom</PresentationFormat>
  <Paragraphs>21</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UL 256QAM UE capability</vt:lpstr>
      <vt:lpstr>Background</vt:lpstr>
      <vt:lpstr>Agreement</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256QAM UE capability</dc:title>
  <dc:creator>Anaya, Luis, Vodafone Group (lanayac)</dc:creator>
  <cp:lastModifiedBy>Tim Frost1, Vodafone</cp:lastModifiedBy>
  <cp:revision>2</cp:revision>
  <dcterms:created xsi:type="dcterms:W3CDTF">2016-10-11T17:40:53Z</dcterms:created>
  <dcterms:modified xsi:type="dcterms:W3CDTF">2016-11-07T17:53:57Z</dcterms:modified>
</cp:coreProperties>
</file>