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6" d="100"/>
          <a:sy n="116" d="100"/>
        </p:scale>
        <p:origin x="390"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648C7F4-13AF-48F3-AC15-68074B1A4FD5}" type="datetimeFigureOut">
              <a:rPr lang="en-US" smtClean="0"/>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48C7F4-13AF-48F3-AC15-68074B1A4FD5}" type="datetimeFigureOut">
              <a:rPr lang="en-US" smtClean="0"/>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48C7F4-13AF-48F3-AC15-68074B1A4FD5}" type="datetimeFigureOut">
              <a:rPr lang="en-US" smtClean="0"/>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48C7F4-13AF-48F3-AC15-68074B1A4FD5}" type="datetimeFigureOut">
              <a:rPr lang="en-US" smtClean="0"/>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648C7F4-13AF-48F3-AC15-68074B1A4FD5}" type="datetimeFigureOut">
              <a:rPr lang="en-US" smtClean="0"/>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648C7F4-13AF-48F3-AC15-68074B1A4FD5}" type="datetimeFigureOut">
              <a:rPr lang="en-US" smtClean="0"/>
              <a:t>11/16/2016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648C7F4-13AF-48F3-AC15-68074B1A4FD5}" type="datetimeFigureOut">
              <a:rPr lang="en-US" smtClean="0"/>
              <a:t>11/16/2016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t>11/16/2016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t>11/16/2016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on measurement gap enhancement</a:t>
            </a:r>
            <a:endParaRPr lang="en-US" dirty="0"/>
          </a:p>
        </p:txBody>
      </p:sp>
      <p:sp>
        <p:nvSpPr>
          <p:cNvPr id="3" name="Subtitle 2"/>
          <p:cNvSpPr>
            <a:spLocks noGrp="1"/>
          </p:cNvSpPr>
          <p:nvPr>
            <p:ph type="subTitle" idx="1"/>
          </p:nvPr>
        </p:nvSpPr>
        <p:spPr/>
        <p:txBody>
          <a:bodyPr/>
          <a:lstStyle/>
          <a:p>
            <a:r>
              <a:rPr lang="en-US" dirty="0" smtClean="0"/>
              <a:t>Intel, </a:t>
            </a:r>
            <a:endParaRPr lang="en-US" dirty="0"/>
          </a:p>
        </p:txBody>
      </p:sp>
      <p:sp>
        <p:nvSpPr>
          <p:cNvPr id="4" name="Rectangle 3"/>
          <p:cNvSpPr/>
          <p:nvPr/>
        </p:nvSpPr>
        <p:spPr>
          <a:xfrm>
            <a:off x="378940" y="199033"/>
            <a:ext cx="11302313" cy="646331"/>
          </a:xfrm>
          <a:prstGeom prst="rect">
            <a:avLst/>
          </a:prstGeom>
        </p:spPr>
        <p:txBody>
          <a:bodyPr wrap="square">
            <a:spAutoFit/>
          </a:bodyPr>
          <a:lstStyle/>
          <a:p>
            <a:pPr hangingPunct="0"/>
            <a:r>
              <a:rPr lang="en-GB" b="1" dirty="0"/>
              <a:t>3GPP TSG-RAN WG4 Meeting #81 	</a:t>
            </a:r>
            <a:r>
              <a:rPr lang="en-GB" b="1" dirty="0" smtClean="0"/>
              <a:t>                                                                                                                        R4-</a:t>
            </a:r>
            <a:r>
              <a:rPr lang="en-US" b="1" dirty="0" smtClean="0"/>
              <a:t>1609119</a:t>
            </a:r>
            <a:endParaRPr lang="en-US" b="1" dirty="0"/>
          </a:p>
          <a:p>
            <a:pPr hangingPunct="0"/>
            <a:r>
              <a:rPr lang="en-GB" b="1" dirty="0"/>
              <a:t>Reno, USA, 14 – 18 November 2016</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Per-CC based measurement gap configuration</a:t>
            </a:r>
            <a:endParaRPr lang="en-US" dirty="0"/>
          </a:p>
        </p:txBody>
      </p:sp>
      <p:sp>
        <p:nvSpPr>
          <p:cNvPr id="3" name="Content Placeholder 2"/>
          <p:cNvSpPr>
            <a:spLocks noGrp="1"/>
          </p:cNvSpPr>
          <p:nvPr>
            <p:ph idx="1"/>
          </p:nvPr>
        </p:nvSpPr>
        <p:spPr/>
        <p:txBody>
          <a:bodyPr>
            <a:normAutofit lnSpcReduction="10000"/>
          </a:bodyPr>
          <a:lstStyle/>
          <a:p>
            <a:r>
              <a:rPr lang="en-US" sz="1600" dirty="0" smtClean="0"/>
              <a:t>Per-CC gap offset</a:t>
            </a:r>
          </a:p>
          <a:p>
            <a:pPr lvl="1"/>
            <a:r>
              <a:rPr lang="en-US" sz="1600" dirty="0" smtClean="0"/>
              <a:t>Same gap offset is used for all CC if gap is configured</a:t>
            </a:r>
            <a:endParaRPr lang="en-US" sz="1600" dirty="0" smtClean="0"/>
          </a:p>
          <a:p>
            <a:r>
              <a:rPr lang="en-US" sz="1600" dirty="0" smtClean="0"/>
              <a:t>Measurement gap configuration procedure</a:t>
            </a:r>
            <a:endParaRPr lang="en-US" sz="1600" dirty="0"/>
          </a:p>
          <a:p>
            <a:r>
              <a:rPr lang="en-US" sz="1600" dirty="0" smtClean="0"/>
              <a:t>Step 1: NW configures the carriers to be measured</a:t>
            </a:r>
          </a:p>
          <a:p>
            <a:r>
              <a:rPr lang="en-US" sz="1600" dirty="0" smtClean="0"/>
              <a:t>Step 2: For each CC, UE indicates all following information to NW</a:t>
            </a:r>
          </a:p>
          <a:p>
            <a:pPr lvl="1"/>
            <a:r>
              <a:rPr lang="en-US" sz="1600" dirty="0" smtClean="0"/>
              <a:t>Need gap or not</a:t>
            </a:r>
          </a:p>
          <a:p>
            <a:pPr lvl="2"/>
            <a:r>
              <a:rPr lang="en-US" sz="1600" dirty="0" smtClean="0"/>
              <a:t>If yes, the gap configuration is indicated</a:t>
            </a:r>
          </a:p>
          <a:p>
            <a:pPr lvl="1"/>
            <a:r>
              <a:rPr lang="en-US" sz="1600" dirty="0" smtClean="0"/>
              <a:t>Need NCSG or not </a:t>
            </a:r>
          </a:p>
          <a:p>
            <a:r>
              <a:rPr lang="en-US" sz="1600" dirty="0" smtClean="0"/>
              <a:t>Step 3</a:t>
            </a:r>
            <a:r>
              <a:rPr lang="en-US" sz="1600" smtClean="0"/>
              <a:t>: UE </a:t>
            </a:r>
            <a:r>
              <a:rPr lang="en-US" sz="1600" dirty="0" smtClean="0"/>
              <a:t>indicates updated </a:t>
            </a:r>
            <a:r>
              <a:rPr lang="en-US" sz="1600" dirty="0" err="1" smtClean="0"/>
              <a:t>N_freq</a:t>
            </a:r>
            <a:r>
              <a:rPr lang="en-US" sz="1600" dirty="0" smtClean="0"/>
              <a:t> to NW. </a:t>
            </a:r>
          </a:p>
          <a:p>
            <a:pPr lvl="1"/>
            <a:r>
              <a:rPr lang="en-US" sz="1600" dirty="0" smtClean="0"/>
              <a:t>This implicates UE’s parallel measurement capability.</a:t>
            </a:r>
          </a:p>
          <a:p>
            <a:pPr lvl="1"/>
            <a:r>
              <a:rPr lang="en-US" sz="1600" dirty="0" smtClean="0"/>
              <a:t>Updated N-frequency cannot be larger than the number of carriers NW configured </a:t>
            </a:r>
          </a:p>
          <a:p>
            <a:r>
              <a:rPr lang="en-US" sz="1600" dirty="0" smtClean="0"/>
              <a:t>Step 4: NW can either honor or override  and indicate UE’s per CC gap configuration</a:t>
            </a:r>
          </a:p>
          <a:p>
            <a:pPr lvl="1"/>
            <a:r>
              <a:rPr lang="en-US" sz="1050" dirty="0" smtClean="0"/>
              <a:t>Example 1: if UE indicates 80ms MGRP, NW can override it to 40ms</a:t>
            </a:r>
          </a:p>
          <a:p>
            <a:pPr lvl="1"/>
            <a:r>
              <a:rPr lang="en-US" sz="1050" dirty="0" smtClean="0"/>
              <a:t>Example 2: if UE indicates 40ms MGRP, NW cannot override it to 80ms</a:t>
            </a:r>
          </a:p>
          <a:p>
            <a:pPr lvl="1"/>
            <a:r>
              <a:rPr lang="en-US" sz="1050" dirty="0" smtClean="0"/>
              <a:t>Example 3: if UE indicates no gap, NW can override it to 40ms or 80ms</a:t>
            </a:r>
          </a:p>
          <a:p>
            <a:endParaRPr lang="en-US" sz="1400" dirty="0" smtClean="0"/>
          </a:p>
          <a:p>
            <a:pPr lvl="1"/>
            <a:endParaRPr lang="en-US" sz="1800" dirty="0" smtClean="0"/>
          </a:p>
          <a:p>
            <a:pPr lvl="1"/>
            <a:endParaRPr lang="en-US" dirty="0" smtClean="0"/>
          </a:p>
          <a:p>
            <a:pPr lvl="1"/>
            <a:endParaRPr lang="en-US" dirty="0" smtClean="0"/>
          </a:p>
        </p:txBody>
      </p:sp>
      <p:graphicFrame>
        <p:nvGraphicFramePr>
          <p:cNvPr id="5" name="Table 4"/>
          <p:cNvGraphicFramePr>
            <a:graphicFrameLocks noGrp="1"/>
          </p:cNvGraphicFramePr>
          <p:nvPr>
            <p:extLst>
              <p:ext uri="{D42A27DB-BD31-4B8C-83A1-F6EECF244321}">
                <p14:modId xmlns:p14="http://schemas.microsoft.com/office/powerpoint/2010/main" val="174650188"/>
              </p:ext>
            </p:extLst>
          </p:nvPr>
        </p:nvGraphicFramePr>
        <p:xfrm>
          <a:off x="5931244" y="3250599"/>
          <a:ext cx="5854498" cy="1171876"/>
        </p:xfrm>
        <a:graphic>
          <a:graphicData uri="http://schemas.openxmlformats.org/drawingml/2006/table">
            <a:tbl>
              <a:tblPr firstRow="1" firstCol="1" bandRow="1">
                <a:tableStyleId>{5C22544A-7EE6-4342-B048-85BDC9FD1C3A}</a:tableStyleId>
              </a:tblPr>
              <a:tblGrid>
                <a:gridCol w="1951094"/>
                <a:gridCol w="1951702"/>
                <a:gridCol w="1951702"/>
              </a:tblGrid>
              <a:tr h="230428">
                <a:tc>
                  <a:txBody>
                    <a:bodyPr/>
                    <a:lstStyle/>
                    <a:p>
                      <a:pPr marL="0" marR="0">
                        <a:lnSpc>
                          <a:spcPct val="107000"/>
                        </a:lnSpc>
                        <a:spcBef>
                          <a:spcPts val="0"/>
                        </a:spcBef>
                        <a:spcAft>
                          <a:spcPts val="800"/>
                        </a:spcAft>
                      </a:pPr>
                      <a:r>
                        <a:rPr lang="en-US" sz="1100" dirty="0">
                          <a:effectLst/>
                        </a:rPr>
                        <a:t>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tabLst>
                          <a:tab pos="477520" algn="l"/>
                        </a:tabLst>
                      </a:pPr>
                      <a:r>
                        <a:rPr lang="en-US" sz="1100">
                          <a:effectLst/>
                        </a:rPr>
                        <a:t>	Need Gap</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a:effectLst/>
                        </a:rPr>
                        <a:t>Need interruption control</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r>
              <a:tr h="235362">
                <a:tc>
                  <a:txBody>
                    <a:bodyPr/>
                    <a:lstStyle/>
                    <a:p>
                      <a:pPr marL="0" marR="0">
                        <a:lnSpc>
                          <a:spcPct val="107000"/>
                        </a:lnSpc>
                        <a:spcBef>
                          <a:spcPts val="0"/>
                        </a:spcBef>
                        <a:spcAft>
                          <a:spcPts val="800"/>
                        </a:spcAft>
                      </a:pPr>
                      <a:r>
                        <a:rPr lang="en-US" sz="1100">
                          <a:effectLst/>
                        </a:rPr>
                        <a:t>Indication 1</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dirty="0" smtClean="0">
                          <a:effectLst/>
                        </a:rPr>
                        <a:t>Yes and gap configurations</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a:effectLst/>
                        </a:rPr>
                        <a:t>No</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r>
              <a:tr h="235362">
                <a:tc>
                  <a:txBody>
                    <a:bodyPr/>
                    <a:lstStyle/>
                    <a:p>
                      <a:pPr marL="0" marR="0">
                        <a:lnSpc>
                          <a:spcPct val="107000"/>
                        </a:lnSpc>
                        <a:spcBef>
                          <a:spcPts val="0"/>
                        </a:spcBef>
                        <a:spcAft>
                          <a:spcPts val="800"/>
                        </a:spcAft>
                      </a:pPr>
                      <a:r>
                        <a:rPr lang="en-US" sz="1100">
                          <a:effectLst/>
                        </a:rPr>
                        <a:t>Indication 2</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dirty="0" smtClean="0">
                          <a:effectLst/>
                        </a:rPr>
                        <a:t>Yes and gap configurations</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a:effectLst/>
                        </a:rPr>
                        <a:t>Yes</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r>
              <a:tr h="235362">
                <a:tc>
                  <a:txBody>
                    <a:bodyPr/>
                    <a:lstStyle/>
                    <a:p>
                      <a:pPr marL="0" marR="0">
                        <a:lnSpc>
                          <a:spcPct val="107000"/>
                        </a:lnSpc>
                        <a:spcBef>
                          <a:spcPts val="0"/>
                        </a:spcBef>
                        <a:spcAft>
                          <a:spcPts val="800"/>
                        </a:spcAft>
                      </a:pPr>
                      <a:r>
                        <a:rPr lang="en-US" sz="1100">
                          <a:effectLst/>
                        </a:rPr>
                        <a:t>Indication 3</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a:effectLst/>
                        </a:rPr>
                        <a:t>No</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a:effectLst/>
                        </a:rPr>
                        <a:t>No</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r>
              <a:tr h="235362">
                <a:tc>
                  <a:txBody>
                    <a:bodyPr/>
                    <a:lstStyle/>
                    <a:p>
                      <a:pPr marL="0" marR="0">
                        <a:lnSpc>
                          <a:spcPct val="107000"/>
                        </a:lnSpc>
                        <a:spcBef>
                          <a:spcPts val="0"/>
                        </a:spcBef>
                        <a:spcAft>
                          <a:spcPts val="800"/>
                        </a:spcAft>
                      </a:pPr>
                      <a:r>
                        <a:rPr lang="en-US" sz="1100">
                          <a:effectLst/>
                        </a:rPr>
                        <a:t>Indication 4</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a:effectLst/>
                        </a:rPr>
                        <a:t>No </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dirty="0">
                          <a:effectLst/>
                        </a:rPr>
                        <a:t>Yes</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779878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Interruption control for Per-CC gap configuration for synchronous case</a:t>
            </a:r>
            <a:endParaRPr lang="en-US" dirty="0"/>
          </a:p>
        </p:txBody>
      </p:sp>
      <p:sp>
        <p:nvSpPr>
          <p:cNvPr id="3" name="Content Placeholder 2"/>
          <p:cNvSpPr>
            <a:spLocks noGrp="1"/>
          </p:cNvSpPr>
          <p:nvPr>
            <p:ph idx="1"/>
          </p:nvPr>
        </p:nvSpPr>
        <p:spPr>
          <a:xfrm>
            <a:off x="483973" y="1982144"/>
            <a:ext cx="10515600" cy="4351338"/>
          </a:xfrm>
        </p:spPr>
        <p:txBody>
          <a:bodyPr/>
          <a:lstStyle/>
          <a:p>
            <a:r>
              <a:rPr lang="en-US" sz="1800" dirty="0" smtClean="0"/>
              <a:t>In </a:t>
            </a:r>
            <a:r>
              <a:rPr lang="en-US" sz="1800" dirty="0"/>
              <a:t>synchronous cases, if UE indicates </a:t>
            </a:r>
            <a:r>
              <a:rPr lang="en-US" sz="1800" dirty="0" smtClean="0"/>
              <a:t>NCSG </a:t>
            </a:r>
            <a:r>
              <a:rPr lang="en-US" sz="1800" dirty="0"/>
              <a:t>is needed for a specific CC (e.g. CC2 in the example below), 1-4-1 </a:t>
            </a:r>
            <a:r>
              <a:rPr lang="en-US" sz="1800" dirty="0" smtClean="0"/>
              <a:t>NCSG </a:t>
            </a:r>
            <a:r>
              <a:rPr lang="en-US" sz="1800" dirty="0"/>
              <a:t>is configured for DL and 1-4-2 SCSG is defined for UL</a:t>
            </a:r>
          </a:p>
          <a:p>
            <a:r>
              <a:rPr lang="en-US" sz="1800" dirty="0" smtClean="0"/>
              <a:t>NCSG </a:t>
            </a:r>
            <a:r>
              <a:rPr lang="en-US" sz="1800" dirty="0"/>
              <a:t>should be implicitly configured as shown in Figure below, when measurement gap is configured for some CC(s) but not the other(s). NW does not need to signal UE when NCSG is scheduled. </a:t>
            </a:r>
          </a:p>
          <a:p>
            <a:endParaRPr lang="en-US" dirty="0"/>
          </a:p>
        </p:txBody>
      </p:sp>
      <p:sp>
        <p:nvSpPr>
          <p:cNvPr id="4" name="Rectangle 2"/>
          <p:cNvSpPr>
            <a:spLocks noChangeArrowheads="1"/>
          </p:cNvSpPr>
          <p:nvPr/>
        </p:nvSpPr>
        <p:spPr bwMode="auto">
          <a:xfrm>
            <a:off x="-354227" y="15651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325076639"/>
              </p:ext>
            </p:extLst>
          </p:nvPr>
        </p:nvGraphicFramePr>
        <p:xfrm>
          <a:off x="838200" y="3516312"/>
          <a:ext cx="5686425" cy="2276475"/>
        </p:xfrm>
        <a:graphic>
          <a:graphicData uri="http://schemas.openxmlformats.org/presentationml/2006/ole">
            <mc:AlternateContent xmlns:mc="http://schemas.openxmlformats.org/markup-compatibility/2006">
              <mc:Choice xmlns:v="urn:schemas-microsoft-com:vml" Requires="v">
                <p:oleObj spid="_x0000_s2053" name="Visio" r:id="rId3" imgW="5686508" imgH="2276328" progId="Visio.Drawing.15">
                  <p:embed/>
                </p:oleObj>
              </mc:Choice>
              <mc:Fallback>
                <p:oleObj name="Visio" r:id="rId3" imgW="5686508" imgH="2276328" progId="Visio.Drawing.15">
                  <p:embed/>
                  <p:pic>
                    <p:nvPicPr>
                      <p:cNvPr id="0" name="Object 1"/>
                      <p:cNvPicPr>
                        <a:picLocks noChangeAspect="1" noChangeArrowheads="1"/>
                      </p:cNvPicPr>
                      <p:nvPr/>
                    </p:nvPicPr>
                    <p:blipFill>
                      <a:blip r:embed="rId4"/>
                      <a:srcRect/>
                      <a:stretch>
                        <a:fillRect/>
                      </a:stretch>
                    </p:blipFill>
                    <p:spPr bwMode="auto">
                      <a:xfrm>
                        <a:off x="838200" y="3516312"/>
                        <a:ext cx="5686425" cy="2276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37666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Interruption control for Per-CC gap configuration for asynchronous case</a:t>
            </a:r>
            <a:endParaRPr lang="en-US" dirty="0"/>
          </a:p>
        </p:txBody>
      </p:sp>
      <p:sp>
        <p:nvSpPr>
          <p:cNvPr id="3" name="Content Placeholder 2"/>
          <p:cNvSpPr>
            <a:spLocks noGrp="1"/>
          </p:cNvSpPr>
          <p:nvPr>
            <p:ph idx="1"/>
          </p:nvPr>
        </p:nvSpPr>
        <p:spPr>
          <a:xfrm>
            <a:off x="483973" y="1982144"/>
            <a:ext cx="10515600" cy="4351338"/>
          </a:xfrm>
        </p:spPr>
        <p:txBody>
          <a:bodyPr/>
          <a:lstStyle/>
          <a:p>
            <a:r>
              <a:rPr lang="en-US" sz="1800" dirty="0" smtClean="0"/>
              <a:t>In </a:t>
            </a:r>
            <a:r>
              <a:rPr lang="en-US" sz="1800" dirty="0"/>
              <a:t>asynchronous cases, if UE indicates SCSG is needed for a specific CC (e.g. CC2 in the example below), 2-4-2 </a:t>
            </a:r>
            <a:r>
              <a:rPr lang="en-US" sz="1800" dirty="0" smtClean="0"/>
              <a:t>NCSG </a:t>
            </a:r>
            <a:r>
              <a:rPr lang="en-US" sz="1800" dirty="0"/>
              <a:t>is configured for DL and 2-4-2 SCSG is defined for UL</a:t>
            </a:r>
          </a:p>
          <a:p>
            <a:r>
              <a:rPr lang="en-US" sz="1800" dirty="0" smtClean="0"/>
              <a:t>NCSG </a:t>
            </a:r>
            <a:r>
              <a:rPr lang="en-US" sz="1800" dirty="0"/>
              <a:t>should be implicitly configured as shown in Figure below, when measurement gap is configured for some CC(s) but not the other(s). NW does not need to signal UE when NCSG is scheduled. </a:t>
            </a:r>
          </a:p>
          <a:p>
            <a:endParaRPr lang="en-US" dirty="0"/>
          </a:p>
        </p:txBody>
      </p:sp>
      <p:sp>
        <p:nvSpPr>
          <p:cNvPr id="4" name="Rectangle 2"/>
          <p:cNvSpPr>
            <a:spLocks noChangeArrowheads="1"/>
          </p:cNvSpPr>
          <p:nvPr/>
        </p:nvSpPr>
        <p:spPr bwMode="auto">
          <a:xfrm>
            <a:off x="-354227" y="15651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2474728026"/>
              </p:ext>
            </p:extLst>
          </p:nvPr>
        </p:nvGraphicFramePr>
        <p:xfrm>
          <a:off x="691979" y="3805881"/>
          <a:ext cx="6029325" cy="2276475"/>
        </p:xfrm>
        <a:graphic>
          <a:graphicData uri="http://schemas.openxmlformats.org/presentationml/2006/ole">
            <mc:AlternateContent xmlns:mc="http://schemas.openxmlformats.org/markup-compatibility/2006">
              <mc:Choice xmlns:v="urn:schemas-microsoft-com:vml" Requires="v">
                <p:oleObj spid="_x0000_s3076" name="Visio" r:id="rId3" imgW="6027619" imgH="2278439" progId="Visio.Drawing.15">
                  <p:embed/>
                </p:oleObj>
              </mc:Choice>
              <mc:Fallback>
                <p:oleObj name="Visio" r:id="rId3" imgW="6027619" imgH="2278439"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979" y="3805881"/>
                        <a:ext cx="6029325" cy="2276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849120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2556</TotalTime>
  <Words>358</Words>
  <Application>Microsoft Office PowerPoint</Application>
  <PresentationFormat>Widescreen</PresentationFormat>
  <Paragraphs>43</Paragraphs>
  <Slides>4</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vt:i4>
      </vt:variant>
    </vt:vector>
  </HeadingPairs>
  <TitlesOfParts>
    <vt:vector size="11" baseType="lpstr">
      <vt:lpstr>SimSun</vt:lpstr>
      <vt:lpstr>Arial</vt:lpstr>
      <vt:lpstr>Calibri</vt:lpstr>
      <vt:lpstr>Calibri Light</vt:lpstr>
      <vt:lpstr>Times New Roman</vt:lpstr>
      <vt:lpstr>Office Theme</vt:lpstr>
      <vt:lpstr>Microsoft Visio Drawing</vt:lpstr>
      <vt:lpstr>WF on measurement gap enhancement</vt:lpstr>
      <vt:lpstr>Per-CC based measurement gap configuration</vt:lpstr>
      <vt:lpstr>Interruption control for Per-CC gap configuration for synchronous case</vt:lpstr>
      <vt:lpstr>Interruption control for Per-CC gap configuration for asynchronous case</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Tang, Yang</dc:creator>
  <cp:lastModifiedBy>Tang, Yang</cp:lastModifiedBy>
  <cp:revision>88</cp:revision>
  <dcterms:created xsi:type="dcterms:W3CDTF">2016-04-13T15:12:29Z</dcterms:created>
  <dcterms:modified xsi:type="dcterms:W3CDTF">2016-11-16T18:04:53Z</dcterms:modified>
</cp:coreProperties>
</file>