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1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6" d="100"/>
          <a:sy n="76" d="100"/>
        </p:scale>
        <p:origin x="58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6691A-4403-4FDA-B682-1B4611B6AC69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569BF-356F-4E69-AE33-F3223C1116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850B6-FB2F-4735-9AF9-D5B3CC30C152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3559D-D132-435F-9F4D-B0729E2979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C5828-C1D3-4153-A717-DEDDC913137F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4E193-9494-4D4A-B469-476F0F9168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DE07F-5B26-4CC4-9472-895E0FA514A2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EAA12-5AC4-4D2A-A9F9-68363F7207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90BE7-5647-4C2E-B5F6-E2B340F04E00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CB230-47EB-45DC-A0B5-44BC3AE6C8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B09C2-0663-41D0-94A0-202038CE88A9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7C4C5-47C8-4B60-A60C-C32CD675A8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752E7-AECE-4D10-A319-58F83C9D199F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ED5C3-85F7-4199-B7CC-15AEC9BAF7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D89BC-AC92-4863-86BF-B1A3D6D84ABF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D9C0B-2200-45CF-B5F2-DB2115E0EA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95AE2-83B4-4AFD-AEA7-624E41495DBE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9670F-B83A-412C-9E7C-D426AB533A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5A03D-04B7-4711-BDA4-AD36F827918C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F3484-861A-4859-B6EA-AFF462DA69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E0A25-C769-4F6C-BD03-74D8313F1CEB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CF5D9-D619-40ED-A5CC-5FE24A61F3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6DDE087-B7CD-48DF-8B54-66BEFE5F31BD}" type="datetimeFigureOut">
              <a:rPr lang="zh-CN" altLang="en-US"/>
              <a:pPr>
                <a:defRPr/>
              </a:pPr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F2ADBAD-2943-4F1C-BFE1-B1C890C55E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684213" y="476250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2200" dirty="0" smtClean="0"/>
              <a:t>3GPP TSG-RAN WG4 Meeting #80	                                               </a:t>
            </a:r>
            <a:r>
              <a:rPr lang="de-DE" sz="2400" dirty="0" err="1"/>
              <a:t>Gothenburg</a:t>
            </a:r>
            <a:r>
              <a:rPr lang="de-DE" sz="2400" dirty="0"/>
              <a:t>, </a:t>
            </a:r>
            <a:r>
              <a:rPr lang="de-DE" sz="2400" dirty="0" err="1"/>
              <a:t>Sweden</a:t>
            </a:r>
            <a:r>
              <a:rPr lang="de-DE" sz="2400" dirty="0"/>
              <a:t>, 22 - 26 Aug, 2016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 smtClean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sv-SE" altLang="zh-CN" dirty="0" smtClean="0">
                <a:solidFill>
                  <a:schemeClr val="tx1"/>
                </a:solidFill>
              </a:rPr>
              <a:t>Nokia, </a:t>
            </a:r>
            <a:r>
              <a:rPr lang="sv-SE" altLang="zh-CN" dirty="0" smtClean="0">
                <a:solidFill>
                  <a:schemeClr val="tx1"/>
                </a:solidFill>
              </a:rPr>
              <a:t>Ericsson</a:t>
            </a:r>
            <a:r>
              <a:rPr lang="sv-SE" altLang="zh-CN" dirty="0" smtClean="0">
                <a:solidFill>
                  <a:schemeClr val="tx1"/>
                </a:solidFill>
              </a:rPr>
              <a:t>, </a:t>
            </a:r>
            <a:r>
              <a:rPr lang="sv-SE" altLang="zh-CN" dirty="0" smtClean="0">
                <a:solidFill>
                  <a:schemeClr val="tx1"/>
                </a:solidFill>
              </a:rPr>
              <a:t>ZTE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323850" y="2466975"/>
            <a:ext cx="820896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zh-CN" sz="4400" dirty="0">
                <a:latin typeface="Calibri" pitchFamily="34" charset="0"/>
              </a:rPr>
              <a:t>Way forward on NPRACH </a:t>
            </a:r>
            <a:r>
              <a:rPr lang="en-GB" altLang="zh-CN" sz="4400" dirty="0" smtClean="0">
                <a:latin typeface="Calibri" pitchFamily="34" charset="0"/>
              </a:rPr>
              <a:t>performance requirements</a:t>
            </a:r>
            <a:endParaRPr lang="zh-CN" altLang="en-US" sz="4400" dirty="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236296" y="620713"/>
            <a:ext cx="15838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dirty="0" smtClean="0">
                <a:latin typeface="Calibri" pitchFamily="34" charset="0"/>
              </a:rPr>
              <a:t>R4-167115</a:t>
            </a:r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 smtClean="0"/>
              <a:t>It is observed that significant gap exists between NPRACH detection performance and timing estimation performance.</a:t>
            </a:r>
          </a:p>
          <a:p>
            <a:pPr lvl="1"/>
            <a:r>
              <a:rPr lang="en-US" altLang="en-US" sz="2000" dirty="0" smtClean="0">
                <a:solidFill>
                  <a:srgbClr val="FF0000"/>
                </a:solidFill>
              </a:rPr>
              <a:t>Ref: R4-164350, R4-164351</a:t>
            </a:r>
            <a:endParaRPr lang="en-US" altLang="en-US" sz="2000" dirty="0">
              <a:solidFill>
                <a:srgbClr val="FF0000"/>
              </a:solidFill>
            </a:endParaRPr>
          </a:p>
          <a:p>
            <a:r>
              <a:rPr lang="en-US" altLang="en-US" sz="2400" dirty="0" smtClean="0"/>
              <a:t>It is observed that cell-ID and signature have significant impact on NPRACH </a:t>
            </a:r>
            <a:r>
              <a:rPr lang="en-US" altLang="en-US" sz="2400" dirty="0" err="1" smtClean="0"/>
              <a:t>ToA</a:t>
            </a:r>
            <a:r>
              <a:rPr lang="en-US" altLang="en-US" sz="2400" dirty="0" smtClean="0"/>
              <a:t> estimation performance</a:t>
            </a:r>
          </a:p>
          <a:p>
            <a:pPr lvl="1"/>
            <a:r>
              <a:rPr lang="en-US" altLang="en-US" sz="2000" dirty="0" smtClean="0"/>
              <a:t>Ref: R4-79AH-0067</a:t>
            </a:r>
          </a:p>
          <a:p>
            <a:r>
              <a:rPr lang="en-US" altLang="en-US" sz="2400" dirty="0" smtClean="0"/>
              <a:t>It is observed that total timing probability (joint probability of missed detection and error timing estimation) is higher than targets and it is channel dependent</a:t>
            </a:r>
          </a:p>
          <a:p>
            <a:pPr lvl="1"/>
            <a:r>
              <a:rPr lang="en-US" altLang="en-US" sz="2000" dirty="0" smtClean="0"/>
              <a:t>Ref: R4-166616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Way Forward</a:t>
            </a:r>
            <a:endParaRPr lang="zh-CN" altLang="en-US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/>
          <a:lstStyle/>
          <a:p>
            <a:pPr eaLnBrk="1">
              <a:defRPr/>
            </a:pPr>
            <a:r>
              <a:rPr lang="en-US" altLang="zh-CN" sz="2000" dirty="0" smtClean="0"/>
              <a:t>The SNR for minimum performance shall be defined to satisfy</a:t>
            </a:r>
          </a:p>
          <a:p>
            <a:pPr lvl="1" eaLnBrk="1">
              <a:defRPr/>
            </a:pPr>
            <a:r>
              <a:rPr lang="en-US" altLang="zh-CN" sz="1600" dirty="0" smtClean="0"/>
              <a:t>Option 1: Missed detection probability &lt;=1%, including:</a:t>
            </a:r>
            <a:r>
              <a:rPr lang="en-GB" sz="1600" dirty="0" smtClean="0">
                <a:solidFill>
                  <a:srgbClr val="FF0000"/>
                </a:solidFill>
              </a:rPr>
              <a:t> detecting different preamble than the one that was sent, not detecting a preamble at all, or detecting the correct preamble detection but with the wrong timing estimation. </a:t>
            </a:r>
            <a:endParaRPr lang="en-US" altLang="zh-CN" sz="1600" dirty="0" smtClean="0">
              <a:solidFill>
                <a:srgbClr val="FF0000"/>
              </a:solidFill>
            </a:endParaRPr>
          </a:p>
          <a:p>
            <a:pPr lvl="1" eaLnBrk="1">
              <a:defRPr/>
            </a:pPr>
            <a:r>
              <a:rPr lang="en-US" altLang="zh-CN" sz="1600" dirty="0" smtClean="0"/>
              <a:t>Option 2: </a:t>
            </a:r>
            <a:r>
              <a:rPr lang="en-US" altLang="zh-CN" sz="1600" dirty="0" err="1" smtClean="0"/>
              <a:t>Pmd</a:t>
            </a:r>
            <a:r>
              <a:rPr lang="en-US" altLang="zh-CN" sz="1600" dirty="0" smtClean="0"/>
              <a:t>&lt;=1%, and </a:t>
            </a:r>
            <a:r>
              <a:rPr lang="en-US" altLang="zh-CN" sz="1600" dirty="0" err="1" smtClean="0"/>
              <a:t>Pte</a:t>
            </a:r>
            <a:r>
              <a:rPr lang="en-US" altLang="zh-CN" sz="1600" dirty="0" smtClean="0"/>
              <a:t>&lt;=1%, </a:t>
            </a:r>
            <a:r>
              <a:rPr lang="en-US" altLang="zh-CN" sz="1600" dirty="0" smtClean="0">
                <a:solidFill>
                  <a:srgbClr val="FF0000"/>
                </a:solidFill>
              </a:rPr>
              <a:t>where </a:t>
            </a:r>
            <a:r>
              <a:rPr lang="en-US" altLang="zh-CN" sz="1600" dirty="0" err="1" smtClean="0">
                <a:solidFill>
                  <a:srgbClr val="FF0000"/>
                </a:solidFill>
              </a:rPr>
              <a:t>Pmd</a:t>
            </a:r>
            <a:r>
              <a:rPr lang="en-US" altLang="zh-CN" sz="1600" dirty="0" smtClean="0">
                <a:solidFill>
                  <a:srgbClr val="FF0000"/>
                </a:solidFill>
              </a:rPr>
              <a:t> includes: detecting different preamble than the one that was sent, or not detecting a preamble at all.</a:t>
            </a:r>
          </a:p>
          <a:p>
            <a:pPr lvl="1" eaLnBrk="1">
              <a:defRPr/>
            </a:pPr>
            <a:r>
              <a:rPr lang="en-US" altLang="zh-CN" sz="1600" dirty="0" smtClean="0"/>
              <a:t>Other options are not excluded</a:t>
            </a:r>
          </a:p>
          <a:p>
            <a:pPr eaLnBrk="1">
              <a:defRPr/>
            </a:pPr>
            <a:r>
              <a:rPr lang="en-US" altLang="zh-CN" sz="2000" dirty="0" smtClean="0"/>
              <a:t>Timing limit</a:t>
            </a:r>
          </a:p>
          <a:p>
            <a:pPr lvl="1" eaLnBrk="1">
              <a:defRPr/>
            </a:pPr>
            <a:r>
              <a:rPr lang="en-US" altLang="zh-CN" sz="1600" dirty="0" smtClean="0"/>
              <a:t>Option 1: 2.5us</a:t>
            </a:r>
          </a:p>
          <a:p>
            <a:pPr lvl="1" eaLnBrk="1">
              <a:defRPr/>
            </a:pPr>
            <a:r>
              <a:rPr lang="en-US" altLang="zh-CN" sz="1600" dirty="0" smtClean="0"/>
              <a:t>Option 2: </a:t>
            </a:r>
            <a:r>
              <a:rPr lang="en-US" altLang="zh-CN" sz="1600" dirty="0" smtClean="0"/>
              <a:t>5us</a:t>
            </a:r>
          </a:p>
          <a:p>
            <a:pPr lvl="1" eaLnBrk="1">
              <a:defRPr/>
            </a:pPr>
            <a:r>
              <a:rPr lang="en-US" altLang="zh-CN" sz="1600" dirty="0" smtClean="0"/>
              <a:t>Other </a:t>
            </a:r>
            <a:r>
              <a:rPr lang="en-US" altLang="zh-CN" sz="1600" dirty="0" smtClean="0"/>
              <a:t>options </a:t>
            </a:r>
            <a:r>
              <a:rPr lang="en-US" altLang="zh-CN" sz="1600" dirty="0" smtClean="0"/>
              <a:t>(such as 3.125us) are </a:t>
            </a:r>
            <a:r>
              <a:rPr lang="en-US" altLang="zh-CN" sz="1600" dirty="0" smtClean="0"/>
              <a:t>not </a:t>
            </a:r>
            <a:r>
              <a:rPr lang="en-US" altLang="zh-CN" sz="1600" dirty="0" smtClean="0"/>
              <a:t>excluded</a:t>
            </a:r>
            <a:endParaRPr lang="en-US" altLang="zh-CN" sz="1600" dirty="0" smtClean="0"/>
          </a:p>
          <a:p>
            <a:pPr eaLnBrk="1" hangingPunct="1">
              <a:defRPr/>
            </a:pPr>
            <a:r>
              <a:rPr lang="en-US" altLang="zh-CN" sz="2000" dirty="0" smtClean="0"/>
              <a:t>Repetition number</a:t>
            </a:r>
          </a:p>
          <a:p>
            <a:pPr lvl="1" eaLnBrk="1" hangingPunct="1">
              <a:defRPr/>
            </a:pPr>
            <a:r>
              <a:rPr lang="en-US" altLang="zh-CN" sz="1800" dirty="0" smtClean="0"/>
              <a:t>Greater or equal to </a:t>
            </a:r>
            <a:r>
              <a:rPr lang="en-US" altLang="zh-CN" sz="1800" dirty="0" smtClean="0">
                <a:solidFill>
                  <a:srgbClr val="FF0000"/>
                </a:solidFill>
              </a:rPr>
              <a:t>8</a:t>
            </a:r>
          </a:p>
          <a:p>
            <a:pPr eaLnBrk="1" hangingPunct="1">
              <a:defRPr/>
            </a:pPr>
            <a:r>
              <a:rPr lang="en-US" altLang="zh-CN" sz="2400" dirty="0" smtClean="0"/>
              <a:t>Cell-ID and signature</a:t>
            </a:r>
          </a:p>
          <a:p>
            <a:pPr lvl="1" eaLnBrk="1" hangingPunct="1">
              <a:defRPr/>
            </a:pPr>
            <a:r>
              <a:rPr lang="en-US" altLang="zh-CN" sz="2000" dirty="0" smtClean="0"/>
              <a:t>fixed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Updated Simulation assumptions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228292"/>
              </p:ext>
            </p:extLst>
          </p:nvPr>
        </p:nvGraphicFramePr>
        <p:xfrm>
          <a:off x="1493397" y="1417638"/>
          <a:ext cx="6157205" cy="4963686"/>
        </p:xfrm>
        <a:graphic>
          <a:graphicData uri="http://schemas.openxmlformats.org/drawingml/2006/table">
            <a:tbl>
              <a:tblPr/>
              <a:tblGrid>
                <a:gridCol w="2859448"/>
                <a:gridCol w="3297757"/>
              </a:tblGrid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Parameter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Values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NPRACH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preamble format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Repetitions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Subcarriers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en-US" sz="1800" b="0" i="0" u="none" strike="sngStrike" baseline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configuration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Cell-ID</a:t>
                      </a:r>
                      <a:endParaRPr lang="en-US" sz="1800" b="0" i="0" u="none" strike="noStrike" baseline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baseline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NPRACH signature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sngStrike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Timing offset (us)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sng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[30]</a:t>
                      </a:r>
                      <a:endParaRPr lang="en-US" sz="1800" b="0" i="0" u="none" strike="sngStrike" baseline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58626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 offset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0Hz (AWGN);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[200Hz] EPA1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Propagation channels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AWGN,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EPA1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625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Detection performance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Missed detection rate (1%) with false alarm rate (0.1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%)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(Slide 3)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625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Timing estimation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Timing error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probability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with limits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Slide 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5786</TotalTime>
  <Words>292</Words>
  <Application>Microsoft Office PowerPoint</Application>
  <PresentationFormat>On-screen Show (4:3)</PresentationFormat>
  <Paragraphs>51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SimSun</vt:lpstr>
      <vt:lpstr>SimSun</vt:lpstr>
      <vt:lpstr>Arial</vt:lpstr>
      <vt:lpstr>Calibri</vt:lpstr>
      <vt:lpstr>Office 主题</vt:lpstr>
      <vt:lpstr>3GPP TSG-RAN WG4 Meeting #80                                                Gothenburg, Sweden, 22 - 26 Aug, 2016 </vt:lpstr>
      <vt:lpstr>Background</vt:lpstr>
      <vt:lpstr>Way Forward</vt:lpstr>
      <vt:lpstr>Updated Simulation assumptions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#79                                          R4-16xxxx St. Julian’s, Malta, 15-19 February 2016</dc:title>
  <dc:creator>Lixiang (Tricia)</dc:creator>
  <cp:lastModifiedBy>Tan, Jun (Nokia - US/Arlington Heights)</cp:lastModifiedBy>
  <cp:revision>149</cp:revision>
  <dcterms:created xsi:type="dcterms:W3CDTF">2016-01-12T08:39:50Z</dcterms:created>
  <dcterms:modified xsi:type="dcterms:W3CDTF">2016-08-26T08:34:12Z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1471952431</vt:lpwstr>
  </property>
</Properties>
</file>