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57" r:id="rId4"/>
    <p:sldId id="261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517" autoAdjust="0"/>
  </p:normalViewPr>
  <p:slideViewPr>
    <p:cSldViewPr>
      <p:cViewPr varScale="1">
        <p:scale>
          <a:sx n="68" d="100"/>
          <a:sy n="68" d="100"/>
        </p:scale>
        <p:origin x="-1068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0C0DA-E245-3D4B-A0C5-E42F8D9A1ECF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8493FA-B8E6-4C4F-A2B2-44910715AB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8671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493FA-B8E6-4C4F-A2B2-44910715AB7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1454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LAA Multi-node Testing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Ericsson, Qualcomm, Nokia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42462"/>
            <a:ext cx="8458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TSG-RAN WG4 Meeting 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#80 				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              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R4-166971</a:t>
            </a:r>
            <a:endParaRPr lang="en-GB" altLang="zh-CN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Gothenburg, Sweden, 22 – 26 August, 2016</a:t>
            </a:r>
            <a:endParaRPr lang="en-GB" altLang="zh-CN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Devices for the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For Wi-Fi devices to be used in the test, both APs and STAs, they should be representative and taken off the shelf</a:t>
            </a:r>
          </a:p>
          <a:p>
            <a:r>
              <a:rPr lang="en-US" dirty="0" smtClean="0"/>
              <a:t>For LAA:</a:t>
            </a:r>
          </a:p>
          <a:p>
            <a:pPr lvl="1"/>
            <a:r>
              <a:rPr lang="en-US" dirty="0" smtClean="0"/>
              <a:t>LAA BS supplied by vendors</a:t>
            </a:r>
          </a:p>
          <a:p>
            <a:pPr lvl="1"/>
            <a:r>
              <a:rPr lang="en-US" dirty="0" smtClean="0"/>
              <a:t>LAA UEs should be representative and taken off the shelf</a:t>
            </a:r>
          </a:p>
          <a:p>
            <a:r>
              <a:rPr lang="en-US" dirty="0" smtClean="0"/>
              <a:t>FFS: How to choose Wi-Fi and LAA devices that are used in the tests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Setup</a:t>
            </a:r>
            <a:endParaRPr lang="en-US" dirty="0"/>
          </a:p>
        </p:txBody>
      </p:sp>
      <p:sp>
        <p:nvSpPr>
          <p:cNvPr id="2107" name="Rectangle 5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049" name="Group 1"/>
          <p:cNvGrpSpPr>
            <a:grpSpLocks noChangeAspect="1"/>
          </p:cNvGrpSpPr>
          <p:nvPr/>
        </p:nvGrpSpPr>
        <p:grpSpPr bwMode="auto">
          <a:xfrm>
            <a:off x="838200" y="2286000"/>
            <a:ext cx="7683651" cy="2438400"/>
            <a:chOff x="1133" y="8756"/>
            <a:chExt cx="9281" cy="2945"/>
          </a:xfrm>
        </p:grpSpPr>
        <p:sp>
          <p:nvSpPr>
            <p:cNvPr id="2106" name="AutoShape 58"/>
            <p:cNvSpPr>
              <a:spLocks noChangeAspect="1" noChangeArrowheads="1" noTextEdit="1"/>
            </p:cNvSpPr>
            <p:nvPr/>
          </p:nvSpPr>
          <p:spPr bwMode="auto">
            <a:xfrm>
              <a:off x="1133" y="8756"/>
              <a:ext cx="9281" cy="2945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5" name="Rectangle 57"/>
            <p:cNvSpPr>
              <a:spLocks noChangeArrowheads="1"/>
            </p:cNvSpPr>
            <p:nvPr/>
          </p:nvSpPr>
          <p:spPr bwMode="auto">
            <a:xfrm>
              <a:off x="5410" y="8967"/>
              <a:ext cx="695" cy="3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ATT1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4" name="AutoShape 56"/>
            <p:cNvSpPr>
              <a:spLocks noChangeShapeType="1"/>
            </p:cNvSpPr>
            <p:nvPr/>
          </p:nvSpPr>
          <p:spPr bwMode="auto">
            <a:xfrm flipV="1">
              <a:off x="4943" y="9142"/>
              <a:ext cx="467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3" name="Rectangle 55"/>
            <p:cNvSpPr>
              <a:spLocks noChangeArrowheads="1"/>
            </p:cNvSpPr>
            <p:nvPr/>
          </p:nvSpPr>
          <p:spPr bwMode="auto">
            <a:xfrm>
              <a:off x="1464" y="10735"/>
              <a:ext cx="1176" cy="76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2" name="Rectangle 54"/>
            <p:cNvSpPr>
              <a:spLocks noChangeArrowheads="1"/>
            </p:cNvSpPr>
            <p:nvPr/>
          </p:nvSpPr>
          <p:spPr bwMode="auto">
            <a:xfrm>
              <a:off x="1464" y="10735"/>
              <a:ext cx="935" cy="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Companion victim device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01" name="Rectangle 53"/>
            <p:cNvSpPr>
              <a:spLocks noChangeArrowheads="1"/>
            </p:cNvSpPr>
            <p:nvPr/>
          </p:nvSpPr>
          <p:spPr bwMode="auto">
            <a:xfrm>
              <a:off x="2209" y="10800"/>
              <a:ext cx="607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TX/RX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2097" name="Group 49"/>
            <p:cNvGrpSpPr>
              <a:grpSpLocks/>
            </p:cNvGrpSpPr>
            <p:nvPr/>
          </p:nvGrpSpPr>
          <p:grpSpPr bwMode="auto">
            <a:xfrm>
              <a:off x="8769" y="9315"/>
              <a:ext cx="1446" cy="822"/>
              <a:chOff x="6168" y="9287"/>
              <a:chExt cx="1446" cy="822"/>
            </a:xfrm>
          </p:grpSpPr>
          <p:sp>
            <p:nvSpPr>
              <p:cNvPr id="2100" name="Rectangle 52"/>
              <p:cNvSpPr>
                <a:spLocks noChangeArrowheads="1"/>
              </p:cNvSpPr>
              <p:nvPr/>
            </p:nvSpPr>
            <p:spPr bwMode="auto">
              <a:xfrm>
                <a:off x="6267" y="9287"/>
                <a:ext cx="1224" cy="795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99" name="Rectangle 51"/>
              <p:cNvSpPr>
                <a:spLocks noChangeArrowheads="1"/>
              </p:cNvSpPr>
              <p:nvPr/>
            </p:nvSpPr>
            <p:spPr bwMode="auto">
              <a:xfrm>
                <a:off x="6168" y="9402"/>
                <a:ext cx="633" cy="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zh-CN" sz="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TX/RX</a:t>
                </a:r>
                <a:endParaRPr kumimoji="0" lang="en-GB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98" name="Rectangle 50"/>
              <p:cNvSpPr>
                <a:spLocks noChangeArrowheads="1"/>
              </p:cNvSpPr>
              <p:nvPr/>
            </p:nvSpPr>
            <p:spPr bwMode="auto">
              <a:xfrm>
                <a:off x="6583" y="9354"/>
                <a:ext cx="1031" cy="7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zh-CN" sz="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Aggressor device (DUT)</a:t>
                </a:r>
                <a:endParaRPr kumimoji="0" lang="en-GB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093" name="Group 45"/>
            <p:cNvGrpSpPr>
              <a:grpSpLocks/>
            </p:cNvGrpSpPr>
            <p:nvPr/>
          </p:nvGrpSpPr>
          <p:grpSpPr bwMode="auto">
            <a:xfrm>
              <a:off x="1492" y="9317"/>
              <a:ext cx="1360" cy="820"/>
              <a:chOff x="1775" y="9044"/>
              <a:chExt cx="1360" cy="820"/>
            </a:xfrm>
          </p:grpSpPr>
          <p:sp>
            <p:nvSpPr>
              <p:cNvPr id="2096" name="Rectangle 48"/>
              <p:cNvSpPr>
                <a:spLocks noChangeArrowheads="1"/>
              </p:cNvSpPr>
              <p:nvPr/>
            </p:nvSpPr>
            <p:spPr bwMode="auto">
              <a:xfrm>
                <a:off x="1775" y="9044"/>
                <a:ext cx="1178" cy="82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95" name="Rectangle 47"/>
              <p:cNvSpPr>
                <a:spLocks noChangeArrowheads="1"/>
              </p:cNvSpPr>
              <p:nvPr/>
            </p:nvSpPr>
            <p:spPr bwMode="auto">
              <a:xfrm>
                <a:off x="2502" y="9171"/>
                <a:ext cx="633" cy="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zh-CN" sz="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TX/RX</a:t>
                </a:r>
                <a:endParaRPr kumimoji="0" lang="en-GB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94" name="Rectangle 46"/>
              <p:cNvSpPr>
                <a:spLocks noChangeArrowheads="1"/>
              </p:cNvSpPr>
              <p:nvPr/>
            </p:nvSpPr>
            <p:spPr bwMode="auto">
              <a:xfrm>
                <a:off x="1865" y="9206"/>
                <a:ext cx="747" cy="5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GB" altLang="zh-CN" sz="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  <a:cs typeface="Arial" pitchFamily="34" charset="0"/>
                  </a:rPr>
                  <a:t>Victim device</a:t>
                </a:r>
                <a:endParaRPr kumimoji="0" lang="en-GB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092" name="AutoShape 44"/>
            <p:cNvSpPr>
              <a:spLocks noChangeShapeType="1"/>
            </p:cNvSpPr>
            <p:nvPr/>
          </p:nvSpPr>
          <p:spPr bwMode="auto">
            <a:xfrm>
              <a:off x="2659" y="9717"/>
              <a:ext cx="893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1" name="AutoShape 43"/>
            <p:cNvSpPr>
              <a:spLocks noChangeShapeType="1"/>
            </p:cNvSpPr>
            <p:nvPr/>
          </p:nvSpPr>
          <p:spPr bwMode="auto">
            <a:xfrm>
              <a:off x="2649" y="11129"/>
              <a:ext cx="1747" cy="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0" name="AutoShape 42"/>
            <p:cNvSpPr>
              <a:spLocks noChangeShapeType="1"/>
            </p:cNvSpPr>
            <p:nvPr/>
          </p:nvSpPr>
          <p:spPr bwMode="auto">
            <a:xfrm flipV="1">
              <a:off x="4954" y="9718"/>
              <a:ext cx="1" cy="34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9" name="AutoShape 41"/>
            <p:cNvSpPr>
              <a:spLocks noChangeShapeType="1"/>
            </p:cNvSpPr>
            <p:nvPr/>
          </p:nvSpPr>
          <p:spPr bwMode="auto">
            <a:xfrm>
              <a:off x="3955" y="9856"/>
              <a:ext cx="425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8" name="AutoShape 40"/>
            <p:cNvSpPr>
              <a:spLocks noChangeShapeType="1"/>
            </p:cNvSpPr>
            <p:nvPr/>
          </p:nvSpPr>
          <p:spPr bwMode="auto">
            <a:xfrm>
              <a:off x="8070" y="9691"/>
              <a:ext cx="798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7" name="Rectangle 39"/>
            <p:cNvSpPr>
              <a:spLocks noChangeArrowheads="1"/>
            </p:cNvSpPr>
            <p:nvPr/>
          </p:nvSpPr>
          <p:spPr bwMode="auto">
            <a:xfrm>
              <a:off x="2569" y="9317"/>
              <a:ext cx="898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I</a:t>
              </a:r>
              <a:r>
                <a:rPr kumimoji="0" lang="en-GB" altLang="zh-CN" sz="900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agg-vic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6" name="Rectangle 38"/>
            <p:cNvSpPr>
              <a:spLocks noChangeArrowheads="1"/>
            </p:cNvSpPr>
            <p:nvPr/>
          </p:nvSpPr>
          <p:spPr bwMode="auto">
            <a:xfrm>
              <a:off x="8213" y="9340"/>
              <a:ext cx="900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I</a:t>
              </a:r>
              <a:r>
                <a:rPr kumimoji="0" lang="en-GB" altLang="zh-CN" sz="900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vic-agg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5" name="Oval 37"/>
            <p:cNvSpPr>
              <a:spLocks noChangeArrowheads="1"/>
            </p:cNvSpPr>
            <p:nvPr/>
          </p:nvSpPr>
          <p:spPr bwMode="auto">
            <a:xfrm>
              <a:off x="4680" y="9345"/>
              <a:ext cx="493" cy="47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4" name="AutoShape 36"/>
            <p:cNvSpPr>
              <a:spLocks noChangeShapeType="1"/>
            </p:cNvSpPr>
            <p:nvPr/>
          </p:nvSpPr>
          <p:spPr bwMode="auto">
            <a:xfrm>
              <a:off x="4954" y="10067"/>
              <a:ext cx="461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3" name="Rectangle 35"/>
            <p:cNvSpPr>
              <a:spLocks noChangeArrowheads="1"/>
            </p:cNvSpPr>
            <p:nvPr/>
          </p:nvSpPr>
          <p:spPr bwMode="auto">
            <a:xfrm>
              <a:off x="5413" y="9877"/>
              <a:ext cx="695" cy="3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ATT2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2" name="AutoShape 34"/>
            <p:cNvSpPr>
              <a:spLocks noChangeShapeType="1"/>
            </p:cNvSpPr>
            <p:nvPr/>
          </p:nvSpPr>
          <p:spPr bwMode="auto">
            <a:xfrm>
              <a:off x="6105" y="9142"/>
              <a:ext cx="599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1" name="AutoShape 33"/>
            <p:cNvSpPr>
              <a:spLocks noChangeShapeType="1"/>
            </p:cNvSpPr>
            <p:nvPr/>
          </p:nvSpPr>
          <p:spPr bwMode="auto">
            <a:xfrm flipV="1">
              <a:off x="6701" y="9133"/>
              <a:ext cx="6" cy="34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0" name="AutoShape 32"/>
            <p:cNvSpPr>
              <a:spLocks noChangeShapeType="1"/>
            </p:cNvSpPr>
            <p:nvPr/>
          </p:nvSpPr>
          <p:spPr bwMode="auto">
            <a:xfrm>
              <a:off x="6111" y="10076"/>
              <a:ext cx="593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9" name="Oval 31"/>
            <p:cNvSpPr>
              <a:spLocks noChangeArrowheads="1"/>
            </p:cNvSpPr>
            <p:nvPr/>
          </p:nvSpPr>
          <p:spPr bwMode="auto">
            <a:xfrm>
              <a:off x="6457" y="9324"/>
              <a:ext cx="493" cy="47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8" name="AutoShape 30"/>
            <p:cNvSpPr>
              <a:spLocks noChangeArrowheads="1"/>
            </p:cNvSpPr>
            <p:nvPr/>
          </p:nvSpPr>
          <p:spPr bwMode="auto">
            <a:xfrm rot="1083836" flipV="1">
              <a:off x="6515" y="9390"/>
              <a:ext cx="367" cy="332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799 w 21600"/>
                <a:gd name="T5" fmla="*/ 0 h 21600"/>
                <a:gd name="T6" fmla="*/ 2700 w 21600"/>
                <a:gd name="T7" fmla="*/ 10800 h 21600"/>
                <a:gd name="T8" fmla="*/ 10799 w 21600"/>
                <a:gd name="T9" fmla="*/ 5400 h 21600"/>
                <a:gd name="T10" fmla="*/ 24300 w 21600"/>
                <a:gd name="T11" fmla="*/ 10800 h 21600"/>
                <a:gd name="T12" fmla="*/ 18900 w 21600"/>
                <a:gd name="T13" fmla="*/ 16200 h 21600"/>
                <a:gd name="T14" fmla="*/ 135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7817" y="5400"/>
                    <a:pt x="5400" y="7817"/>
                    <a:pt x="5400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7" name="AutoShape 29"/>
            <p:cNvSpPr>
              <a:spLocks noChangeShapeType="1"/>
            </p:cNvSpPr>
            <p:nvPr/>
          </p:nvSpPr>
          <p:spPr bwMode="auto">
            <a:xfrm flipV="1">
              <a:off x="6704" y="9805"/>
              <a:ext cx="6" cy="28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6" name="AutoShape 28"/>
            <p:cNvSpPr>
              <a:spLocks noChangeArrowheads="1"/>
            </p:cNvSpPr>
            <p:nvPr/>
          </p:nvSpPr>
          <p:spPr bwMode="auto">
            <a:xfrm rot="1083836" flipV="1">
              <a:off x="4738" y="9406"/>
              <a:ext cx="367" cy="332"/>
            </a:xfrm>
            <a:custGeom>
              <a:avLst/>
              <a:gdLst>
                <a:gd name="G0" fmla="+- 0 0 0"/>
                <a:gd name="G1" fmla="+- -11796480 0 0"/>
                <a:gd name="G2" fmla="+- 0 0 -11796480"/>
                <a:gd name="G3" fmla="+- 10800 0 0"/>
                <a:gd name="G4" fmla="+- 0 0 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5400 0 0"/>
                <a:gd name="G9" fmla="+- 0 0 -11796480"/>
                <a:gd name="G10" fmla="+- 5400 0 2700"/>
                <a:gd name="G11" fmla="cos G10 0"/>
                <a:gd name="G12" fmla="sin G10 0"/>
                <a:gd name="G13" fmla="cos 13500 0"/>
                <a:gd name="G14" fmla="sin 13500 0"/>
                <a:gd name="G15" fmla="+- G11 10800 0"/>
                <a:gd name="G16" fmla="+- G12 10800 0"/>
                <a:gd name="G17" fmla="+- G13 10800 0"/>
                <a:gd name="G18" fmla="+- G14 10800 0"/>
                <a:gd name="G19" fmla="*/ 5400 1 2"/>
                <a:gd name="G20" fmla="+- G19 5400 0"/>
                <a:gd name="G21" fmla="cos G20 0"/>
                <a:gd name="G22" fmla="sin G20 0"/>
                <a:gd name="G23" fmla="+- G21 10800 0"/>
                <a:gd name="G24" fmla="+- G12 G23 G22"/>
                <a:gd name="G25" fmla="+- G22 G23 G11"/>
                <a:gd name="G26" fmla="cos 10800 0"/>
                <a:gd name="G27" fmla="sin 10800 0"/>
                <a:gd name="G28" fmla="cos 5400 0"/>
                <a:gd name="G29" fmla="sin 5400 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11796480"/>
                <a:gd name="G36" fmla="sin G34 -11796480"/>
                <a:gd name="G37" fmla="+/ -11796480 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5400 G39"/>
                <a:gd name="G43" fmla="sin 54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0799 w 21600"/>
                <a:gd name="T5" fmla="*/ 0 h 21600"/>
                <a:gd name="T6" fmla="*/ 2700 w 21600"/>
                <a:gd name="T7" fmla="*/ 10800 h 21600"/>
                <a:gd name="T8" fmla="*/ 10799 w 21600"/>
                <a:gd name="T9" fmla="*/ 5400 h 21600"/>
                <a:gd name="T10" fmla="*/ 24300 w 21600"/>
                <a:gd name="T11" fmla="*/ 10800 h 21600"/>
                <a:gd name="T12" fmla="*/ 18900 w 21600"/>
                <a:gd name="T13" fmla="*/ 16200 h 21600"/>
                <a:gd name="T14" fmla="*/ 13500 w 21600"/>
                <a:gd name="T15" fmla="*/ 10800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6200" y="10800"/>
                  </a:moveTo>
                  <a:cubicBezTo>
                    <a:pt x="16200" y="7817"/>
                    <a:pt x="13782" y="5400"/>
                    <a:pt x="10800" y="5400"/>
                  </a:cubicBezTo>
                  <a:cubicBezTo>
                    <a:pt x="7817" y="5400"/>
                    <a:pt x="5400" y="7817"/>
                    <a:pt x="5400" y="10800"/>
                  </a:cubicBezTo>
                  <a:lnTo>
                    <a:pt x="0" y="10800"/>
                  </a:ln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599" y="4835"/>
                    <a:pt x="21600" y="10799"/>
                  </a:cubicBezTo>
                  <a:lnTo>
                    <a:pt x="21600" y="10800"/>
                  </a:lnTo>
                  <a:lnTo>
                    <a:pt x="24300" y="10800"/>
                  </a:lnTo>
                  <a:lnTo>
                    <a:pt x="18900" y="16200"/>
                  </a:lnTo>
                  <a:lnTo>
                    <a:pt x="13500" y="10800"/>
                  </a:lnTo>
                  <a:lnTo>
                    <a:pt x="16200" y="108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5" name="AutoShape 27"/>
            <p:cNvSpPr>
              <a:spLocks noChangeShapeType="1"/>
            </p:cNvSpPr>
            <p:nvPr/>
          </p:nvSpPr>
          <p:spPr bwMode="auto">
            <a:xfrm>
              <a:off x="4943" y="9140"/>
              <a:ext cx="1" cy="2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069" name="Group 21"/>
            <p:cNvGrpSpPr>
              <a:grpSpLocks/>
            </p:cNvGrpSpPr>
            <p:nvPr/>
          </p:nvGrpSpPr>
          <p:grpSpPr bwMode="auto">
            <a:xfrm>
              <a:off x="3292" y="9461"/>
              <a:ext cx="663" cy="500"/>
              <a:chOff x="3824" y="10068"/>
              <a:chExt cx="663" cy="392"/>
            </a:xfrm>
          </p:grpSpPr>
          <p:sp>
            <p:nvSpPr>
              <p:cNvPr id="2074" name="AutoShape 26"/>
              <p:cNvSpPr>
                <a:spLocks noChangeShapeType="1"/>
              </p:cNvSpPr>
              <p:nvPr/>
            </p:nvSpPr>
            <p:spPr bwMode="auto">
              <a:xfrm>
                <a:off x="3824" y="10267"/>
                <a:ext cx="522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3" name="Rectangle 25"/>
              <p:cNvSpPr>
                <a:spLocks noChangeArrowheads="1"/>
              </p:cNvSpPr>
              <p:nvPr/>
            </p:nvSpPr>
            <p:spPr bwMode="auto">
              <a:xfrm>
                <a:off x="4098" y="10068"/>
                <a:ext cx="389" cy="39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070" name="Group 22"/>
              <p:cNvGrpSpPr>
                <a:grpSpLocks/>
              </p:cNvGrpSpPr>
              <p:nvPr/>
            </p:nvGrpSpPr>
            <p:grpSpPr bwMode="auto">
              <a:xfrm>
                <a:off x="4089" y="10164"/>
                <a:ext cx="398" cy="214"/>
                <a:chOff x="6560" y="10779"/>
                <a:chExt cx="486" cy="520"/>
              </a:xfrm>
            </p:grpSpPr>
            <p:sp>
              <p:nvSpPr>
                <p:cNvPr id="2072" name="AutoShape 24"/>
                <p:cNvSpPr>
                  <a:spLocks noChangeShapeType="1"/>
                </p:cNvSpPr>
                <p:nvPr/>
              </p:nvSpPr>
              <p:spPr bwMode="auto">
                <a:xfrm flipV="1">
                  <a:off x="6560" y="10779"/>
                  <a:ext cx="486" cy="273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1" name="AutoShape 23"/>
                <p:cNvSpPr>
                  <a:spLocks noChangeShapeType="1"/>
                </p:cNvSpPr>
                <p:nvPr/>
              </p:nvSpPr>
              <p:spPr bwMode="auto">
                <a:xfrm>
                  <a:off x="6560" y="11052"/>
                  <a:ext cx="486" cy="247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068" name="AutoShape 20"/>
            <p:cNvSpPr>
              <a:spLocks noChangeShapeType="1"/>
            </p:cNvSpPr>
            <p:nvPr/>
          </p:nvSpPr>
          <p:spPr bwMode="auto">
            <a:xfrm>
              <a:off x="4395" y="9857"/>
              <a:ext cx="1" cy="127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7" name="Rectangle 19"/>
            <p:cNvSpPr>
              <a:spLocks noChangeArrowheads="1"/>
            </p:cNvSpPr>
            <p:nvPr/>
          </p:nvSpPr>
          <p:spPr bwMode="auto">
            <a:xfrm>
              <a:off x="3337" y="10935"/>
              <a:ext cx="695" cy="3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ATT3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6" name="Rectangle 18"/>
            <p:cNvSpPr>
              <a:spLocks noChangeArrowheads="1"/>
            </p:cNvSpPr>
            <p:nvPr/>
          </p:nvSpPr>
          <p:spPr bwMode="auto">
            <a:xfrm>
              <a:off x="8902" y="10622"/>
              <a:ext cx="1176" cy="76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5" name="Rectangle 17"/>
            <p:cNvSpPr>
              <a:spLocks noChangeArrowheads="1"/>
            </p:cNvSpPr>
            <p:nvPr/>
          </p:nvSpPr>
          <p:spPr bwMode="auto">
            <a:xfrm>
              <a:off x="9118" y="10658"/>
              <a:ext cx="1064" cy="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Companion aggressor device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4" name="Rectangle 16"/>
            <p:cNvSpPr>
              <a:spLocks noChangeArrowheads="1"/>
            </p:cNvSpPr>
            <p:nvPr/>
          </p:nvSpPr>
          <p:spPr bwMode="auto">
            <a:xfrm>
              <a:off x="8790" y="10786"/>
              <a:ext cx="618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TX/RX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3" name="AutoShape 15"/>
            <p:cNvSpPr>
              <a:spLocks noChangeShapeType="1"/>
            </p:cNvSpPr>
            <p:nvPr/>
          </p:nvSpPr>
          <p:spPr bwMode="auto">
            <a:xfrm>
              <a:off x="7106" y="11094"/>
              <a:ext cx="1808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2" name="AutoShape 14"/>
            <p:cNvSpPr>
              <a:spLocks noChangeShapeType="1"/>
            </p:cNvSpPr>
            <p:nvPr/>
          </p:nvSpPr>
          <p:spPr bwMode="auto">
            <a:xfrm>
              <a:off x="7105" y="9835"/>
              <a:ext cx="555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056" name="Group 8"/>
            <p:cNvGrpSpPr>
              <a:grpSpLocks/>
            </p:cNvGrpSpPr>
            <p:nvPr/>
          </p:nvGrpSpPr>
          <p:grpSpPr bwMode="auto">
            <a:xfrm rot="10800000">
              <a:off x="7661" y="9426"/>
              <a:ext cx="663" cy="544"/>
              <a:chOff x="3824" y="10068"/>
              <a:chExt cx="663" cy="392"/>
            </a:xfrm>
          </p:grpSpPr>
          <p:sp>
            <p:nvSpPr>
              <p:cNvPr id="2061" name="AutoShape 13"/>
              <p:cNvSpPr>
                <a:spLocks noChangeShapeType="1"/>
              </p:cNvSpPr>
              <p:nvPr/>
            </p:nvSpPr>
            <p:spPr bwMode="auto">
              <a:xfrm>
                <a:off x="3824" y="10267"/>
                <a:ext cx="522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0" name="Rectangle 12"/>
              <p:cNvSpPr>
                <a:spLocks noChangeArrowheads="1"/>
              </p:cNvSpPr>
              <p:nvPr/>
            </p:nvSpPr>
            <p:spPr bwMode="auto">
              <a:xfrm>
                <a:off x="4098" y="10068"/>
                <a:ext cx="389" cy="39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057" name="Group 9"/>
              <p:cNvGrpSpPr>
                <a:grpSpLocks/>
              </p:cNvGrpSpPr>
              <p:nvPr/>
            </p:nvGrpSpPr>
            <p:grpSpPr bwMode="auto">
              <a:xfrm>
                <a:off x="4089" y="10164"/>
                <a:ext cx="398" cy="214"/>
                <a:chOff x="6560" y="10779"/>
                <a:chExt cx="486" cy="520"/>
              </a:xfrm>
            </p:grpSpPr>
            <p:sp>
              <p:nvSpPr>
                <p:cNvPr id="2059" name="AutoShape 11"/>
                <p:cNvSpPr>
                  <a:spLocks noChangeShapeType="1"/>
                </p:cNvSpPr>
                <p:nvPr/>
              </p:nvSpPr>
              <p:spPr bwMode="auto">
                <a:xfrm flipV="1">
                  <a:off x="6560" y="10779"/>
                  <a:ext cx="486" cy="273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8" name="AutoShape 10"/>
                <p:cNvSpPr>
                  <a:spLocks noChangeShapeType="1"/>
                </p:cNvSpPr>
                <p:nvPr/>
              </p:nvSpPr>
              <p:spPr bwMode="auto">
                <a:xfrm>
                  <a:off x="6560" y="11052"/>
                  <a:ext cx="486" cy="247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055" name="AutoShape 7"/>
            <p:cNvSpPr>
              <a:spLocks noChangeShapeType="1"/>
            </p:cNvSpPr>
            <p:nvPr/>
          </p:nvSpPr>
          <p:spPr bwMode="auto">
            <a:xfrm>
              <a:off x="7105" y="9838"/>
              <a:ext cx="1" cy="125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7610" y="10937"/>
              <a:ext cx="695" cy="3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ATT4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2561" y="10744"/>
              <a:ext cx="898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SNR</a:t>
              </a:r>
              <a:r>
                <a:rPr kumimoji="0" lang="en-GB" altLang="zh-CN" sz="900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vic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2" name="Rectangle 4"/>
            <p:cNvSpPr>
              <a:spLocks noChangeArrowheads="1"/>
            </p:cNvSpPr>
            <p:nvPr/>
          </p:nvSpPr>
          <p:spPr bwMode="auto">
            <a:xfrm>
              <a:off x="8159" y="10658"/>
              <a:ext cx="898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GB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SNR</a:t>
              </a:r>
              <a:r>
                <a:rPr kumimoji="0" lang="en-GB" altLang="zh-CN" sz="900" b="0" i="0" u="none" strike="noStrike" cap="none" normalizeH="0" baseline="-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agg</a:t>
              </a:r>
              <a:endParaRPr kumimoji="0" lang="en-GB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1" name="AutoShape 3"/>
            <p:cNvSpPr>
              <a:spLocks noChangeShapeType="1"/>
            </p:cNvSpPr>
            <p:nvPr/>
          </p:nvSpPr>
          <p:spPr bwMode="auto">
            <a:xfrm>
              <a:off x="3946" y="9583"/>
              <a:ext cx="752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0" name="AutoShape 2"/>
            <p:cNvSpPr>
              <a:spLocks noChangeShapeType="1"/>
            </p:cNvSpPr>
            <p:nvPr/>
          </p:nvSpPr>
          <p:spPr bwMode="auto">
            <a:xfrm flipH="1">
              <a:off x="6950" y="9549"/>
              <a:ext cx="722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685800" y="5029200"/>
            <a:ext cx="762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For LAA, both licensed and unlicensed bands should be connected in the test setup</a:t>
            </a:r>
            <a:endParaRPr 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762000" y="1524000"/>
            <a:ext cx="762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following test setup is assumed to be a baseline for further discussions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Device parameter settings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Wi-Fi devices, both APs and STAs, the default setting is used</a:t>
            </a:r>
          </a:p>
          <a:p>
            <a:r>
              <a:rPr lang="en-US" dirty="0" smtClean="0"/>
              <a:t>For LAA:</a:t>
            </a:r>
          </a:p>
          <a:p>
            <a:pPr lvl="1"/>
            <a:r>
              <a:rPr lang="en-US" dirty="0" smtClean="0"/>
              <a:t>LAA BS: detailed settings are FFS</a:t>
            </a:r>
          </a:p>
          <a:p>
            <a:pPr lvl="1"/>
            <a:r>
              <a:rPr lang="en-US" dirty="0" smtClean="0"/>
              <a:t>LAA UEs: the default setting is used</a:t>
            </a:r>
          </a:p>
          <a:p>
            <a:r>
              <a:rPr lang="en-US" dirty="0" smtClean="0"/>
              <a:t>The parameter settings in the test should be documented for test repeatability</a:t>
            </a:r>
          </a:p>
          <a:p>
            <a:r>
              <a:rPr lang="en-US" dirty="0" smtClean="0"/>
              <a:t>Repeatability of the tests shall be ensured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Test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To verify co-existence performance between different systems, e.g. LAA to Wi-Fi and Wi-Fi to LAA, each test consists of two steps: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Baseline test: The performance between the same systems should be tested first and recorded as the baseline. 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dirty="0" smtClean="0"/>
              <a:t>Exact baseline performance curve is FFS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dirty="0" smtClean="0"/>
              <a:t>Coexistence test: Replace one Wi-Fi AP with an LAA BS if Wi-Fi is a victim or one LAA BS with a Wi-Fi AP if LAA is a victim and redo the test and record the performance. That means victim Wi-Fi throughput/outage in the scenario of Wi-Fi to Wi-Fi should be the baseline for the scenario of LAA to Wi-Fi; while victim LAA throughput/outage in the scenario of LAA to LAA should be the baseline for the scenario of Wi-Fi to LAA. </a:t>
            </a:r>
            <a:endParaRPr lang="en-US" strike="sngStrike" dirty="0">
              <a:solidFill>
                <a:srgbClr val="FF0000"/>
              </a:solidFill>
            </a:endParaRPr>
          </a:p>
          <a:p>
            <a:pPr marL="514350" indent="-514350"/>
            <a:r>
              <a:rPr lang="en-US" dirty="0" smtClean="0"/>
              <a:t>Detailed procedure is FFS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333</Words>
  <Application>Microsoft Office PowerPoint</Application>
  <PresentationFormat>On-screen Show (4:3)</PresentationFormat>
  <Paragraphs>45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LAA Multi-node Testing</vt:lpstr>
      <vt:lpstr>Devices for the tests</vt:lpstr>
      <vt:lpstr>Test Setup</vt:lpstr>
      <vt:lpstr>Device parameter settings</vt:lpstr>
      <vt:lpstr>Test procedure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LAA Multi-node Testing</dc:title>
  <dc:creator>Steven Chen</dc:creator>
  <cp:lastModifiedBy>Steven Chen</cp:lastModifiedBy>
  <cp:revision>71</cp:revision>
  <dcterms:created xsi:type="dcterms:W3CDTF">2006-08-16T00:00:00Z</dcterms:created>
  <dcterms:modified xsi:type="dcterms:W3CDTF">2016-08-26T14:18:47Z</dcterms:modified>
</cp:coreProperties>
</file>