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4" r:id="rId5"/>
    <p:sldId id="265" r:id="rId6"/>
    <p:sldId id="266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24" autoAdjust="0"/>
    <p:restoredTop sz="90787" autoAdjust="0"/>
  </p:normalViewPr>
  <p:slideViewPr>
    <p:cSldViewPr>
      <p:cViewPr varScale="1">
        <p:scale>
          <a:sx n="80" d="100"/>
          <a:sy n="80" d="100"/>
        </p:scale>
        <p:origin x="1068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800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282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WG1_RL1/TSGR1_74/Docs/R1-132908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5760640" cy="1296144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#80	                                               Gothenburg, Sweden, 22 - 26 Aug, 2016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</a:t>
            </a:r>
            <a:br>
              <a:rPr lang="en-US" altLang="zh-CN" sz="4400" dirty="0" smtClean="0"/>
            </a:br>
            <a:r>
              <a:rPr lang="en-US" altLang="zh-CN" sz="4400" dirty="0" smtClean="0"/>
              <a:t>on NPBCH Coverage Study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R4-166686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4006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RAN4 </a:t>
            </a:r>
            <a:r>
              <a:rPr lang="en-US" dirty="0"/>
              <a:t>observes an approximately 3-4 dB gap between the target SNR points for NPBCH and NPDCCH demodulation performance requirements. </a:t>
            </a:r>
            <a:endParaRPr lang="en-US" dirty="0" smtClean="0"/>
          </a:p>
          <a:p>
            <a:r>
              <a:rPr lang="en-US" dirty="0" smtClean="0"/>
              <a:t>RAN4 </a:t>
            </a:r>
            <a:r>
              <a:rPr lang="en-US" dirty="0"/>
              <a:t>performance observation </a:t>
            </a:r>
            <a:r>
              <a:rPr lang="en-US" dirty="0" smtClean="0"/>
              <a:t>have </a:t>
            </a:r>
            <a:r>
              <a:rPr lang="en-US" dirty="0"/>
              <a:t>been captured in </a:t>
            </a:r>
            <a:r>
              <a:rPr lang="en-GB" dirty="0"/>
              <a:t>R4-165521</a:t>
            </a:r>
            <a:r>
              <a:rPr lang="en-GB" dirty="0" smtClean="0"/>
              <a:t>. </a:t>
            </a:r>
            <a:r>
              <a:rPr lang="en-US" altLang="zh-CN" dirty="0" smtClean="0"/>
              <a:t>The results cannot verify NPBCH coverage.</a:t>
            </a:r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Verification on NPBCH Coverage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Interested companies provides NPBCH performances evaluated under ETU-1Hz and EPA-1Hz at SNR=-12dB.</a:t>
            </a:r>
          </a:p>
          <a:p>
            <a:endParaRPr lang="en-US" dirty="0"/>
          </a:p>
          <a:p>
            <a:r>
              <a:rPr lang="en-US" dirty="0" smtClean="0"/>
              <a:t>Test scenarios are </a:t>
            </a:r>
            <a:r>
              <a:rPr lang="en-US" dirty="0"/>
              <a:t>given in </a:t>
            </a:r>
            <a:r>
              <a:rPr lang="en-US" dirty="0" smtClean="0"/>
              <a:t>Table-1 </a:t>
            </a:r>
            <a:r>
              <a:rPr lang="en-US" dirty="0"/>
              <a:t>in </a:t>
            </a:r>
            <a:r>
              <a:rPr lang="en-GB" dirty="0"/>
              <a:t>R4-165352.</a:t>
            </a:r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89973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NPBCH Coverage Shortage Investigation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05063"/>
          </a:xfrm>
        </p:spPr>
        <p:txBody>
          <a:bodyPr>
            <a:normAutofit fontScale="92500" lnSpcReduction="10000"/>
          </a:bodyPr>
          <a:lstStyle/>
          <a:p>
            <a:pPr lvl="0" hangingPunct="0"/>
            <a:r>
              <a:rPr lang="en-US" dirty="0" smtClean="0"/>
              <a:t>Consider “keep </a:t>
            </a:r>
            <a:r>
              <a:rPr lang="en-US" dirty="0"/>
              <a:t>trying” </a:t>
            </a:r>
            <a:r>
              <a:rPr lang="en-US" dirty="0" smtClean="0"/>
              <a:t>UE behavior on NPBCH performance without soft combining. </a:t>
            </a:r>
          </a:p>
          <a:p>
            <a:pPr lvl="1"/>
            <a:r>
              <a:rPr lang="en-US" dirty="0" smtClean="0"/>
              <a:t>Define keep </a:t>
            </a:r>
            <a:r>
              <a:rPr lang="en-US" dirty="0"/>
              <a:t>trying window length, </a:t>
            </a:r>
            <a:r>
              <a:rPr lang="en-US" dirty="0" smtClean="0"/>
              <a:t>W</a:t>
            </a:r>
          </a:p>
          <a:p>
            <a:pPr lvl="1"/>
            <a:r>
              <a:rPr lang="en-US" dirty="0" smtClean="0"/>
              <a:t>For reference, “keep trying” was defined for </a:t>
            </a:r>
            <a:r>
              <a:rPr lang="en-US" dirty="0" err="1" smtClean="0"/>
              <a:t>eMTC</a:t>
            </a:r>
            <a:r>
              <a:rPr lang="en-US" dirty="0"/>
              <a:t> in </a:t>
            </a:r>
            <a:r>
              <a:rPr lang="en-US" dirty="0" smtClean="0">
                <a:hlinkClick r:id="rId2"/>
              </a:rPr>
              <a:t>R1-132908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Probability error of </a:t>
            </a:r>
            <a:r>
              <a:rPr lang="en-US" dirty="0"/>
              <a:t>“keep trying” UE </a:t>
            </a:r>
            <a:endParaRPr lang="en-US" dirty="0" smtClean="0"/>
          </a:p>
          <a:p>
            <a:pPr lvl="1"/>
            <a:r>
              <a:rPr lang="en-US" dirty="0" smtClean="0"/>
              <a:t>P( NBPCH error) = ‘W’ consecutive NPBCH error.</a:t>
            </a:r>
          </a:p>
          <a:p>
            <a:pPr lvl="1"/>
            <a:r>
              <a:rPr lang="en-US" dirty="0"/>
              <a:t>W= [ 1, </a:t>
            </a:r>
            <a:r>
              <a:rPr lang="en-US" dirty="0" smtClean="0"/>
              <a:t>4, 8, 12, 16</a:t>
            </a:r>
            <a:r>
              <a:rPr lang="en-US" dirty="0"/>
              <a:t>, </a:t>
            </a:r>
            <a:r>
              <a:rPr lang="en-US" dirty="0" smtClean="0"/>
              <a:t>… ] ?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743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NPBCH </a:t>
            </a:r>
            <a:r>
              <a:rPr lang="en-US" dirty="0" smtClean="0"/>
              <a:t>Coverage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</a:t>
            </a:r>
            <a:r>
              <a:rPr lang="en-US" dirty="0"/>
              <a:t>the final </a:t>
            </a:r>
            <a:r>
              <a:rPr lang="en-US" dirty="0" smtClean="0"/>
              <a:t>requirement, </a:t>
            </a:r>
            <a:r>
              <a:rPr lang="en-US" dirty="0"/>
              <a:t>c</a:t>
            </a:r>
            <a:r>
              <a:rPr lang="en-US" dirty="0" smtClean="0"/>
              <a:t>apture NPBCH performance at SNR=-12, which is aligned with the extended coverage requirement.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sz="32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/>
              <a:t>Capture “trying </a:t>
            </a:r>
            <a:r>
              <a:rPr lang="en-US" sz="3200" dirty="0"/>
              <a:t>window length, </a:t>
            </a:r>
            <a:r>
              <a:rPr lang="en-US" sz="3200" dirty="0" smtClean="0"/>
              <a:t>W” with the </a:t>
            </a:r>
            <a:r>
              <a:rPr lang="en-US" sz="3200" dirty="0"/>
              <a:t>NPBCH performance</a:t>
            </a:r>
            <a:r>
              <a:rPr lang="en-US" sz="3200" dirty="0" smtClean="0"/>
              <a:t>.</a:t>
            </a:r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099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on Coverage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33056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For coverage evaluation, discuss further on both Probability (</a:t>
            </a:r>
            <a:r>
              <a:rPr lang="en-US" dirty="0" smtClean="0"/>
              <a:t>NPBCH </a:t>
            </a:r>
            <a:r>
              <a:rPr lang="en-US" dirty="0"/>
              <a:t>error</a:t>
            </a:r>
            <a:r>
              <a:rPr lang="en-US" dirty="0" smtClean="0"/>
              <a:t>) and “trying window” length W.</a:t>
            </a:r>
          </a:p>
          <a:p>
            <a:pPr marL="0" lvl="1" indent="0">
              <a:buNone/>
            </a:pPr>
            <a:endParaRPr lang="en-US" dirty="0"/>
          </a:p>
          <a:p>
            <a:r>
              <a:rPr lang="en-US" dirty="0" smtClean="0"/>
              <a:t>For example …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881530"/>
              </p:ext>
            </p:extLst>
          </p:nvPr>
        </p:nvGraphicFramePr>
        <p:xfrm>
          <a:off x="1619672" y="4293096"/>
          <a:ext cx="5760640" cy="1944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01012"/>
                <a:gridCol w="2468631"/>
                <a:gridCol w="1790997"/>
              </a:tblGrid>
              <a:tr h="8640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NPBCH Decoding </a:t>
                      </a:r>
                      <a:r>
                        <a:rPr lang="en-GB" sz="1600" dirty="0">
                          <a:effectLst/>
                        </a:rPr>
                        <a:t>Tries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Max NPBCH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Acquisition </a:t>
                      </a:r>
                      <a:r>
                        <a:rPr lang="en-GB" sz="1600" dirty="0">
                          <a:effectLst/>
                        </a:rPr>
                        <a:t>Time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Coverage Gain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640ms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6255" algn="l"/>
                        </a:tabLst>
                      </a:pPr>
                      <a:r>
                        <a:rPr lang="en-GB" sz="1600" baseline="0" dirty="0" smtClean="0">
                          <a:effectLst/>
                        </a:rPr>
                        <a:t>X1 </a:t>
                      </a:r>
                      <a:r>
                        <a:rPr lang="en-GB" sz="1600" dirty="0" smtClean="0">
                          <a:effectLst/>
                        </a:rPr>
                        <a:t>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+mn-ea"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2560ms  ( 4* </a:t>
                      </a:r>
                      <a:r>
                        <a:rPr lang="en-GB" sz="1600" dirty="0" smtClean="0">
                          <a:effectLst/>
                        </a:rPr>
                        <a:t>640ms </a:t>
                      </a:r>
                      <a:r>
                        <a:rPr lang="en-GB" sz="1600" dirty="0" smtClean="0">
                          <a:effectLst/>
                        </a:rPr>
                        <a:t>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6255" algn="l"/>
                        </a:tabLst>
                      </a:pPr>
                      <a:r>
                        <a:rPr lang="en-GB" sz="1600" dirty="0">
                          <a:effectLst/>
                        </a:rPr>
                        <a:t>	</a:t>
                      </a:r>
                      <a:r>
                        <a:rPr lang="en-GB" sz="1600" dirty="0" smtClean="0">
                          <a:effectLst/>
                        </a:rPr>
                        <a:t>  X2</a:t>
                      </a:r>
                      <a:r>
                        <a:rPr lang="en-GB" sz="1600" baseline="0" dirty="0" smtClean="0">
                          <a:effectLst/>
                        </a:rPr>
                        <a:t> </a:t>
                      </a:r>
                      <a:r>
                        <a:rPr lang="en-GB" sz="1600" dirty="0" smtClean="0">
                          <a:effectLst/>
                        </a:rPr>
                        <a:t>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+mn-ea"/>
                        </a:rPr>
                        <a:t>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5120ms  ( 8* 640ms 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6255" algn="l"/>
                        </a:tabLst>
                      </a:pPr>
                      <a:r>
                        <a:rPr lang="en-GB" sz="1600" dirty="0">
                          <a:effectLst/>
                        </a:rPr>
                        <a:t>	</a:t>
                      </a:r>
                      <a:r>
                        <a:rPr lang="en-GB" sz="1600" dirty="0" smtClean="0">
                          <a:effectLst/>
                        </a:rPr>
                        <a:t>  </a:t>
                      </a:r>
                      <a:r>
                        <a:rPr lang="en-GB" sz="1600" dirty="0" smtClean="0">
                          <a:effectLst/>
                        </a:rPr>
                        <a:t>X3</a:t>
                      </a:r>
                      <a:r>
                        <a:rPr lang="en-GB" sz="1600" baseline="0" dirty="0" smtClean="0">
                          <a:effectLst/>
                        </a:rPr>
                        <a:t> </a:t>
                      </a:r>
                      <a:r>
                        <a:rPr lang="en-GB" sz="1600" dirty="0" smtClean="0">
                          <a:effectLst/>
                        </a:rPr>
                        <a:t>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7534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8024</TotalTime>
  <Words>243</Words>
  <Application>Microsoft Office PowerPoint</Application>
  <PresentationFormat>On-screen Show (4:3)</PresentationFormat>
  <Paragraphs>45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Batang</vt:lpstr>
      <vt:lpstr>SimSun</vt:lpstr>
      <vt:lpstr>Arial</vt:lpstr>
      <vt:lpstr>Calibri</vt:lpstr>
      <vt:lpstr>Times New Roman</vt:lpstr>
      <vt:lpstr>Office 主题</vt:lpstr>
      <vt:lpstr>3GPP TSG-RAN WG4 Meeting #80                                                Gothenburg, Sweden, 22 - 26 Aug, 2016</vt:lpstr>
      <vt:lpstr>Background</vt:lpstr>
      <vt:lpstr>Verification on NPBCH Coverage</vt:lpstr>
      <vt:lpstr>NPBCH Coverage Shortage Investigation</vt:lpstr>
      <vt:lpstr>NPBCH Coverage</vt:lpstr>
      <vt:lpstr>Evaluation on Coverage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keywords>CTPClassification=CTP_PUBLIC:VisualMarkings=</cp:keywords>
  <cp:lastModifiedBy>Yoon, Daejung</cp:lastModifiedBy>
  <cp:revision>684</cp:revision>
  <dcterms:created xsi:type="dcterms:W3CDTF">2016-01-12T08:39:50Z</dcterms:created>
  <dcterms:modified xsi:type="dcterms:W3CDTF">2016-08-25T15:13:51Z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1471952431</vt:lpwstr>
  </property>
  <property fmtid="{D5CDD505-2E9C-101B-9397-08002B2CF9AE}" pid="11" name="TitusGUID">
    <vt:lpwstr>f11b475b-5f52-4681-8a5c-ca499f2882e3</vt:lpwstr>
  </property>
  <property fmtid="{D5CDD505-2E9C-101B-9397-08002B2CF9AE}" pid="12" name="CTP_TimeStamp">
    <vt:lpwstr>2016-08-25 15:13:51Z</vt:lpwstr>
  </property>
  <property fmtid="{D5CDD505-2E9C-101B-9397-08002B2CF9AE}" pid="13" name="CTP_BU">
    <vt:lpwstr>NA</vt:lpwstr>
  </property>
  <property fmtid="{D5CDD505-2E9C-101B-9397-08002B2CF9AE}" pid="14" name="CTP_IDSID">
    <vt:lpwstr>NA</vt:lpwstr>
  </property>
  <property fmtid="{D5CDD505-2E9C-101B-9397-08002B2CF9AE}" pid="15" name="CTP_WWID">
    <vt:lpwstr>NA</vt:lpwstr>
  </property>
  <property fmtid="{D5CDD505-2E9C-101B-9397-08002B2CF9AE}" pid="16" name="CTPClassification">
    <vt:lpwstr>CTP_PUBLIC</vt:lpwstr>
  </property>
</Properties>
</file>