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74" r:id="rId1"/>
    <p:sldMasterId id="2147483753" r:id="rId2"/>
  </p:sldMasterIdLst>
  <p:notesMasterIdLst>
    <p:notesMasterId r:id="rId11"/>
  </p:notesMasterIdLst>
  <p:sldIdLst>
    <p:sldId id="589" r:id="rId3"/>
    <p:sldId id="593" r:id="rId4"/>
    <p:sldId id="604" r:id="rId5"/>
    <p:sldId id="594" r:id="rId6"/>
    <p:sldId id="605" r:id="rId7"/>
    <p:sldId id="606" r:id="rId8"/>
    <p:sldId id="595" r:id="rId9"/>
    <p:sldId id="597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89796" autoAdjust="0"/>
  </p:normalViewPr>
  <p:slideViewPr>
    <p:cSldViewPr>
      <p:cViewPr>
        <p:scale>
          <a:sx n="80" d="100"/>
          <a:sy n="80" d="100"/>
        </p:scale>
        <p:origin x="-2502" y="-5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8E90C-DFBC-4BDA-AB7C-90724BE5CF9A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13570-C4CA-4F9E-9AFE-1C46D46219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9447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13570-C4CA-4F9E-9AFE-1C46D462195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8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57200" y="3382963"/>
            <a:ext cx="6380163" cy="1082675"/>
          </a:xfrm>
          <a:effectLst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altLang="ko-KR"/>
              <a:t>Click to edit Master title style</a:t>
            </a:r>
          </a:p>
        </p:txBody>
      </p:sp>
      <p:sp>
        <p:nvSpPr>
          <p:cNvPr id="12318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" y="4468813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>
                <a:solidFill>
                  <a:srgbClr val="969696"/>
                </a:solidFill>
              </a:defRPr>
            </a:lvl1pPr>
          </a:lstStyle>
          <a:p>
            <a:r>
              <a:rPr lang="en-US" altLang="ko-KR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66B28278-E7FD-4F23-A861-FA0530758F49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76200"/>
            <a:ext cx="205740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76200"/>
            <a:ext cx="601980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54A77FF6-77E5-4522-83E1-4ACFE4ADFA78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747838"/>
            <a:ext cx="8229600" cy="4378325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C8CC694-EB29-4378-93FC-7C3D2B85AE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889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1DB83D33-9180-49F7-92C0-44E9DFB69EBF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7DE7461C-95E0-4E18-B9B1-9717319A950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5502E-AB10-4170-8CA1-065C3E7D919C}" type="datetimeFigureOut">
              <a:rPr lang="zh-CN" altLang="en-US" smtClean="0"/>
              <a:pPr/>
              <a:t>2016/8/12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ED0FBE-A003-43EB-9995-59E8E01C072D}" type="slidenum">
              <a:rPr lang="en-US" altLang="ko-KR" smtClean="0"/>
              <a:pPr>
                <a:defRPr/>
              </a:pPr>
              <a:t>‹#›</a:t>
            </a:fld>
            <a:endParaRPr lang="en-US" altLang="ko-KR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3E1939D1-0AD0-4380-8468-FED7804605A5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7838"/>
            <a:ext cx="4038600" cy="4378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4A83343-BF61-4E08-B4F3-64E6248E3581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C7FD3808-13F8-4F92-8E5F-8AAA81229BC6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F1FA00C6-BDFA-4028-8A2D-A62EF83682C2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024F7C15-9F1E-4221-9018-51E2263F327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E63A3819-DB66-4625-9763-3CF2BCA4A163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l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ctr" rtl="0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ko-KR" sz="1400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algn="r" rtl="0" fontAlgn="base">
              <a:spcBef>
                <a:spcPct val="0"/>
              </a:spcBef>
              <a:spcAft>
                <a:spcPct val="0"/>
              </a:spcAft>
              <a:defRPr/>
            </a:pPr>
            <a:fld id="{861DFED6-D5D4-408B-B7E7-3ADEDF983B54}" type="slidenum">
              <a:rPr lang="en-US" altLang="ko-KR" sz="900" b="1" kern="1200">
                <a:solidFill>
                  <a:srgbClr val="000000"/>
                </a:solidFill>
                <a:latin typeface="Arial" pitchFamily="34" charset="0"/>
                <a:ea typeface="굴림" pitchFamily="34" charset="-127"/>
                <a:cs typeface="+mn-cs"/>
              </a:rPr>
              <a:pPr algn="r" rtl="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ko-KR" sz="900" b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850" name="Rectangle 2"/>
          <p:cNvSpPr>
            <a:spLocks noChangeArrowheads="1"/>
          </p:cNvSpPr>
          <p:nvPr/>
        </p:nvSpPr>
        <p:spPr bwMode="auto">
          <a:xfrm>
            <a:off x="0" y="0"/>
            <a:ext cx="9144000" cy="765175"/>
          </a:xfrm>
          <a:prstGeom prst="rect">
            <a:avLst/>
          </a:prstGeom>
          <a:gradFill rotWithShape="1">
            <a:gsLst>
              <a:gs pos="0">
                <a:srgbClr val="6699FF">
                  <a:gamma/>
                  <a:shade val="56078"/>
                  <a:invGamma/>
                </a:srgbClr>
              </a:gs>
              <a:gs pos="50000">
                <a:srgbClr val="6699FF">
                  <a:alpha val="98000"/>
                </a:srgbClr>
              </a:gs>
              <a:gs pos="100000">
                <a:srgbClr val="6699FF">
                  <a:gamma/>
                  <a:shade val="56078"/>
                  <a:invGamma/>
                </a:srgbClr>
              </a:gs>
            </a:gsLst>
            <a:lin ang="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rtl="0" eaLnBrk="0" fontAlgn="base">
              <a:spcBef>
                <a:spcPct val="20000"/>
              </a:spcBef>
              <a:spcAft>
                <a:spcPct val="0"/>
              </a:spcAft>
              <a:buClr>
                <a:srgbClr val="3333CC"/>
              </a:buClr>
              <a:buFont typeface="Wingdings" pitchFamily="2" charset="2"/>
              <a:buNone/>
              <a:defRPr/>
            </a:pPr>
            <a:endParaRPr kumimoji="1" lang="en-US" b="1" i="1" kern="1200">
              <a:solidFill>
                <a:srgbClr val="000000"/>
              </a:solidFill>
              <a:latin typeface="Arial" pitchFamily="34" charset="0"/>
              <a:ea typeface="굴림" pitchFamily="34" charset="-127"/>
              <a:cs typeface="+mn-cs"/>
            </a:endParaRPr>
          </a:p>
        </p:txBody>
      </p:sp>
      <p:sp>
        <p:nvSpPr>
          <p:cNvPr id="123085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200"/>
            <a:ext cx="8229600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3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47838"/>
            <a:ext cx="8229600" cy="437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230853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>
              <a:spcBef>
                <a:spcPct val="0"/>
              </a:spcBef>
              <a:buClrTx/>
              <a:buFontTx/>
              <a:buNone/>
              <a:defRPr kumimoji="0" sz="1400" b="0" i="0">
                <a:latin typeface="Arial" pitchFamily="34" charset="0"/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1230855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42313" y="6657975"/>
            <a:ext cx="8382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>
              <a:spcBef>
                <a:spcPct val="0"/>
              </a:spcBef>
              <a:buClrTx/>
              <a:buFontTx/>
              <a:buNone/>
              <a:defRPr kumimoji="0" sz="900" i="0">
                <a:latin typeface="Arial" pitchFamily="34" charset="0"/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2pPr>
      <a:lvl3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3pPr>
      <a:lvl4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4pPr>
      <a:lvl5pPr algn="l" rtl="0" eaLnBrk="0" fontAlgn="base" latinLnBrk="1" hangingPunct="0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5pPr>
      <a:lvl6pPr marL="4572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6pPr>
      <a:lvl7pPr marL="9144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7pPr>
      <a:lvl8pPr marL="13716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8pPr>
      <a:lvl9pPr marL="1828800" algn="l" rtl="0" fontAlgn="base" latinLnBrk="1">
        <a:lnSpc>
          <a:spcPct val="85000"/>
        </a:lnSpc>
        <a:spcBef>
          <a:spcPct val="0"/>
        </a:spcBef>
        <a:spcAft>
          <a:spcPct val="0"/>
        </a:spcAft>
        <a:defRPr kumimoji="1" sz="3200" b="1">
          <a:solidFill>
            <a:schemeClr val="bg1"/>
          </a:solidFill>
          <a:latin typeface="Arial" pitchFamily="34" charset="0"/>
          <a:ea typeface="굴림" pitchFamily="34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Font typeface="Wingdings" pitchFamily="2" charset="2"/>
        <a:buChar char="q"/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Clr>
          <a:srgbClr val="0000FF"/>
        </a:buClr>
        <a:buSzPct val="80000"/>
        <a:buFont typeface="Wingdings" pitchFamily="2" charset="2"/>
        <a:buChar char="q"/>
        <a:defRPr kumimoji="1" sz="16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•"/>
        <a:defRPr kumimoji="1" sz="1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–"/>
        <a:defRPr kumimoji="1" sz="14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Clr>
          <a:srgbClr val="FF9900"/>
        </a:buClr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rtl="0" fontAlgn="base">
              <a:spcAft>
                <a:spcPct val="0"/>
              </a:spcAft>
              <a:defRPr/>
            </a:pPr>
            <a:endParaRPr lang="en-US" altLang="ko-KR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fontAlgn="base">
              <a:spcAft>
                <a:spcPct val="0"/>
              </a:spcAft>
              <a:defRPr/>
            </a:pPr>
            <a:fld id="{F3C8B79E-BE0F-41BA-8CE1-A1B9FC617B65}" type="slidenum">
              <a:rPr lang="en-US" altLang="ko-KR" b="1" kern="1200" smtClean="0">
                <a:solidFill>
                  <a:srgbClr val="000000"/>
                </a:solidFill>
                <a:ea typeface="굴림" pitchFamily="34" charset="-127"/>
                <a:cs typeface="+mn-cs"/>
              </a:rPr>
              <a:pPr rtl="0" fontAlgn="base">
                <a:spcAft>
                  <a:spcPct val="0"/>
                </a:spcAft>
                <a:defRPr/>
              </a:pPr>
              <a:t>‹#›</a:t>
            </a:fld>
            <a:endParaRPr lang="en-US" altLang="ko-KR" b="1" kern="1200">
              <a:solidFill>
                <a:srgbClr val="000000"/>
              </a:solidFill>
              <a:ea typeface="굴림" pitchFamily="34" charset="-127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oleObject" Target="../embeddings/oleObject6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3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7.wmf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5.wmf"/><Relationship Id="rId5" Type="http://schemas.openxmlformats.org/officeDocument/2006/relationships/image" Target="../media/image2.wmf"/><Relationship Id="rId15" Type="http://schemas.openxmlformats.org/officeDocument/2006/relationships/oleObject" Target="../embeddings/oleObject7.bin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4.wmf"/><Relationship Id="rId1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958166" cy="1470025"/>
          </a:xfrm>
        </p:spPr>
        <p:txBody>
          <a:bodyPr>
            <a:normAutofit/>
          </a:bodyPr>
          <a:lstStyle/>
          <a:p>
            <a:r>
              <a:rPr lang="en-GB" sz="2400" b="1" dirty="0" smtClean="0"/>
              <a:t>Way forward on UE performance requirements for FD-MIMO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1538" y="3886200"/>
            <a:ext cx="7143800" cy="1752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+mn-lt"/>
              </a:rPr>
              <a:t>Samsung, Qualcomm</a:t>
            </a:r>
            <a:r>
              <a:rPr lang="en-US" altLang="zh-CN" sz="2400" dirty="0" smtClean="0">
                <a:solidFill>
                  <a:schemeClr val="tx1"/>
                </a:solidFill>
              </a:rPr>
              <a:t>, Intel, [Ericsson]</a:t>
            </a:r>
            <a:endParaRPr lang="zh-CN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GB" b="1" dirty="0" smtClean="0"/>
              <a:t>3GPP TSG-RAN WG4 Meeting </a:t>
            </a:r>
            <a:r>
              <a:rPr lang="en-GB" b="1" dirty="0" smtClean="0"/>
              <a:t>#</a:t>
            </a:r>
            <a:r>
              <a:rPr lang="en-US" altLang="zh-CN" b="1" dirty="0" smtClean="0"/>
              <a:t>80</a:t>
            </a:r>
          </a:p>
          <a:p>
            <a:r>
              <a:rPr lang="en-US" altLang="zh-CN" b="1" dirty="0"/>
              <a:t>Gothenburg, Sweden, 22 - 26 Aug, 2016</a:t>
            </a:r>
            <a:endParaRPr lang="zh-CN" altLang="zh-CN" b="1" dirty="0"/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000892" y="142852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 smtClean="0"/>
              <a:t>R4-</a:t>
            </a:r>
            <a:r>
              <a:rPr lang="en-US" altLang="zh-CN" sz="2400" dirty="0" smtClean="0"/>
              <a:t>165941</a:t>
            </a:r>
            <a:endParaRPr lang="en-US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 marL="342900" lvl="1" indent="-342900">
              <a:buFont typeface="Wingdings" pitchFamily="2" charset="2"/>
              <a:buChar char="p"/>
            </a:pPr>
            <a:r>
              <a:rPr lang="en-GB" altLang="zh-CN" sz="1600" dirty="0" smtClean="0">
                <a:solidFill>
                  <a:schemeClr val="bg1">
                    <a:lumMod val="65000"/>
                  </a:schemeClr>
                </a:solidFill>
              </a:rPr>
              <a:t>DMRS configuration for target  UE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</a:rPr>
              <a:t>Fixed as port 11, </a:t>
            </a:r>
            <a:r>
              <a:rPr lang="en-US" altLang="zh-CN" sz="1600" dirty="0" err="1" smtClean="0">
                <a:solidFill>
                  <a:schemeClr val="bg1">
                    <a:lumMod val="65000"/>
                  </a:schemeClr>
                </a:solidFill>
              </a:rPr>
              <a:t>nSCID</a:t>
            </a: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</a:rPr>
              <a:t>=0, OCC=4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Number of interference port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1 port  with </a:t>
            </a:r>
            <a:r>
              <a:rPr lang="en-US" sz="1600" dirty="0" err="1" smtClean="0">
                <a:solidFill>
                  <a:schemeClr val="bg1">
                    <a:lumMod val="65000"/>
                  </a:schemeClr>
                </a:solidFill>
              </a:rPr>
              <a:t>nSCID</a:t>
            </a: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= 0,OCC =4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0">
              <a:buFont typeface="Wingdings" pitchFamily="2" charset="2"/>
              <a:buChar char="p"/>
            </a:pPr>
            <a:r>
              <a:rPr lang="en-US" sz="1600" dirty="0" smtClean="0">
                <a:solidFill>
                  <a:schemeClr val="bg1">
                    <a:lumMod val="65000"/>
                  </a:schemeClr>
                </a:solidFill>
              </a:rPr>
              <a:t>Interference port selection: </a:t>
            </a: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randomized interference port between port{7, 8,13}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1:  per TTI  per RBG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2: per TTI per RB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Option 3: per TTI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200" dirty="0" smtClean="0">
                <a:solidFill>
                  <a:schemeClr val="bg1">
                    <a:lumMod val="65000"/>
                  </a:schemeClr>
                </a:solidFill>
              </a:rPr>
              <a:t>Decide set-up in next RAN4 meeting</a:t>
            </a:r>
          </a:p>
          <a:p>
            <a:pPr lvl="0"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Detailed test parameters</a:t>
            </a:r>
            <a:endParaRPr lang="zh-CN" altLang="en-US" sz="16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Reusing existing test parameters for FRC, propagation channel, antenna correlation, and beam-forming mode as specified in 36.101 8.3.1.1 Test 2</a:t>
            </a:r>
            <a:endParaRPr lang="zh-CN" altLang="en-US" sz="2000" dirty="0" smtClean="0">
              <a:solidFill>
                <a:schemeClr val="bg1">
                  <a:lumMod val="65000"/>
                </a:schemeClr>
              </a:solidFill>
            </a:endParaRPr>
          </a:p>
          <a:p>
            <a:pPr>
              <a:buFont typeface="Wingdings" pitchFamily="2" charset="2"/>
              <a:buChar char="p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chemeClr val="bg1">
                    <a:lumMod val="65000"/>
                  </a:schemeClr>
                </a:solidFill>
              </a:rPr>
              <a:t>Bring simulation results and deciding performance requirements for FDD mode and  TDD mode in next RAN4 meeting.</a:t>
            </a:r>
          </a:p>
          <a:p>
            <a:pPr>
              <a:buFont typeface="Wingdings" pitchFamily="2" charset="2"/>
              <a:buChar char="l"/>
            </a:pPr>
            <a:endParaRPr lang="en-GB" sz="1600" dirty="0" smtClean="0"/>
          </a:p>
          <a:p>
            <a:pPr lvl="1"/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solidFill>
                  <a:schemeClr val="bg1">
                    <a:lumMod val="75000"/>
                  </a:schemeClr>
                </a:solidFill>
                <a:ea typeface="+mj-ea"/>
                <a:cs typeface="+mj-cs"/>
              </a:rPr>
              <a:t>PDSCH demodulation test(RAN4#79 agreement)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000108"/>
            <a:ext cx="8715436" cy="5429288"/>
          </a:xfrm>
        </p:spPr>
        <p:txBody>
          <a:bodyPr>
            <a:noAutofit/>
          </a:bodyPr>
          <a:lstStyle/>
          <a:p>
            <a:pPr lvl="0">
              <a:buFont typeface="Wingdings" pitchFamily="2" charset="2"/>
              <a:buChar char="p"/>
            </a:pPr>
            <a:r>
              <a:rPr lang="en-US" sz="1800" dirty="0" smtClean="0"/>
              <a:t>Interference port selection: </a:t>
            </a:r>
            <a:r>
              <a:rPr lang="en-GB" sz="1800" dirty="0" smtClean="0"/>
              <a:t>randomized interference port between port{7, 8,13}</a:t>
            </a:r>
          </a:p>
          <a:p>
            <a:pPr lvl="1">
              <a:buFont typeface="Wingdings" pitchFamily="2" charset="2"/>
              <a:buChar char="l"/>
            </a:pPr>
            <a:r>
              <a:rPr lang="en-US" altLang="zh-CN" sz="1400" strike="sngStrike" dirty="0" smtClean="0">
                <a:solidFill>
                  <a:srgbClr val="FF0000"/>
                </a:solidFill>
              </a:rPr>
              <a:t>Defining  test case with test setup as </a:t>
            </a:r>
            <a:r>
              <a:rPr lang="en-GB" sz="1400" strike="sngStrike" dirty="0" smtClean="0">
                <a:solidFill>
                  <a:srgbClr val="FF0000"/>
                </a:solidFill>
              </a:rPr>
              <a:t>per TTI </a:t>
            </a:r>
            <a:r>
              <a:rPr lang="en-US" altLang="zh-CN" sz="1400" strike="sngStrike" dirty="0" smtClean="0">
                <a:solidFill>
                  <a:srgbClr val="FF0000"/>
                </a:solidFill>
              </a:rPr>
              <a:t>per</a:t>
            </a:r>
            <a:r>
              <a:rPr lang="en-GB" sz="14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400" strike="sngStrike" dirty="0" smtClean="0">
                <a:solidFill>
                  <a:srgbClr val="FF0000"/>
                </a:solidFill>
              </a:rPr>
              <a:t>PRG </a:t>
            </a:r>
            <a:r>
              <a:rPr lang="en-GB" sz="1400" strike="sngStrike" dirty="0" smtClean="0">
                <a:solidFill>
                  <a:srgbClr val="FF0000"/>
                </a:solidFill>
              </a:rPr>
              <a:t>basis</a:t>
            </a:r>
          </a:p>
          <a:p>
            <a:pPr lvl="1"/>
            <a:r>
              <a:rPr lang="en-US" altLang="zh-CN" sz="1600" strike="sngStrike" dirty="0" smtClean="0">
                <a:solidFill>
                  <a:srgbClr val="FF0000"/>
                </a:solidFill>
              </a:rPr>
              <a:t>The minimum performance requirements are based the assumption interference port  detection  and interference  covariance matrix estimation per RB basis</a:t>
            </a:r>
          </a:p>
          <a:p>
            <a:pPr lvl="1"/>
            <a:r>
              <a:rPr lang="en-US" altLang="zh-CN" sz="1600" strike="sngStrike" dirty="0" smtClean="0">
                <a:solidFill>
                  <a:srgbClr val="FF0000"/>
                </a:solidFill>
              </a:rPr>
              <a:t>FFS if test setup is based on </a:t>
            </a:r>
            <a:r>
              <a:rPr lang="en-GB" sz="1600" strike="sngStrike" dirty="0" smtClean="0">
                <a:solidFill>
                  <a:srgbClr val="FF0000"/>
                </a:solidFill>
              </a:rPr>
              <a:t>per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PRB or</a:t>
            </a:r>
            <a:r>
              <a:rPr lang="en-GB" sz="16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per</a:t>
            </a:r>
            <a:r>
              <a:rPr lang="en-GB" sz="1600" strike="sngStrike" dirty="0" smtClean="0">
                <a:solidFill>
                  <a:srgbClr val="FF0000"/>
                </a:solidFill>
              </a:rPr>
              <a:t> </a:t>
            </a:r>
            <a:r>
              <a:rPr lang="en-US" altLang="zh-CN" sz="1600" strike="sngStrike" dirty="0" smtClean="0">
                <a:solidFill>
                  <a:srgbClr val="FF0000"/>
                </a:solidFill>
              </a:rPr>
              <a:t>PRG </a:t>
            </a:r>
            <a:r>
              <a:rPr lang="en-GB" sz="1600" strike="sngStrike" dirty="0" smtClean="0">
                <a:solidFill>
                  <a:srgbClr val="FF0000"/>
                </a:solidFill>
              </a:rPr>
              <a:t>basis granularity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1:  per TTI  per RBG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2: per TTI per RB basis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>
                <a:solidFill>
                  <a:srgbClr val="FF0000"/>
                </a:solidFill>
              </a:rPr>
              <a:t>Option 3: per TTI basis</a:t>
            </a:r>
          </a:p>
          <a:p>
            <a:pPr lvl="1">
              <a:buFont typeface="Wingdings" pitchFamily="2" charset="2"/>
              <a:buChar char="l"/>
            </a:pPr>
            <a:r>
              <a:rPr lang="en-US" altLang="zh-CN" sz="1600" dirty="0" smtClean="0">
                <a:solidFill>
                  <a:srgbClr val="FF0000"/>
                </a:solidFill>
              </a:rPr>
              <a:t>Make final decisions based </a:t>
            </a:r>
            <a:r>
              <a:rPr lang="en-US" altLang="zh-CN" sz="1600" smtClean="0">
                <a:solidFill>
                  <a:srgbClr val="FF0000"/>
                </a:solidFill>
              </a:rPr>
              <a:t>above options </a:t>
            </a:r>
            <a:r>
              <a:rPr lang="en-US" altLang="zh-CN" sz="1600" dirty="0" smtClean="0">
                <a:solidFill>
                  <a:srgbClr val="FF0000"/>
                </a:solidFill>
              </a:rPr>
              <a:t>in next RAN4 meeting</a:t>
            </a:r>
            <a:endParaRPr lang="en-US" altLang="zh-CN" sz="1600" dirty="0" smtClean="0"/>
          </a:p>
          <a:p>
            <a:pPr lvl="1"/>
            <a:endParaRPr lang="en-US" altLang="zh-CN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800" dirty="0" smtClean="0">
                <a:ea typeface="+mj-ea"/>
                <a:cs typeface="+mj-cs"/>
              </a:rPr>
              <a:t>PDSCH demodulation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2000" dirty="0" smtClean="0"/>
              <a:t>Performance requirements:</a:t>
            </a:r>
          </a:p>
          <a:p>
            <a:pPr lvl="1">
              <a:buFont typeface="Wingdings" pitchFamily="2" charset="2"/>
              <a:buChar char="l"/>
            </a:pPr>
            <a:r>
              <a:rPr lang="en-GB" sz="2000" dirty="0" smtClean="0"/>
              <a:t>FDD mode: </a:t>
            </a:r>
          </a:p>
          <a:p>
            <a:pPr lvl="2">
              <a:buFont typeface="Wingdings" pitchFamily="2" charset="2"/>
              <a:buChar char="l"/>
            </a:pPr>
            <a:r>
              <a:rPr lang="en-US" altLang="zh-CN" sz="1600" dirty="0" smtClean="0"/>
              <a:t>S</a:t>
            </a:r>
            <a:r>
              <a:rPr lang="en-GB" sz="1600" dirty="0" smtClean="0"/>
              <a:t>ingle PMI [2.5], multiple PMI [2.5]</a:t>
            </a:r>
          </a:p>
          <a:p>
            <a:pPr lvl="1">
              <a:buFont typeface="Wingdings" pitchFamily="2" charset="2"/>
              <a:buChar char="l"/>
            </a:pPr>
            <a:r>
              <a:rPr lang="en-GB" sz="2000" dirty="0" smtClean="0"/>
              <a:t>TDD mode:</a:t>
            </a:r>
          </a:p>
          <a:p>
            <a:pPr lvl="2">
              <a:buFont typeface="Wingdings" pitchFamily="2" charset="2"/>
              <a:buChar char="l"/>
            </a:pPr>
            <a:r>
              <a:rPr lang="en-GB" sz="1600" dirty="0" smtClean="0"/>
              <a:t>Single PMI: [2.5], multiple PMI [2.5]</a:t>
            </a:r>
          </a:p>
          <a:p>
            <a:pPr lvl="1">
              <a:buFont typeface="Wingdings" pitchFamily="2" charset="2"/>
              <a:buChar char="l"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A PMI test cases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215370" cy="4572032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sz="1600" dirty="0" smtClean="0"/>
              <a:t>Test applicability</a:t>
            </a:r>
          </a:p>
          <a:p>
            <a:pPr lvl="1">
              <a:buFont typeface="Wingdings" pitchFamily="2" charset="2"/>
              <a:buChar char="l"/>
            </a:pPr>
            <a:r>
              <a:rPr lang="en-GB" sz="1600" dirty="0" smtClean="0"/>
              <a:t>Introduce a subset of test cases with different (K, </a:t>
            </a:r>
            <a:r>
              <a:rPr lang="en-GB" sz="1600" dirty="0" err="1" smtClean="0"/>
              <a:t>Nmax</a:t>
            </a:r>
            <a:r>
              <a:rPr lang="en-GB" sz="1600" dirty="0" smtClean="0"/>
              <a:t>)  </a:t>
            </a:r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2">
              <a:buFont typeface="Wingdings" pitchFamily="2" charset="2"/>
              <a:buChar char="l"/>
            </a:pPr>
            <a:endParaRPr lang="en-GB" sz="1200" dirty="0" smtClean="0"/>
          </a:p>
          <a:p>
            <a:pPr lvl="1">
              <a:buFont typeface="Wingdings" pitchFamily="2" charset="2"/>
              <a:buChar char="l"/>
            </a:pPr>
            <a:r>
              <a:rPr lang="en-US" sz="1600" dirty="0" smtClean="0"/>
              <a:t>Based on UE capability, each UE pick up one configuration to pass with following applicability rule to determine {K, </a:t>
            </a:r>
            <a:r>
              <a:rPr lang="en-US" sz="1600" dirty="0" err="1" smtClean="0"/>
              <a:t>Nmax</a:t>
            </a:r>
            <a:r>
              <a:rPr lang="en-US" sz="1600" dirty="0" smtClean="0"/>
              <a:t>} : </a:t>
            </a:r>
          </a:p>
          <a:p>
            <a:pPr lvl="2"/>
            <a:r>
              <a:rPr lang="en-US" sz="1400" dirty="0" smtClean="0"/>
              <a:t>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(8,64), then pass test with (8,64)</a:t>
            </a:r>
          </a:p>
          <a:p>
            <a:pPr lvl="2"/>
            <a:r>
              <a:rPr lang="en-US" sz="1400" dirty="0" smtClean="0"/>
              <a:t> else 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(4,32) then pass test with (4,32)</a:t>
            </a:r>
          </a:p>
          <a:p>
            <a:pPr lvl="2"/>
            <a:r>
              <a:rPr lang="en-US" sz="1400" dirty="0" smtClean="0"/>
              <a:t>else if UE supporting (</a:t>
            </a:r>
            <a:r>
              <a:rPr lang="en-US" sz="1400" dirty="0" err="1" smtClean="0"/>
              <a:t>K,Nmax</a:t>
            </a:r>
            <a:r>
              <a:rPr lang="en-US" sz="1400" dirty="0" smtClean="0"/>
              <a:t>) = (2,16) then pass test with (2,16)</a:t>
            </a:r>
          </a:p>
          <a:p>
            <a:pPr lvl="2"/>
            <a:r>
              <a:rPr lang="en-US" sz="1400" dirty="0" smtClean="0"/>
              <a:t>Other wise UE pass test with (2,8)</a:t>
            </a:r>
          </a:p>
          <a:p>
            <a:pPr>
              <a:buNone/>
            </a:pPr>
            <a:endParaRPr lang="en-US" dirty="0" smtClean="0"/>
          </a:p>
          <a:p>
            <a:pPr>
              <a:buFont typeface="Wingdings" pitchFamily="2" charset="2"/>
              <a:buChar char="p"/>
            </a:pPr>
            <a:endParaRPr lang="en-US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142844" y="1"/>
            <a:ext cx="8501122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algn="ctr">
              <a:spcBef>
                <a:spcPct val="0"/>
              </a:spcBef>
              <a:defRPr/>
            </a:pPr>
            <a:r>
              <a:rPr lang="en-GB" sz="2800" dirty="0" smtClean="0"/>
              <a:t>Test applicability</a:t>
            </a:r>
            <a:endParaRPr lang="en-GB" sz="2000" dirty="0" smtClean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For 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428728" y="1571612"/>
          <a:ext cx="4643469" cy="375920"/>
        </p:xfrm>
        <a:graphic>
          <a:graphicData uri="http://schemas.openxmlformats.org/drawingml/2006/table">
            <a:tbl>
              <a:tblPr/>
              <a:tblGrid>
                <a:gridCol w="1005423"/>
                <a:gridCol w="912819"/>
                <a:gridCol w="912819"/>
                <a:gridCol w="886360"/>
                <a:gridCol w="926048"/>
              </a:tblGrid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Test number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#1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#2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#3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#4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595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(K, </a:t>
                      </a:r>
                      <a:r>
                        <a:rPr lang="en-US" sz="1200" dirty="0" err="1">
                          <a:latin typeface="Calibri"/>
                          <a:ea typeface="宋体"/>
                        </a:rPr>
                        <a:t>N</a:t>
                      </a:r>
                      <a:r>
                        <a:rPr lang="en-US" sz="1200" baseline="-25000" dirty="0" err="1">
                          <a:latin typeface="Calibri"/>
                          <a:ea typeface="宋体"/>
                        </a:rPr>
                        <a:t>total</a:t>
                      </a:r>
                      <a:r>
                        <a:rPr lang="en-US" sz="1200" dirty="0">
                          <a:latin typeface="Calibri"/>
                          <a:ea typeface="宋体"/>
                        </a:rPr>
                        <a:t>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(2,8)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>
                          <a:latin typeface="Calibri"/>
                          <a:ea typeface="宋体"/>
                        </a:rPr>
                        <a:t>(2,16) </a:t>
                      </a:r>
                      <a:endParaRPr lang="zh-CN" sz="120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(4,32)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US" sz="1200" dirty="0">
                          <a:latin typeface="Calibri"/>
                          <a:ea typeface="宋体"/>
                        </a:rPr>
                        <a:t>(8,64) </a:t>
                      </a:r>
                      <a:endParaRPr lang="zh-CN" sz="12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508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 lvl="0"/>
            <a:r>
              <a:rPr lang="en-GB" sz="1600" dirty="0" smtClean="0"/>
              <a:t>PMI Adaptation</a:t>
            </a:r>
          </a:p>
          <a:p>
            <a:pPr lvl="1"/>
            <a:r>
              <a:rPr lang="en-GB" sz="1200" dirty="0" smtClean="0">
                <a:solidFill>
                  <a:srgbClr val="FF0000"/>
                </a:solidFill>
              </a:rPr>
              <a:t>Fixed PMI through CSR without Beam steering </a:t>
            </a:r>
            <a:r>
              <a:rPr lang="en-US" altLang="zh-CN" sz="1200" dirty="0" smtClean="0">
                <a:solidFill>
                  <a:srgbClr val="FF0000"/>
                </a:solidFill>
              </a:rPr>
              <a:t>in channel</a:t>
            </a:r>
            <a:endParaRPr lang="en-GB" sz="1200" dirty="0" smtClean="0">
              <a:solidFill>
                <a:srgbClr val="FF0000"/>
              </a:solidFill>
            </a:endParaRPr>
          </a:p>
          <a:p>
            <a:r>
              <a:rPr lang="en-GB" sz="1600" dirty="0" smtClean="0"/>
              <a:t>FRC: 64QAM Rank1 </a:t>
            </a:r>
          </a:p>
          <a:p>
            <a:pPr lvl="0"/>
            <a:r>
              <a:rPr lang="en-GB" sz="1600" dirty="0" smtClean="0"/>
              <a:t>Beam-forming model: Dynamic power scaling method </a:t>
            </a:r>
            <a:endParaRPr lang="zh-CN" altLang="en-US" sz="1600" dirty="0" smtClean="0"/>
          </a:p>
          <a:p>
            <a:pPr lvl="1"/>
            <a:endParaRPr lang="en-GB" sz="1600" dirty="0" smtClean="0"/>
          </a:p>
          <a:p>
            <a:pPr lvl="2"/>
            <a:r>
              <a:rPr lang="en-US" sz="1200" dirty="0" smtClean="0"/>
              <a:t>Log scale with A = 5 dB, B = -1.3351 dB</a:t>
            </a:r>
          </a:p>
          <a:p>
            <a:pPr lvl="2"/>
            <a:r>
              <a:rPr lang="en-US" sz="1200" dirty="0" smtClean="0"/>
              <a:t>k = 0,1,2,…,K-1</a:t>
            </a:r>
          </a:p>
          <a:p>
            <a:pPr lvl="1"/>
            <a:r>
              <a:rPr lang="en-US" sz="1200" dirty="0" smtClean="0"/>
              <a:t>controls the phase variation, and the phase for m-</a:t>
            </a:r>
            <a:r>
              <a:rPr lang="en-US" sz="1200" dirty="0" err="1" smtClean="0"/>
              <a:t>th</a:t>
            </a:r>
            <a:r>
              <a:rPr lang="en-US" sz="1200" dirty="0" smtClean="0"/>
              <a:t> sub-frame is denoted by                       ,      where is the random start value with the uniform distribution, i.e.                   ,        is the step of phase variation, which is defined in Table below, and </a:t>
            </a:r>
            <a:r>
              <a:rPr lang="en-US" sz="1200" i="1" dirty="0" smtClean="0"/>
              <a:t>m</a:t>
            </a:r>
            <a:r>
              <a:rPr lang="en-US" sz="1200" dirty="0" smtClean="0"/>
              <a:t> is the linear increment of 1 for every sub-frame throughout the simulation .</a:t>
            </a:r>
          </a:p>
          <a:p>
            <a:pPr lvl="2"/>
            <a:r>
              <a:rPr lang="en-US" sz="1200" dirty="0" smtClean="0"/>
              <a:t>   </a:t>
            </a:r>
            <a:r>
              <a:rPr lang="en-US" altLang="zh-CN" sz="1200" dirty="0" smtClean="0"/>
              <a:t>=</a:t>
            </a:r>
            <a:r>
              <a:rPr lang="en-GB" sz="1200" dirty="0" smtClean="0">
                <a:solidFill>
                  <a:srgbClr val="FF0000"/>
                </a:solidFill>
              </a:rPr>
              <a:t>1.2566×10</a:t>
            </a:r>
            <a:r>
              <a:rPr lang="en-GB" sz="1200" baseline="30000" dirty="0" smtClean="0">
                <a:solidFill>
                  <a:srgbClr val="FF0000"/>
                </a:solidFill>
              </a:rPr>
              <a:t>-3  </a:t>
            </a:r>
            <a:r>
              <a:rPr lang="en-GB" sz="1200" dirty="0" smtClean="0">
                <a:solidFill>
                  <a:srgbClr val="FF0000"/>
                </a:solidFill>
              </a:rPr>
              <a:t>( 5s Periodicity)</a:t>
            </a:r>
          </a:p>
          <a:p>
            <a:pPr lvl="2"/>
            <a:r>
              <a:rPr lang="en-US" altLang="zh-CN" sz="1200" dirty="0" smtClean="0">
                <a:solidFill>
                  <a:srgbClr val="FF0000"/>
                </a:solidFill>
              </a:rPr>
              <a:t>Test time should be integer multi </a:t>
            </a:r>
            <a:r>
              <a:rPr lang="en-US" altLang="zh-CN" sz="1200" dirty="0" err="1" smtClean="0">
                <a:solidFill>
                  <a:srgbClr val="FF0000"/>
                </a:solidFill>
              </a:rPr>
              <a:t>ples</a:t>
            </a:r>
            <a:r>
              <a:rPr lang="en-US" altLang="zh-CN" sz="1200" dirty="0" smtClean="0">
                <a:solidFill>
                  <a:srgbClr val="FF0000"/>
                </a:solidFill>
              </a:rPr>
              <a:t> of 5s</a:t>
            </a:r>
            <a:endParaRPr lang="en-GB" sz="1200" dirty="0" smtClean="0">
              <a:solidFill>
                <a:srgbClr val="FF0000"/>
              </a:solidFill>
            </a:endParaRPr>
          </a:p>
          <a:p>
            <a:r>
              <a:rPr lang="en-US" altLang="zh-CN" sz="1600" dirty="0" smtClean="0"/>
              <a:t>Reference Test Point:[70%] with following CRI</a:t>
            </a: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j-ea"/>
                <a:cs typeface="+mj-cs"/>
              </a:rPr>
              <a:t> B K&gt;1 CRI test case 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475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7" name="Object 5"/>
          <p:cNvGraphicFramePr>
            <a:graphicFrameLocks noChangeAspect="1"/>
          </p:cNvGraphicFramePr>
          <p:nvPr/>
        </p:nvGraphicFramePr>
        <p:xfrm>
          <a:off x="5786446" y="2714620"/>
          <a:ext cx="725487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9" name="Equation" r:id="rId4" imgW="1002960" imgH="228600" progId="Equation.3">
                  <p:embed/>
                </p:oleObj>
              </mc:Choice>
              <mc:Fallback>
                <p:oleObj name="Equation" r:id="rId4" imgW="1002960" imgH="22860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46" y="2714620"/>
                        <a:ext cx="725487" cy="20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59" name="Object 7"/>
          <p:cNvGraphicFramePr>
            <a:graphicFrameLocks noChangeAspect="1"/>
          </p:cNvGraphicFramePr>
          <p:nvPr/>
        </p:nvGraphicFramePr>
        <p:xfrm>
          <a:off x="6572264" y="2714620"/>
          <a:ext cx="16192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0" name="Equation" r:id="rId6" imgW="190500" imgH="228600" progId="Equation.3">
                  <p:embed/>
                </p:oleObj>
              </mc:Choice>
              <mc:Fallback>
                <p:oleObj name="Equation" r:id="rId6" imgW="190500" imgH="2286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64" y="2714620"/>
                        <a:ext cx="161925" cy="20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1" name="Object 9"/>
          <p:cNvGraphicFramePr>
            <a:graphicFrameLocks noChangeAspect="1"/>
          </p:cNvGraphicFramePr>
          <p:nvPr/>
        </p:nvGraphicFramePr>
        <p:xfrm>
          <a:off x="3428992" y="2928934"/>
          <a:ext cx="600075" cy="20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1" name="Equation" r:id="rId8" imgW="711200" imgH="228600" progId="Equation.3">
                  <p:embed/>
                </p:oleObj>
              </mc:Choice>
              <mc:Fallback>
                <p:oleObj name="Equation" r:id="rId8" imgW="711200" imgH="22860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8992" y="2928934"/>
                        <a:ext cx="600075" cy="200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3" name="Object 11"/>
          <p:cNvGraphicFramePr>
            <a:graphicFrameLocks noChangeAspect="1"/>
          </p:cNvGraphicFramePr>
          <p:nvPr/>
        </p:nvGraphicFramePr>
        <p:xfrm>
          <a:off x="4143372" y="2928934"/>
          <a:ext cx="17145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2" name="Equation" r:id="rId10" imgW="241091" imgH="177646" progId="Equation.3">
                  <p:embed/>
                </p:oleObj>
              </mc:Choice>
              <mc:Fallback>
                <p:oleObj name="Equation" r:id="rId10" imgW="241091" imgH="177646" progId="Equation.3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3372" y="2928934"/>
                        <a:ext cx="171450" cy="15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4766" name="Object 14"/>
          <p:cNvGraphicFramePr>
            <a:graphicFrameLocks noChangeAspect="1"/>
          </p:cNvGraphicFramePr>
          <p:nvPr/>
        </p:nvGraphicFramePr>
        <p:xfrm>
          <a:off x="1214414" y="3286124"/>
          <a:ext cx="171450" cy="15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3" name="Equation" r:id="rId12" imgW="241091" imgH="177646" progId="Equation.3">
                  <p:embed/>
                </p:oleObj>
              </mc:Choice>
              <mc:Fallback>
                <p:oleObj name="Equation" r:id="rId12" imgW="241091" imgH="177646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4414" y="3286124"/>
                        <a:ext cx="171450" cy="152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68" name="Rectangle 1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4767" name="Object 15"/>
          <p:cNvGraphicFramePr>
            <a:graphicFrameLocks noChangeAspect="1"/>
          </p:cNvGraphicFramePr>
          <p:nvPr/>
        </p:nvGraphicFramePr>
        <p:xfrm>
          <a:off x="1500166" y="1928802"/>
          <a:ext cx="1581150" cy="371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4" name="Equation" r:id="rId13" imgW="1828800" imgH="431800" progId="Equation.3">
                  <p:embed/>
                </p:oleObj>
              </mc:Choice>
              <mc:Fallback>
                <p:oleObj name="Equation" r:id="rId13" imgW="1828800" imgH="4318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66" y="1928802"/>
                        <a:ext cx="1581150" cy="371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770" name="Rectangle 1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" name="Object 16"/>
          <p:cNvGraphicFramePr>
            <a:graphicFrameLocks noChangeAspect="1"/>
          </p:cNvGraphicFramePr>
          <p:nvPr/>
        </p:nvGraphicFramePr>
        <p:xfrm>
          <a:off x="785786" y="2714620"/>
          <a:ext cx="190500" cy="228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75" name="Equation" r:id="rId15" imgW="190440" imgH="228600" progId="Equation.3">
                  <p:embed/>
                </p:oleObj>
              </mc:Choice>
              <mc:Fallback>
                <p:oleObj name="Equation" r:id="rId15" imgW="190440" imgH="2286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786" y="2714620"/>
                        <a:ext cx="190500" cy="228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57256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p"/>
            </a:pPr>
            <a:r>
              <a:rPr lang="en-GB" altLang="zh-CN" sz="2000" dirty="0" smtClean="0"/>
              <a:t>Performance requirements</a:t>
            </a:r>
          </a:p>
          <a:p>
            <a:pPr lvl="1">
              <a:buFont typeface="Wingdings" pitchFamily="2" charset="2"/>
              <a:buChar char="l"/>
            </a:pPr>
            <a:r>
              <a:rPr lang="en-GB" altLang="zh-CN" sz="1400" dirty="0" smtClean="0"/>
              <a:t>FDD:</a:t>
            </a:r>
          </a:p>
          <a:p>
            <a:pPr lvl="2">
              <a:buFont typeface="Wingdings" pitchFamily="2" charset="2"/>
              <a:buChar char="Ø"/>
            </a:pPr>
            <a:r>
              <a:rPr lang="en-GB" altLang="zh-CN" sz="1400" dirty="0" smtClean="0"/>
              <a:t>1.</a:t>
            </a:r>
            <a:r>
              <a:rPr lang="en-US" altLang="zh-CN" sz="1400" dirty="0" smtClean="0"/>
              <a:t>1</a:t>
            </a:r>
            <a:endParaRPr lang="en-GB" altLang="zh-CN" sz="1400" dirty="0" smtClean="0"/>
          </a:p>
          <a:p>
            <a:pPr lvl="1">
              <a:buFont typeface="Wingdings" pitchFamily="2" charset="2"/>
              <a:buChar char="l"/>
            </a:pPr>
            <a:r>
              <a:rPr lang="en-GB" altLang="zh-CN" sz="1800" dirty="0" smtClean="0"/>
              <a:t>TDD</a:t>
            </a:r>
          </a:p>
          <a:p>
            <a:pPr lvl="2">
              <a:buFont typeface="Wingdings" pitchFamily="2" charset="2"/>
              <a:buChar char="Ø"/>
            </a:pPr>
            <a:r>
              <a:rPr lang="en-GB" altLang="zh-CN" sz="1400" dirty="0" smtClean="0"/>
              <a:t>1.2</a:t>
            </a:r>
          </a:p>
          <a:p>
            <a:pPr lvl="1">
              <a:buFont typeface="Wingdings" pitchFamily="2" charset="2"/>
              <a:buChar char="p"/>
            </a:pPr>
            <a:endParaRPr lang="en-GB" altLang="zh-CN" sz="800" dirty="0" smtClean="0"/>
          </a:p>
          <a:p>
            <a:pPr lvl="1">
              <a:buFont typeface="Wingdings" pitchFamily="2" charset="2"/>
              <a:buChar char="l"/>
            </a:pPr>
            <a:endParaRPr lang="en-GB" altLang="zh-CN" sz="1200" dirty="0" smtClean="0"/>
          </a:p>
          <a:p>
            <a:pPr lvl="1">
              <a:buFont typeface="Wingdings" pitchFamily="2" charset="2"/>
              <a:buChar char="p"/>
            </a:pPr>
            <a:endParaRPr lang="zh-CN" altLang="en-US" sz="1200" dirty="0" smtClean="0"/>
          </a:p>
          <a:p>
            <a:pPr lvl="1">
              <a:buNone/>
            </a:pPr>
            <a:endParaRPr lang="en-GB" sz="12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Class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B K=1 PMI test cases with PMI-</a:t>
            </a:r>
            <a:r>
              <a:rPr kumimoji="0" lang="en-US" altLang="zh-CN" sz="28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config</a:t>
            </a:r>
            <a:r>
              <a:rPr kumimoji="0" lang="en-US" altLang="zh-CN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=1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857232"/>
            <a:ext cx="8643998" cy="5786478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Test set-up for Channel measurement restriction test</a:t>
            </a:r>
          </a:p>
          <a:p>
            <a:pPr lvl="1"/>
            <a:r>
              <a:rPr lang="en-US" altLang="zh-CN" sz="1600" dirty="0" smtClean="0"/>
              <a:t>Transmitted Power in even CSI-RS sub-frames is 9dB lower than other sub-frames (For CSI-RS REs only)</a:t>
            </a:r>
          </a:p>
          <a:p>
            <a:r>
              <a:rPr lang="en-US" altLang="zh-CN" sz="2000" dirty="0" smtClean="0"/>
              <a:t>Test set-up for Interference measurement restriction test</a:t>
            </a:r>
          </a:p>
          <a:p>
            <a:pPr lvl="1"/>
            <a:r>
              <a:rPr lang="en-US" altLang="zh-CN" sz="1600" dirty="0" smtClean="0"/>
              <a:t>Transmitted Power  for TP2 in even CSI-RS sub-frames is 9dB higher than other sub-frames </a:t>
            </a:r>
          </a:p>
          <a:p>
            <a:pPr lvl="1">
              <a:buNone/>
            </a:pPr>
            <a:endParaRPr lang="zh-CN" altLang="en-US" sz="1600" dirty="0" smtClean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714348" y="1"/>
            <a:ext cx="7929618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MR test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4198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19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_Template_Sample">
  <a:themeElements>
    <a:clrScheme name="1_Template_Sampl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Template_Sample">
      <a:majorFont>
        <a:latin typeface="Arial"/>
        <a:ea typeface="굴림"/>
        <a:cs typeface=""/>
      </a:majorFont>
      <a:minorFont>
        <a:latin typeface="Arial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FFCC"/>
        </a:solidFill>
        <a:ln w="9525" cap="flat" cmpd="sng" algn="ctr">
          <a:solidFill>
            <a:schemeClr val="accent2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166688" marR="0" indent="-166688" algn="ctr" defTabSz="914400" rtl="0" eaLnBrk="0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>
            <a:srgbClr val="3333CC"/>
          </a:buClr>
          <a:buSzTx/>
          <a:buFont typeface="Wingdings" pitchFamily="2" charset="2"/>
          <a:buNone/>
          <a:tabLst/>
          <a:defRPr kumimoji="1" lang="ko-KR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굴림" pitchFamily="34" charset="-127"/>
          </a:defRPr>
        </a:defPPr>
      </a:lstStyle>
    </a:lnDef>
  </a:objectDefaults>
  <a:extraClrSchemeLst>
    <a:extraClrScheme>
      <a:clrScheme name="1_Template_Sampl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Template_Sampl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Template_Sampl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36798</TotalTime>
  <Words>620</Words>
  <Application>Microsoft Office PowerPoint</Application>
  <PresentationFormat>全屏显示(4:3)</PresentationFormat>
  <Paragraphs>89</Paragraphs>
  <Slides>8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20_Template_Sample</vt:lpstr>
      <vt:lpstr>Office 主题</vt:lpstr>
      <vt:lpstr>Equation</vt:lpstr>
      <vt:lpstr>Way forward on UE performance requirements for FD-MIMO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samsung</dc:creator>
  <cp:lastModifiedBy>Haijie Qiu</cp:lastModifiedBy>
  <cp:revision>424</cp:revision>
  <dcterms:created xsi:type="dcterms:W3CDTF">2014-09-04T09:21:59Z</dcterms:created>
  <dcterms:modified xsi:type="dcterms:W3CDTF">2016-08-12T01:25:02Z</dcterms:modified>
</cp:coreProperties>
</file>