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0" r:id="rId4"/>
    <p:sldId id="256" r:id="rId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0" autoAdjust="0"/>
    <p:restoredTop sz="94660"/>
  </p:normalViewPr>
  <p:slideViewPr>
    <p:cSldViewPr snapToGrid="0">
      <p:cViewPr varScale="1">
        <p:scale>
          <a:sx n="91" d="100"/>
          <a:sy n="91" d="100"/>
        </p:scale>
        <p:origin x="52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2B314D5-BCB5-4450-BB01-AB86064B9FB5}" type="datetimeFigureOut">
              <a:rPr lang="en-US" smtClean="0"/>
              <a:t>4/14/2016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2B314D5-BCB5-4450-BB01-AB86064B9FB5}" type="datetimeFigureOut">
              <a:rPr lang="en-US" smtClean="0"/>
              <a:t>4/14/2016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B314D5-BCB5-4450-BB01-AB86064B9FB5}" type="datetimeFigureOut">
              <a:rPr lang="en-US" smtClean="0"/>
              <a:t>4/14/2016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B314D5-BCB5-4450-BB01-AB86064B9FB5}" type="datetimeFigureOut">
              <a:rPr lang="en-US" smtClean="0"/>
              <a:t>4/14/2016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4925" y="313816"/>
            <a:ext cx="8536488" cy="730969"/>
          </a:xfrm>
          <a:prstGeom prst="rect">
            <a:avLst/>
          </a:prstGeom>
        </p:spPr>
        <p:txBody>
          <a:bodyPr wrap="square" numCol="1">
            <a:spAutoFit/>
          </a:bodyPr>
          <a:lstStyle/>
          <a:p>
            <a:pPr>
              <a:tabLst>
                <a:tab pos="4590574" algn="r"/>
              </a:tabLst>
            </a:pPr>
            <a:r>
              <a:rPr lang="de-DE" sz="1350" b="1" dirty="0">
                <a:latin typeface="Arial" panose="020B0604020202020204" pitchFamily="34" charset="0"/>
                <a:ea typeface="Times New Roman" panose="02020603050405020304" pitchFamily="18" charset="0"/>
                <a:cs typeface="Arial" panose="020B0604020202020204" pitchFamily="34" charset="0"/>
              </a:rPr>
              <a:t>3GPP TSG-RAN WG4 #</a:t>
            </a:r>
            <a:r>
              <a:rPr lang="de-DE" sz="1350" b="1" dirty="0" smtClean="0">
                <a:latin typeface="Arial" panose="020B0604020202020204" pitchFamily="34" charset="0"/>
                <a:ea typeface="Times New Roman" panose="02020603050405020304" pitchFamily="18" charset="0"/>
                <a:cs typeface="Arial" panose="020B0604020202020204" pitchFamily="34" charset="0"/>
              </a:rPr>
              <a:t>78bis</a:t>
            </a:r>
            <a:r>
              <a:rPr lang="de-DE" sz="1350" b="1" dirty="0">
                <a:latin typeface="Arial" panose="020B0604020202020204" pitchFamily="34" charset="0"/>
                <a:ea typeface="Times New Roman" panose="02020603050405020304" pitchFamily="18" charset="0"/>
                <a:cs typeface="Arial" panose="020B0604020202020204" pitchFamily="34" charset="0"/>
              </a:rPr>
              <a:t>			</a:t>
            </a:r>
            <a:r>
              <a:rPr lang="de-DE" sz="1350" b="1">
                <a:latin typeface="Arial" panose="020B0604020202020204" pitchFamily="34" charset="0"/>
                <a:ea typeface="Times New Roman" panose="02020603050405020304" pitchFamily="18" charset="0"/>
                <a:cs typeface="Arial" panose="020B0604020202020204" pitchFamily="34" charset="0"/>
              </a:rPr>
              <a:t>	</a:t>
            </a:r>
            <a:r>
              <a:rPr lang="de-DE" sz="1350" b="1" smtClean="0">
                <a:latin typeface="Arial" panose="020B0604020202020204" pitchFamily="34" charset="0"/>
                <a:ea typeface="Times New Roman" panose="02020603050405020304" pitchFamily="18" charset="0"/>
                <a:cs typeface="Arial" panose="020B0604020202020204" pitchFamily="34" charset="0"/>
              </a:rPr>
              <a:t>R4-163008</a:t>
            </a:r>
            <a:r>
              <a:rPr lang="de-DE" sz="1350" b="1" dirty="0">
                <a:latin typeface="Arial" panose="020B0604020202020204" pitchFamily="34" charset="0"/>
                <a:ea typeface="Times New Roman" panose="02020603050405020304" pitchFamily="18" charset="0"/>
                <a:cs typeface="Arial" panose="020B0604020202020204" pitchFamily="34" charset="0"/>
              </a:rPr>
              <a:t>	</a:t>
            </a:r>
          </a:p>
          <a:p>
            <a:r>
              <a:rPr lang="en-US" sz="1400" b="1" dirty="0">
                <a:latin typeface="Arial" panose="020B0604020202020204" pitchFamily="34" charset="0"/>
                <a:cs typeface="Arial" panose="020B0604020202020204" pitchFamily="34" charset="0"/>
              </a:rPr>
              <a:t>April 11</a:t>
            </a:r>
            <a:r>
              <a:rPr lang="en-US" sz="1400" b="1" baseline="30000" dirty="0">
                <a:latin typeface="Arial" panose="020B0604020202020204" pitchFamily="34" charset="0"/>
                <a:cs typeface="Arial" panose="020B0604020202020204" pitchFamily="34" charset="0"/>
              </a:rPr>
              <a:t>th</a:t>
            </a:r>
            <a:r>
              <a:rPr lang="en-US" sz="1400" b="1" dirty="0">
                <a:latin typeface="Arial" panose="020B0604020202020204" pitchFamily="34" charset="0"/>
                <a:cs typeface="Arial" panose="020B0604020202020204" pitchFamily="34" charset="0"/>
              </a:rPr>
              <a:t> ‒ 15</a:t>
            </a:r>
            <a:r>
              <a:rPr lang="en-US" sz="1400" b="1" baseline="30000" dirty="0">
                <a:latin typeface="Arial" panose="020B0604020202020204" pitchFamily="34" charset="0"/>
                <a:cs typeface="Arial" panose="020B0604020202020204" pitchFamily="34" charset="0"/>
              </a:rPr>
              <a:t>th</a:t>
            </a:r>
            <a:r>
              <a:rPr lang="en-US" sz="1400" b="1" dirty="0">
                <a:latin typeface="Arial" panose="020B0604020202020204" pitchFamily="34" charset="0"/>
                <a:cs typeface="Arial" panose="020B0604020202020204" pitchFamily="34" charset="0"/>
              </a:rPr>
              <a:t>, 2016</a:t>
            </a:r>
          </a:p>
          <a:p>
            <a:r>
              <a:rPr lang="en-US" sz="1400" b="1" dirty="0">
                <a:latin typeface="Arial" panose="020B0604020202020204" pitchFamily="34" charset="0"/>
                <a:cs typeface="Arial" panose="020B0604020202020204" pitchFamily="34" charset="0"/>
              </a:rPr>
              <a:t>San Jose del Cabo, MX</a:t>
            </a:r>
          </a:p>
        </p:txBody>
      </p:sp>
      <p:sp>
        <p:nvSpPr>
          <p:cNvPr id="8" name="Rectangle 7"/>
          <p:cNvSpPr/>
          <p:nvPr/>
        </p:nvSpPr>
        <p:spPr>
          <a:xfrm>
            <a:off x="274924" y="1245460"/>
            <a:ext cx="8312027" cy="638636"/>
          </a:xfrm>
          <a:prstGeom prst="rect">
            <a:avLst/>
          </a:prstGeom>
        </p:spPr>
        <p:txBody>
          <a:bodyPr wrap="square">
            <a:spAutoFit/>
          </a:bodyPr>
          <a:lstStyle/>
          <a:p>
            <a:pPr>
              <a:spcAft>
                <a:spcPts val="900"/>
              </a:spcAft>
              <a:tabLst>
                <a:tab pos="1260475" algn="l"/>
              </a:tabLst>
            </a:pPr>
            <a:r>
              <a:rPr lang="en-US" sz="1400" b="1" dirty="0" smtClean="0">
                <a:latin typeface="Arial" panose="020B0604020202020204" pitchFamily="34" charset="0"/>
                <a:ea typeface="Times New Roman" panose="02020603050405020304" pitchFamily="18" charset="0"/>
                <a:cs typeface="Times New Roman" panose="02020603050405020304" pitchFamily="18" charset="0"/>
              </a:rPr>
              <a:t>Agenda item:</a:t>
            </a:r>
            <a:r>
              <a:rPr lang="en-US" sz="1400" dirty="0" smtClean="0">
                <a:latin typeface="Arial" panose="020B0604020202020204" pitchFamily="34" charset="0"/>
                <a:ea typeface="Times New Roman" panose="02020603050405020304" pitchFamily="18" charset="0"/>
                <a:cs typeface="Times New Roman" panose="02020603050405020304" pitchFamily="18" charset="0"/>
              </a:rPr>
              <a:t>	7.20.1</a:t>
            </a:r>
            <a:endParaRPr lang="en-US" sz="1050" dirty="0" smtClean="0">
              <a:latin typeface="Times New Roman" panose="02020603050405020304" pitchFamily="18" charset="0"/>
              <a:ea typeface="Times New Roman" panose="02020603050405020304" pitchFamily="18" charset="0"/>
            </a:endParaRPr>
          </a:p>
          <a:p>
            <a:pPr marL="1257300" marR="0" indent="-1257300">
              <a:spcBef>
                <a:spcPts val="0"/>
              </a:spcBef>
              <a:spcAft>
                <a:spcPts val="900"/>
              </a:spcAft>
              <a:tabLst>
                <a:tab pos="1260475" algn="l"/>
              </a:tabLst>
            </a:pPr>
            <a:r>
              <a:rPr lang="en-US" sz="1400" b="1" dirty="0" smtClean="0">
                <a:latin typeface="Arial" panose="020B0604020202020204" pitchFamily="34" charset="0"/>
                <a:ea typeface="Times New Roman" panose="02020603050405020304" pitchFamily="18" charset="0"/>
                <a:cs typeface="Times New Roman" panose="02020603050405020304" pitchFamily="18" charset="0"/>
              </a:rPr>
              <a:t>Document for:</a:t>
            </a:r>
            <a:r>
              <a:rPr lang="en-US" sz="1400" dirty="0" smtClean="0">
                <a:latin typeface="Arial" panose="020B0604020202020204" pitchFamily="34" charset="0"/>
                <a:ea typeface="Times New Roman" panose="02020603050405020304" pitchFamily="18" charset="0"/>
                <a:cs typeface="Times New Roman" panose="02020603050405020304" pitchFamily="18" charset="0"/>
              </a:rPr>
              <a:t>	Approval</a:t>
            </a:r>
            <a:endParaRPr lang="en-US" sz="105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99386" y="2774714"/>
            <a:ext cx="8312027" cy="2162130"/>
          </a:xfrm>
          <a:prstGeom prst="rect">
            <a:avLst/>
          </a:prstGeom>
        </p:spPr>
        <p:txBody>
          <a:bodyPr wrap="square">
            <a:spAutoFit/>
          </a:bodyPr>
          <a:lstStyle/>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Way Forward on organization </a:t>
            </a:r>
          </a:p>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of </a:t>
            </a:r>
            <a:r>
              <a:rPr lang="en-US" sz="3200" b="1" dirty="0" err="1" smtClean="0">
                <a:latin typeface="Arial" panose="020B0604020202020204" pitchFamily="34" charset="0"/>
                <a:ea typeface="Times New Roman" panose="02020603050405020304" pitchFamily="18" charset="0"/>
                <a:cs typeface="Times New Roman" panose="02020603050405020304" pitchFamily="18" charset="0"/>
              </a:rPr>
              <a:t>eLAA</a:t>
            </a: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 RF requirements</a:t>
            </a: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88900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Two different approaches on how to organize the work for </a:t>
            </a:r>
            <a:r>
              <a:rPr lang="en-US" dirty="0" err="1" smtClean="0"/>
              <a:t>eLAA</a:t>
            </a:r>
            <a:endParaRPr lang="en-US" dirty="0" smtClean="0"/>
          </a:p>
          <a:p>
            <a:pPr lvl="1"/>
            <a:r>
              <a:rPr lang="en-US" dirty="0" smtClean="0"/>
              <a:t>From [1], </a:t>
            </a:r>
          </a:p>
          <a:p>
            <a:pPr lvl="2"/>
            <a:r>
              <a:rPr lang="en-US" i="1" dirty="0"/>
              <a:t>Proposal 1:  Uplink LAA should first be specified for a single carrier in a licensed band as </a:t>
            </a:r>
            <a:r>
              <a:rPr lang="en-US" i="1" dirty="0" err="1"/>
              <a:t>PCell</a:t>
            </a:r>
            <a:r>
              <a:rPr lang="en-US" i="1" dirty="0"/>
              <a:t>, aggregated with a single carrier in the unlicensed band as </a:t>
            </a:r>
            <a:r>
              <a:rPr lang="en-US" i="1" dirty="0" err="1"/>
              <a:t>SCell</a:t>
            </a:r>
            <a:r>
              <a:rPr lang="en-US" i="1" dirty="0"/>
              <a:t> with priority.  After single UL LAA carrier requirements are completed, then multiple uplink LAA carriers can be studied.</a:t>
            </a:r>
            <a:endParaRPr lang="en-US" dirty="0"/>
          </a:p>
          <a:p>
            <a:pPr lvl="2"/>
            <a:r>
              <a:rPr lang="en-US" i="1" dirty="0"/>
              <a:t>Proposal 2:  Specify UL LAA in Band 46 for aggregation with a single licensed carrier in Bands 1, 2, 3, 4, 7, 41, and 42 shall be treated with priority.  Once these are completed, additional band combinations can be added as part of the 2UL/2DL basket CA work item.</a:t>
            </a:r>
            <a:endParaRPr lang="en-US" dirty="0"/>
          </a:p>
          <a:p>
            <a:pPr lvl="1"/>
            <a:r>
              <a:rPr lang="en-US" dirty="0" smtClean="0"/>
              <a:t>From [2],</a:t>
            </a:r>
          </a:p>
          <a:p>
            <a:pPr lvl="2"/>
            <a:r>
              <a:rPr lang="en-GB" i="1" dirty="0"/>
              <a:t>Proposal-1: Maximum two band CA configurations and up to 3CCs (one licensed UL CC and maximum 2 unlicensed UL CCs) are considered in Rel-14 timeframe</a:t>
            </a:r>
            <a:r>
              <a:rPr lang="en-GB" i="1" dirty="0" smtClean="0"/>
              <a:t>.</a:t>
            </a:r>
          </a:p>
          <a:p>
            <a:pPr lvl="2"/>
            <a:r>
              <a:rPr lang="en-GB" i="1" dirty="0"/>
              <a:t>Proposal-2: Consider only contiguous intra-band UL CA for unlicensed band when at most two contiguous UL carriers are aggregated in unlicensed spectrum.</a:t>
            </a:r>
            <a:endParaRPr lang="en-US" dirty="0"/>
          </a:p>
          <a:p>
            <a:pPr lvl="2"/>
            <a:r>
              <a:rPr lang="en-GB" i="1" dirty="0"/>
              <a:t>Proposal-3: All corresponding UL CA configurations related to Rel-14 </a:t>
            </a:r>
            <a:r>
              <a:rPr lang="en-GB" i="1" dirty="0" err="1"/>
              <a:t>eLAA</a:t>
            </a:r>
            <a:r>
              <a:rPr lang="en-GB" i="1" dirty="0"/>
              <a:t> WI to be handled in corresponding CA basket WI.</a:t>
            </a:r>
            <a:endParaRPr lang="en-US" dirty="0"/>
          </a:p>
          <a:p>
            <a:pPr lvl="2"/>
            <a:endParaRPr lang="en-US" dirty="0"/>
          </a:p>
          <a:p>
            <a:pPr lvl="1"/>
            <a:endParaRPr lang="en-US" dirty="0"/>
          </a:p>
        </p:txBody>
      </p:sp>
    </p:spTree>
    <p:extLst>
      <p:ext uri="{BB962C8B-B14F-4D97-AF65-F5344CB8AC3E}">
        <p14:creationId xmlns:p14="http://schemas.microsoft.com/office/powerpoint/2010/main" val="423235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p:txBody>
          <a:bodyPr/>
          <a:lstStyle/>
          <a:p>
            <a:pPr marL="228600" lvl="2">
              <a:spcBef>
                <a:spcPts val="1000"/>
              </a:spcBef>
            </a:pPr>
            <a:r>
              <a:rPr lang="en-GB" dirty="0"/>
              <a:t>Maximum two band CA configurations and up to 3CCs (one licensed UL CC and maximum 2 unlicensed UL CCs) are considered in Rel-14 timeframe</a:t>
            </a:r>
            <a:r>
              <a:rPr lang="en-GB" dirty="0" smtClean="0"/>
              <a:t>. </a:t>
            </a:r>
          </a:p>
          <a:p>
            <a:pPr marL="685800" lvl="3">
              <a:spcBef>
                <a:spcPts val="1000"/>
              </a:spcBef>
            </a:pPr>
            <a:r>
              <a:rPr lang="en-US" dirty="0" smtClean="0"/>
              <a:t>Uplink </a:t>
            </a:r>
            <a:r>
              <a:rPr lang="en-US" dirty="0"/>
              <a:t>LAA should first be specified for a single carrier in a licensed band as </a:t>
            </a:r>
            <a:r>
              <a:rPr lang="en-US" dirty="0" err="1"/>
              <a:t>PCell</a:t>
            </a:r>
            <a:r>
              <a:rPr lang="en-US" dirty="0"/>
              <a:t>, aggregated with a single carrier in the unlicensed band as </a:t>
            </a:r>
            <a:r>
              <a:rPr lang="en-US" dirty="0" err="1"/>
              <a:t>SCell</a:t>
            </a:r>
            <a:r>
              <a:rPr lang="en-US" dirty="0"/>
              <a:t> with priority.  After single UL LAA carrier requirements are completed, then multiple uplink LAA carriers </a:t>
            </a:r>
            <a:r>
              <a:rPr lang="en-US" dirty="0" smtClean="0"/>
              <a:t>as described above can </a:t>
            </a:r>
            <a:r>
              <a:rPr lang="en-US" dirty="0"/>
              <a:t>be studied</a:t>
            </a:r>
            <a:r>
              <a:rPr lang="en-US" dirty="0" smtClean="0"/>
              <a:t>.</a:t>
            </a:r>
          </a:p>
          <a:p>
            <a:pPr marL="685800" lvl="3">
              <a:spcBef>
                <a:spcPts val="1000"/>
              </a:spcBef>
            </a:pPr>
            <a:r>
              <a:rPr lang="en-GB" dirty="0"/>
              <a:t>Consider only contiguous intra-band UL CA for unlicensed band when at most two contiguous UL carriers are aggregated in unlicensed spectrum</a:t>
            </a:r>
            <a:r>
              <a:rPr lang="en-GB" dirty="0" smtClean="0"/>
              <a:t>.</a:t>
            </a:r>
          </a:p>
          <a:p>
            <a:pPr marL="228600" lvl="2">
              <a:spcBef>
                <a:spcPts val="1000"/>
              </a:spcBef>
            </a:pPr>
            <a:r>
              <a:rPr lang="en-US" dirty="0"/>
              <a:t>Specify UL LAA in Band 46 for aggregation with a single licensed carrier in Bands 1, 2, 3, 4, 7, 41, and 42 shall be treated with priority.  Once these are completed, additional band combinations can be added as part of the 2UL/2DL basket CA work item.</a:t>
            </a:r>
          </a:p>
          <a:p>
            <a:pPr marL="685800" lvl="3">
              <a:spcBef>
                <a:spcPts val="1000"/>
              </a:spcBef>
            </a:pPr>
            <a:endParaRPr lang="en-US" dirty="0"/>
          </a:p>
          <a:p>
            <a:pPr marL="685800" lvl="3">
              <a:spcBef>
                <a:spcPts val="1000"/>
              </a:spcBef>
            </a:pPr>
            <a:endParaRPr lang="en-US" i="1" dirty="0" smtClean="0"/>
          </a:p>
          <a:p>
            <a:pPr marL="228600" lvl="2">
              <a:spcBef>
                <a:spcPts val="1000"/>
              </a:spcBef>
            </a:pPr>
            <a:endParaRPr lang="en-US" dirty="0"/>
          </a:p>
          <a:p>
            <a:pPr marL="228600" lvl="2">
              <a:spcBef>
                <a:spcPts val="1000"/>
              </a:spcBef>
            </a:pPr>
            <a:endParaRPr lang="en-GB" i="1" dirty="0"/>
          </a:p>
          <a:p>
            <a:endParaRPr lang="en-US" dirty="0"/>
          </a:p>
        </p:txBody>
      </p:sp>
    </p:spTree>
    <p:extLst>
      <p:ext uri="{BB962C8B-B14F-4D97-AF65-F5344CB8AC3E}">
        <p14:creationId xmlns:p14="http://schemas.microsoft.com/office/powerpoint/2010/main" val="299105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References</a:t>
            </a:r>
            <a:endParaRPr lang="en-US" dirty="0"/>
          </a:p>
        </p:txBody>
      </p:sp>
      <p:sp>
        <p:nvSpPr>
          <p:cNvPr id="5" name="Content Placeholder 4"/>
          <p:cNvSpPr>
            <a:spLocks noGrp="1"/>
          </p:cNvSpPr>
          <p:nvPr>
            <p:ph idx="1"/>
          </p:nvPr>
        </p:nvSpPr>
        <p:spPr/>
        <p:txBody>
          <a:bodyPr>
            <a:normAutofit/>
          </a:bodyPr>
          <a:lstStyle/>
          <a:p>
            <a:pPr marL="0" indent="0">
              <a:buNone/>
            </a:pPr>
            <a:r>
              <a:rPr lang="en-US" dirty="0" smtClean="0"/>
              <a:t>[1] R4-162652</a:t>
            </a:r>
            <a:r>
              <a:rPr lang="en-US" dirty="0"/>
              <a:t>, “</a:t>
            </a:r>
            <a:r>
              <a:rPr lang="en-US" dirty="0" err="1"/>
              <a:t>eLAA</a:t>
            </a:r>
            <a:r>
              <a:rPr lang="en-US" dirty="0"/>
              <a:t> specification changes for UL </a:t>
            </a:r>
            <a:r>
              <a:rPr lang="en-US" dirty="0" smtClean="0"/>
              <a:t>	operation,” Qualcomm Incorporated</a:t>
            </a:r>
          </a:p>
          <a:p>
            <a:pPr marL="0" indent="0">
              <a:buNone/>
            </a:pPr>
            <a:r>
              <a:rPr lang="en-US" dirty="0"/>
              <a:t>[2] R4-162125, “Potential UL CA configurations for </a:t>
            </a:r>
            <a:r>
              <a:rPr lang="en-US" dirty="0" smtClean="0"/>
              <a:t>	</a:t>
            </a:r>
            <a:r>
              <a:rPr lang="en-US" dirty="0" err="1" smtClean="0"/>
              <a:t>eLAA</a:t>
            </a:r>
            <a:r>
              <a:rPr lang="en-US" dirty="0" smtClean="0"/>
              <a:t> </a:t>
            </a:r>
            <a:r>
              <a:rPr lang="en-US" dirty="0"/>
              <a:t>operation in </a:t>
            </a:r>
            <a:r>
              <a:rPr lang="en-US" dirty="0" smtClean="0"/>
              <a:t>5GHz,” Ericsson</a:t>
            </a:r>
            <a:endParaRPr lang="en-US" dirty="0"/>
          </a:p>
        </p:txBody>
      </p:sp>
    </p:spTree>
    <p:extLst>
      <p:ext uri="{BB962C8B-B14F-4D97-AF65-F5344CB8AC3E}">
        <p14:creationId xmlns:p14="http://schemas.microsoft.com/office/powerpoint/2010/main" val="27400252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4711</TotalTime>
  <Words>394</Words>
  <Application>Microsoft Office PowerPoint</Application>
  <PresentationFormat>On-screen Show (4:3)</PresentationFormat>
  <Paragraphs>29</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PowerPoint Presentation</vt:lpstr>
      <vt:lpstr>Background</vt:lpstr>
      <vt:lpstr>Way forward</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level objectives</dc:title>
  <dc:creator>Fong, Gene</dc:creator>
  <cp:lastModifiedBy>Fong, Gene</cp:lastModifiedBy>
  <cp:revision>20</cp:revision>
  <cp:lastPrinted>2015-11-02T18:42:05Z</cp:lastPrinted>
  <dcterms:created xsi:type="dcterms:W3CDTF">2015-10-30T15:37:37Z</dcterms:created>
  <dcterms:modified xsi:type="dcterms:W3CDTF">2016-04-14T23:24:58Z</dcterms:modified>
</cp:coreProperties>
</file>