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1" r:id="rId4"/>
    <p:sldId id="260"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437" autoAdjust="0"/>
    <p:restoredTop sz="94660" autoAdjust="0"/>
  </p:normalViewPr>
  <p:slideViewPr>
    <p:cSldViewPr snapToGrid="0">
      <p:cViewPr varScale="1">
        <p:scale>
          <a:sx n="107" d="100"/>
          <a:sy n="107" d="100"/>
        </p:scale>
        <p:origin x="-85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5364391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31225304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38161067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828183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D6A4731-9EB5-40B4-82E7-5C5942FC3692}" type="datetimeFigureOut">
              <a:rPr lang="en-US" smtClean="0"/>
              <a:pPr/>
              <a:t>4/16/2016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2965332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D6A4731-9EB5-40B4-82E7-5C5942FC3692}" type="datetimeFigureOut">
              <a:rPr lang="en-US" smtClean="0"/>
              <a:pPr/>
              <a:t>4/16/2016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42781064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D6A4731-9EB5-40B4-82E7-5C5942FC3692}" type="datetimeFigureOut">
              <a:rPr lang="en-US" smtClean="0"/>
              <a:pPr/>
              <a:t>4/16/2016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8604183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D6A4731-9EB5-40B4-82E7-5C5942FC3692}" type="datetimeFigureOut">
              <a:rPr lang="en-US" smtClean="0"/>
              <a:pPr/>
              <a:t>4/16/2016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166784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6A4731-9EB5-40B4-82E7-5C5942FC3692}" type="datetimeFigureOut">
              <a:rPr lang="en-US" smtClean="0"/>
              <a:pPr/>
              <a:t>4/16/2016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2099431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4/16/2016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20776605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D6A4731-9EB5-40B4-82E7-5C5942FC3692}" type="datetimeFigureOut">
              <a:rPr lang="en-US" smtClean="0"/>
              <a:pPr/>
              <a:t>4/16/2016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1EC4104-BB59-4308-81D6-F2D6A8F95F9C}" type="slidenum">
              <a:rPr lang="en-US" smtClean="0"/>
              <a:pPr/>
              <a:t>‹#›</a:t>
            </a:fld>
            <a:endParaRPr lang="en-US"/>
          </a:p>
        </p:txBody>
      </p:sp>
    </p:spTree>
    <p:extLst>
      <p:ext uri="{BB962C8B-B14F-4D97-AF65-F5344CB8AC3E}">
        <p14:creationId xmlns:p14="http://schemas.microsoft.com/office/powerpoint/2010/main" val="18624886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6A4731-9EB5-40B4-82E7-5C5942FC3692}" type="datetimeFigureOut">
              <a:rPr lang="en-US" smtClean="0"/>
              <a:pPr/>
              <a:t>4/16/2016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1EC4104-BB59-4308-81D6-F2D6A8F95F9C}" type="slidenum">
              <a:rPr lang="en-US" smtClean="0"/>
              <a:pPr/>
              <a:t>‹#›</a:t>
            </a:fld>
            <a:endParaRPr lang="en-US"/>
          </a:p>
        </p:txBody>
      </p:sp>
    </p:spTree>
    <p:extLst>
      <p:ext uri="{BB962C8B-B14F-4D97-AF65-F5344CB8AC3E}">
        <p14:creationId xmlns:p14="http://schemas.microsoft.com/office/powerpoint/2010/main" val="8542528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93700" y="1536699"/>
            <a:ext cx="10363200" cy="1846263"/>
          </a:xfrm>
        </p:spPr>
        <p:txBody>
          <a:bodyPr>
            <a:normAutofit/>
          </a:bodyPr>
          <a:lstStyle/>
          <a:p>
            <a:r>
              <a:rPr lang="en-US" dirty="0" smtClean="0"/>
              <a:t>WF on RF parameters requested by WP 5D </a:t>
            </a:r>
            <a:endParaRPr lang="en-US" dirty="0"/>
          </a:p>
        </p:txBody>
      </p:sp>
      <p:sp>
        <p:nvSpPr>
          <p:cNvPr id="3" name="Subtitle 2"/>
          <p:cNvSpPr>
            <a:spLocks noGrp="1"/>
          </p:cNvSpPr>
          <p:nvPr>
            <p:ph type="subTitle" idx="1"/>
          </p:nvPr>
        </p:nvSpPr>
        <p:spPr>
          <a:xfrm>
            <a:off x="1524000" y="4547286"/>
            <a:ext cx="9144000" cy="710514"/>
          </a:xfrm>
        </p:spPr>
        <p:txBody>
          <a:bodyPr>
            <a:normAutofit lnSpcReduction="10000"/>
          </a:bodyPr>
          <a:lstStyle/>
          <a:p>
            <a:r>
              <a:rPr lang="en-US" dirty="0" smtClean="0"/>
              <a:t>NTT DOCOMO, INC., Qualcomm, CMCC, Nokia, Huawei, Ericsson, KT, Intel, Samsung</a:t>
            </a:r>
            <a:endParaRPr lang="en-US" dirty="0"/>
          </a:p>
        </p:txBody>
      </p:sp>
      <p:sp>
        <p:nvSpPr>
          <p:cNvPr id="5" name="TextBox 4"/>
          <p:cNvSpPr txBox="1"/>
          <p:nvPr/>
        </p:nvSpPr>
        <p:spPr>
          <a:xfrm>
            <a:off x="584201" y="272142"/>
            <a:ext cx="11395528" cy="646331"/>
          </a:xfrm>
          <a:prstGeom prst="rect">
            <a:avLst/>
          </a:prstGeom>
          <a:noFill/>
        </p:spPr>
        <p:txBody>
          <a:bodyPr wrap="square" rtlCol="0">
            <a:spAutoFit/>
          </a:bodyPr>
          <a:lstStyle/>
          <a:p>
            <a:r>
              <a:rPr lang="en-US" dirty="0" smtClean="0"/>
              <a:t>3GPP TSG-RAN WG4 Meeting #78bis</a:t>
            </a:r>
            <a:r>
              <a:rPr lang="de-DE" dirty="0" smtClean="0"/>
              <a:t>                                                                                                             </a:t>
            </a:r>
            <a:r>
              <a:rPr lang="en-GB" b="1" dirty="0" smtClean="0"/>
              <a:t>R4-162879</a:t>
            </a:r>
            <a:r>
              <a:rPr lang="de-DE" b="1" dirty="0" smtClean="0"/>
              <a:t/>
            </a:r>
            <a:br>
              <a:rPr lang="de-DE" b="1" dirty="0" smtClean="0"/>
            </a:br>
            <a:r>
              <a:rPr lang="es-ES" b="1" dirty="0" smtClean="0"/>
              <a:t>San Jose del Cabo, Mexico, 11 – 15 April, 2016</a:t>
            </a:r>
            <a:endParaRPr lang="en-US" dirty="0"/>
          </a:p>
        </p:txBody>
      </p:sp>
    </p:spTree>
    <p:extLst>
      <p:ext uri="{BB962C8B-B14F-4D97-AF65-F5344CB8AC3E}">
        <p14:creationId xmlns:p14="http://schemas.microsoft.com/office/powerpoint/2010/main" val="39179168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a:xfrm>
            <a:off x="838200" y="1825624"/>
            <a:ext cx="10515600" cy="4740275"/>
          </a:xfrm>
        </p:spPr>
        <p:txBody>
          <a:bodyPr>
            <a:noAutofit/>
          </a:bodyPr>
          <a:lstStyle/>
          <a:p>
            <a:r>
              <a:rPr lang="en-US" dirty="0" smtClean="0"/>
              <a:t>It was identified that the schedule for the task requested by WP 5D for agenda item 1.13 is quite challenging.</a:t>
            </a:r>
          </a:p>
          <a:p>
            <a:r>
              <a:rPr lang="en-US" altLang="zh-CN" dirty="0" smtClean="0"/>
              <a:t>To overcome this challenges, the following points were pointed out.</a:t>
            </a:r>
          </a:p>
          <a:p>
            <a:pPr lvl="1"/>
            <a:r>
              <a:rPr lang="en-US" altLang="zh-CN" dirty="0" smtClean="0"/>
              <a:t>Grouping </a:t>
            </a:r>
            <a:r>
              <a:rPr lang="en-US" altLang="zh-CN" dirty="0"/>
              <a:t>spectrum to study in a efficient manner</a:t>
            </a:r>
          </a:p>
          <a:p>
            <a:pPr lvl="1"/>
            <a:r>
              <a:rPr lang="en-US" altLang="zh-CN" dirty="0" smtClean="0"/>
              <a:t>Work sharing with other WGs in 3GPP</a:t>
            </a:r>
          </a:p>
          <a:p>
            <a:pPr lvl="1"/>
            <a:endParaRPr lang="en-US" altLang="zh-CN" dirty="0" smtClean="0"/>
          </a:p>
          <a:p>
            <a:r>
              <a:rPr lang="en-US" altLang="zh-CN" sz="1600" dirty="0" smtClean="0"/>
              <a:t>[1] </a:t>
            </a:r>
            <a:r>
              <a:rPr lang="en-US" altLang="zh-CN" sz="1600" dirty="0"/>
              <a:t>R4-161730, </a:t>
            </a:r>
            <a:r>
              <a:rPr lang="en-US" altLang="zh-CN" sz="1600" dirty="0" smtClean="0"/>
              <a:t>“</a:t>
            </a:r>
            <a:r>
              <a:rPr lang="en-GB" altLang="zh-CN" sz="1600" dirty="0" smtClean="0"/>
              <a:t>KT</a:t>
            </a:r>
            <a:r>
              <a:rPr lang="en-US" altLang="zh-CN" sz="1600" dirty="0" smtClean="0"/>
              <a:t>”</a:t>
            </a:r>
          </a:p>
          <a:p>
            <a:r>
              <a:rPr lang="en-US" altLang="zh-CN" sz="1600" dirty="0" smtClean="0"/>
              <a:t>[2] </a:t>
            </a:r>
            <a:r>
              <a:rPr lang="en-US" altLang="zh-CN" sz="1600" dirty="0"/>
              <a:t>R4-162043, </a:t>
            </a:r>
            <a:r>
              <a:rPr lang="en-US" altLang="zh-CN" sz="1600" dirty="0" smtClean="0"/>
              <a:t>“</a:t>
            </a:r>
            <a:r>
              <a:rPr lang="en-GB" altLang="zh-CN" sz="1600" dirty="0" smtClean="0"/>
              <a:t>Qualcomm</a:t>
            </a:r>
            <a:r>
              <a:rPr lang="en-US" altLang="zh-CN" sz="1600" dirty="0" smtClean="0"/>
              <a:t>”</a:t>
            </a:r>
          </a:p>
          <a:p>
            <a:r>
              <a:rPr lang="en-US" altLang="zh-CN" sz="1600" dirty="0" smtClean="0"/>
              <a:t>[3] R4-161808, “Intel”</a:t>
            </a:r>
          </a:p>
          <a:p>
            <a:r>
              <a:rPr lang="en-US" altLang="zh-CN" sz="1600" dirty="0" smtClean="0"/>
              <a:t>[4] R4-161727, “Ericsson”</a:t>
            </a:r>
            <a:endParaRPr lang="en-US" altLang="zh-CN" sz="1600" dirty="0"/>
          </a:p>
          <a:p>
            <a:r>
              <a:rPr lang="en-US" altLang="zh-CN" sz="1600" dirty="0" smtClean="0"/>
              <a:t>[5] </a:t>
            </a:r>
            <a:r>
              <a:rPr lang="en-US" altLang="zh-CN" sz="1600" dirty="0"/>
              <a:t>R4-161896, “</a:t>
            </a:r>
            <a:r>
              <a:rPr lang="en-GB" altLang="zh-CN" sz="1600" dirty="0"/>
              <a:t>NTT DOCOMO, INC</a:t>
            </a:r>
            <a:r>
              <a:rPr lang="en-US" altLang="zh-CN" sz="1600" dirty="0"/>
              <a:t>”</a:t>
            </a:r>
          </a:p>
          <a:p>
            <a:r>
              <a:rPr lang="en-US" altLang="zh-CN" sz="1600" dirty="0" smtClean="0"/>
              <a:t>[6] </a:t>
            </a:r>
            <a:r>
              <a:rPr lang="en-US" altLang="zh-CN" sz="1600" dirty="0"/>
              <a:t>R4-162376, </a:t>
            </a:r>
            <a:r>
              <a:rPr lang="en-US" altLang="zh-CN" sz="1600" dirty="0" smtClean="0"/>
              <a:t>“Huawei”</a:t>
            </a:r>
            <a:endParaRPr lang="en-US" altLang="zh-CN" sz="1600" dirty="0"/>
          </a:p>
          <a:p>
            <a:r>
              <a:rPr lang="en-US" altLang="zh-CN" sz="1600" dirty="0" smtClean="0"/>
              <a:t>[7] R4-162281, “Nokia”</a:t>
            </a:r>
            <a:endParaRPr lang="en-US" altLang="zh-CN" sz="1600" dirty="0"/>
          </a:p>
          <a:p>
            <a:endParaRPr lang="en-US" altLang="zh-CN" sz="1600" dirty="0" smtClean="0"/>
          </a:p>
        </p:txBody>
      </p:sp>
    </p:spTree>
    <p:extLst>
      <p:ext uri="{BB962C8B-B14F-4D97-AF65-F5344CB8AC3E}">
        <p14:creationId xmlns:p14="http://schemas.microsoft.com/office/powerpoint/2010/main" val="4113291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p:cNvSpPr>
            <a:spLocks noGrp="1"/>
          </p:cNvSpPr>
          <p:nvPr>
            <p:ph idx="1"/>
          </p:nvPr>
        </p:nvSpPr>
        <p:spPr>
          <a:xfrm>
            <a:off x="458078" y="952501"/>
            <a:ext cx="11246242" cy="5381625"/>
          </a:xfrm>
        </p:spPr>
        <p:txBody>
          <a:bodyPr>
            <a:noAutofit/>
          </a:bodyPr>
          <a:lstStyle/>
          <a:p>
            <a:r>
              <a:rPr lang="en-US" altLang="ja-JP" sz="2000" dirty="0" smtClean="0">
                <a:latin typeface="Meiryo UI" panose="020B0604030504040204" pitchFamily="50" charset="-128"/>
                <a:cs typeface="Meiryo UI" panose="020B0604030504040204" pitchFamily="50" charset="-128"/>
              </a:rPr>
              <a:t>Candidates were proposed for task by WP 5D in R4#78BIS.</a:t>
            </a:r>
          </a:p>
          <a:p>
            <a:r>
              <a:rPr lang="en-US" altLang="ja-JP" sz="2000" dirty="0" smtClean="0">
                <a:latin typeface="Meiryo UI" panose="020B0604030504040204" pitchFamily="50" charset="-128"/>
                <a:cs typeface="Meiryo UI" panose="020B0604030504040204" pitchFamily="50" charset="-128"/>
              </a:rPr>
              <a:t>In addition to the above, the following was shared in RAN4 reflector during in R4#78BIS.</a:t>
            </a:r>
          </a:p>
          <a:p>
            <a:pPr lvl="1"/>
            <a:r>
              <a:rPr lang="en-US" altLang="ja-JP" sz="1600" dirty="0" smtClean="0">
                <a:latin typeface="Meiryo UI" panose="020B0604030504040204" pitchFamily="50" charset="-128"/>
                <a:cs typeface="Meiryo UI" panose="020B0604030504040204" pitchFamily="50" charset="-128"/>
              </a:rPr>
              <a:t>IMT </a:t>
            </a:r>
            <a:r>
              <a:rPr lang="en-US" altLang="ja-JP" sz="1600" dirty="0">
                <a:latin typeface="Meiryo UI" panose="020B0604030504040204" pitchFamily="50" charset="-128"/>
                <a:cs typeface="Meiryo UI" panose="020B0604030504040204" pitchFamily="50" charset="-128"/>
              </a:rPr>
              <a:t>candidate bands in AI 1.13 had been divided into the following sub-frequency ranges: 24.25-33.4GHz, 37-43.5GHz, 45.5-52.6GHz and </a:t>
            </a:r>
            <a:r>
              <a:rPr lang="en-US" altLang="ja-JP" sz="1600" dirty="0" smtClean="0">
                <a:latin typeface="Meiryo UI" panose="020B0604030504040204" pitchFamily="50" charset="-128"/>
                <a:cs typeface="Meiryo UI" panose="020B0604030504040204" pitchFamily="50" charset="-128"/>
              </a:rPr>
              <a:t>66-86GHz</a:t>
            </a:r>
          </a:p>
          <a:p>
            <a:pPr lvl="1"/>
            <a:r>
              <a:rPr lang="en-US" altLang="ja-JP" sz="1600" dirty="0" smtClean="0">
                <a:latin typeface="Meiryo UI" panose="020B0604030504040204" pitchFamily="50" charset="-128"/>
                <a:cs typeface="Meiryo UI" panose="020B0604030504040204" pitchFamily="50" charset="-128"/>
              </a:rPr>
              <a:t>There is a following note in </a:t>
            </a:r>
            <a:r>
              <a:rPr lang="en-US" altLang="ja-JP" sz="1600" dirty="0">
                <a:latin typeface="Meiryo UI" panose="020B0604030504040204" pitchFamily="50" charset="-128"/>
                <a:cs typeface="Meiryo UI" panose="020B0604030504040204" pitchFamily="50" charset="-128"/>
              </a:rPr>
              <a:t>section 5.3 </a:t>
            </a:r>
            <a:r>
              <a:rPr lang="en-US" altLang="ja-JP" sz="1600" dirty="0" smtClean="0">
                <a:latin typeface="Meiryo UI" panose="020B0604030504040204" pitchFamily="50" charset="-128"/>
                <a:cs typeface="Meiryo UI" panose="020B0604030504040204" pitchFamily="50" charset="-128"/>
              </a:rPr>
              <a:t>in </a:t>
            </a:r>
            <a:r>
              <a:rPr lang="en-US" altLang="ja-JP" sz="1600" dirty="0">
                <a:latin typeface="Meiryo UI" panose="020B0604030504040204" pitchFamily="50" charset="-128"/>
                <a:cs typeface="Meiryo UI" panose="020B0604030504040204" pitchFamily="50" charset="-128"/>
              </a:rPr>
              <a:t>ITU-R WP5D#23 meeting report</a:t>
            </a:r>
            <a:r>
              <a:rPr lang="en-US" altLang="ja-JP" sz="1600" dirty="0" smtClean="0">
                <a:latin typeface="Meiryo UI" panose="020B0604030504040204" pitchFamily="50" charset="-128"/>
                <a:cs typeface="Meiryo UI" panose="020B0604030504040204" pitchFamily="50" charset="-128"/>
              </a:rPr>
              <a:t>.</a:t>
            </a:r>
          </a:p>
          <a:p>
            <a:pPr lvl="2"/>
            <a:r>
              <a:rPr lang="en-US" altLang="ja-JP" sz="1200" i="1" dirty="0" smtClean="0">
                <a:latin typeface="Meiryo UI" panose="020B0604030504040204" pitchFamily="50" charset="-128"/>
                <a:cs typeface="Meiryo UI" panose="020B0604030504040204" pitchFamily="50" charset="-128"/>
              </a:rPr>
              <a:t>[</a:t>
            </a:r>
            <a:r>
              <a:rPr lang="en-US" altLang="ja-JP" sz="1200" i="1" dirty="0">
                <a:latin typeface="Meiryo UI" panose="020B0604030504040204" pitchFamily="50" charset="-128"/>
                <a:cs typeface="Meiryo UI" panose="020B0604030504040204" pitchFamily="50" charset="-128"/>
              </a:rPr>
              <a:t>Editor’s note: This section includes Tables of deployment parameters for Base station and User terminal in different frequency ranges. IMT candidate bands in AI 1.13 are between 24 GHz and 86 GHz, and that frequency range is very wide. Therefore, following sub-frequency ranges will be considered: 24.25-33.4 GHz, 37-43.5 GHz, 45.5-52.6 GHz and 66-86 GHz.]</a:t>
            </a:r>
          </a:p>
          <a:p>
            <a:pPr lvl="1"/>
            <a:endParaRPr lang="en-US" altLang="ja-JP" sz="1800" dirty="0">
              <a:latin typeface="Meiryo UI" panose="020B0604030504040204" pitchFamily="50" charset="-128"/>
              <a:cs typeface="Meiryo UI" panose="020B0604030504040204" pitchFamily="50" charset="-128"/>
            </a:endParaRPr>
          </a:p>
          <a:p>
            <a:pPr lvl="1"/>
            <a:endParaRPr lang="en-US" altLang="ja-JP" sz="1800" dirty="0">
              <a:latin typeface="Meiryo UI" panose="020B0604030504040204" pitchFamily="50" charset="-128"/>
              <a:cs typeface="Meiryo UI" panose="020B0604030504040204" pitchFamily="50" charset="-128"/>
            </a:endParaRPr>
          </a:p>
        </p:txBody>
      </p:sp>
      <p:sp>
        <p:nvSpPr>
          <p:cNvPr id="59" name="タイトル 1"/>
          <p:cNvSpPr>
            <a:spLocks noGrp="1"/>
          </p:cNvSpPr>
          <p:nvPr>
            <p:ph type="title"/>
          </p:nvPr>
        </p:nvSpPr>
        <p:spPr>
          <a:xfrm>
            <a:off x="1254069" y="115889"/>
            <a:ext cx="9521660" cy="865187"/>
          </a:xfrm>
        </p:spPr>
        <p:txBody>
          <a:bodyPr>
            <a:normAutofit fontScale="90000"/>
          </a:bodyPr>
          <a:lstStyle/>
          <a:p>
            <a:r>
              <a:rPr kumimoji="1" lang="en-US" altLang="ja-JP" sz="3600" dirty="0" smtClean="0">
                <a:latin typeface="Meiryo UI" panose="020B0604030504040204" pitchFamily="50" charset="-128"/>
                <a:cs typeface="Meiryo UI" panose="020B0604030504040204" pitchFamily="50" charset="-128"/>
              </a:rPr>
              <a:t>Sub-frequency ranges for RF parameters study</a:t>
            </a:r>
            <a:endParaRPr kumimoji="1" lang="ja-JP" altLang="en-US" sz="3600" dirty="0">
              <a:latin typeface="Meiryo UI" panose="020B0604030504040204" pitchFamily="50" charset="-128"/>
              <a:cs typeface="Meiryo UI" panose="020B0604030504040204" pitchFamily="50" charset="-128"/>
            </a:endParaRPr>
          </a:p>
        </p:txBody>
      </p:sp>
      <p:graphicFrame>
        <p:nvGraphicFramePr>
          <p:cNvPr id="30" name="Group 4"/>
          <p:cNvGraphicFramePr>
            <a:graphicFrameLocks/>
          </p:cNvGraphicFramePr>
          <p:nvPr>
            <p:extLst>
              <p:ext uri="{D42A27DB-BD31-4B8C-83A1-F6EECF244321}">
                <p14:modId xmlns:p14="http://schemas.microsoft.com/office/powerpoint/2010/main" val="3280594899"/>
              </p:ext>
            </p:extLst>
          </p:nvPr>
        </p:nvGraphicFramePr>
        <p:xfrm>
          <a:off x="1324306" y="3458070"/>
          <a:ext cx="9548719" cy="3060792"/>
        </p:xfrm>
        <a:graphic>
          <a:graphicData uri="http://schemas.openxmlformats.org/drawingml/2006/table">
            <a:tbl>
              <a:tblPr/>
              <a:tblGrid>
                <a:gridCol w="2404241"/>
                <a:gridCol w="2711669"/>
                <a:gridCol w="4432809"/>
              </a:tblGrid>
              <a:tr h="273901">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0000"/>
                          </a:solidFill>
                          <a:effectLst/>
                          <a:latin typeface="Arial" charset="0"/>
                          <a:ea typeface="ＭＳ Ｐゴシック" pitchFamily="50" charset="-128"/>
                          <a:cs typeface="Times New Roman" pitchFamily="18" charset="0"/>
                        </a:rPr>
                        <a:t>reference</a:t>
                      </a: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9FE30"/>
                    </a:solid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0000"/>
                          </a:solidFill>
                          <a:effectLst/>
                          <a:latin typeface="Arial" charset="0"/>
                          <a:ea typeface="ＭＳ Ｐゴシック" pitchFamily="50" charset="-128"/>
                          <a:cs typeface="Times New Roman" pitchFamily="18" charset="0"/>
                        </a:rPr>
                        <a:t>Frequency ranges(GHz)</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9FE30"/>
                    </a:solid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0000"/>
                          </a:solidFill>
                          <a:effectLst/>
                          <a:latin typeface="Arial" charset="0"/>
                          <a:ea typeface="ＭＳ Ｐゴシック" pitchFamily="50" charset="-128"/>
                          <a:cs typeface="Times New Roman" pitchFamily="18" charset="0"/>
                        </a:rPr>
                        <a:t>Spectrum</a:t>
                      </a:r>
                    </a:p>
                  </a:txBody>
                  <a:tcPr marL="36000" marR="36000" marT="36000" marB="3600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49FE30"/>
                    </a:solidFill>
                  </a:tcPr>
                </a:tc>
              </a:tr>
              <a:tr h="561289">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RP-160508</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24-86</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R4-161727 by Ericsson</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Around 30 and 70 </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R4-161808 by Intel</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24.5 ~ 60 , 60 ~ 86 </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R4-161730 by KT</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27.5 ~ 29.5 , 37 ~ 40 </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3838">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R4-162043 by Qualcomm</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24-36, 36-53, 60-80, 80-86G</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61">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mn-ea"/>
                        </a:rPr>
                        <a:t>R4-161896 by NTT DOCOMO</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24.25-27.5, 31.8-33.4,</a:t>
                      </a:r>
                      <a:r>
                        <a:rPr kumimoji="0" lang="ja-JP" altLang="en-US" sz="1200" b="0" i="0" u="none" strike="noStrike" cap="none" normalizeH="0" baseline="0" dirty="0" smtClean="0">
                          <a:ln>
                            <a:noFill/>
                          </a:ln>
                          <a:solidFill>
                            <a:schemeClr val="tx1"/>
                          </a:solidFill>
                          <a:effectLst/>
                          <a:latin typeface="Arial" charset="0"/>
                          <a:ea typeface="ＭＳ Ｐゴシック" pitchFamily="50" charset="-128"/>
                        </a:rPr>
                        <a:t> </a:t>
                      </a:r>
                      <a:r>
                        <a:rPr kumimoji="0" lang="en-US" altLang="ja-JP" sz="1200" b="0" i="0" u="none" strike="noStrike" cap="none" normalizeH="0" baseline="0" dirty="0" smtClean="0">
                          <a:ln>
                            <a:noFill/>
                          </a:ln>
                          <a:solidFill>
                            <a:schemeClr val="tx1"/>
                          </a:solidFill>
                          <a:effectLst/>
                          <a:latin typeface="Arial" charset="0"/>
                          <a:ea typeface="ＭＳ Ｐゴシック" pitchFamily="50" charset="-128"/>
                        </a:rPr>
                        <a:t>37-43.5, 45.5-50.2, 50.4-52.6, 66-76, 81-86</a:t>
                      </a: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charset="0"/>
                        </a:defRPr>
                      </a:lvl1pPr>
                      <a:lvl2pPr marL="742950" indent="-285750" eaLnBrk="0" hangingPunct="0">
                        <a:spcBef>
                          <a:spcPct val="20000"/>
                        </a:spcBef>
                        <a:defRPr sz="2400">
                          <a:solidFill>
                            <a:schemeClr val="tx1"/>
                          </a:solidFill>
                          <a:latin typeface="Arial" charset="0"/>
                        </a:defRPr>
                      </a:lvl2pPr>
                      <a:lvl3pPr marL="1143000" indent="-228600" eaLnBrk="0" hangingPunct="0">
                        <a:spcBef>
                          <a:spcPct val="20000"/>
                        </a:spcBef>
                        <a:defRPr sz="2000">
                          <a:solidFill>
                            <a:schemeClr val="tx1"/>
                          </a:solidFill>
                          <a:latin typeface="Arial" charset="0"/>
                        </a:defRPr>
                      </a:lvl3pPr>
                      <a:lvl4pPr marL="1600200" indent="-228600" eaLnBrk="0" hangingPunct="0">
                        <a:spcBef>
                          <a:spcPct val="20000"/>
                        </a:spcBef>
                        <a:defRPr>
                          <a:solidFill>
                            <a:schemeClr val="tx1"/>
                          </a:solidFill>
                          <a:latin typeface="Arial" charset="0"/>
                        </a:defRPr>
                      </a:lvl4pPr>
                      <a:lvl5pPr marL="2057400" indent="-228600" eaLnBrk="0" hangingPunct="0">
                        <a:spcBef>
                          <a:spcPct val="20000"/>
                        </a:spcBef>
                        <a:defRPr>
                          <a:solidFill>
                            <a:schemeClr val="tx1"/>
                          </a:solidFill>
                          <a:latin typeface="Arial" charset="0"/>
                        </a:defRPr>
                      </a:lvl5pPr>
                      <a:lvl6pPr marL="2514600" indent="-228600" eaLnBrk="0" fontAlgn="base" hangingPunct="0">
                        <a:spcBef>
                          <a:spcPct val="20000"/>
                        </a:spcBef>
                        <a:spcAft>
                          <a:spcPct val="0"/>
                        </a:spcAft>
                        <a:defRPr>
                          <a:solidFill>
                            <a:schemeClr val="tx1"/>
                          </a:solidFill>
                          <a:latin typeface="Arial" charset="0"/>
                        </a:defRPr>
                      </a:lvl6pPr>
                      <a:lvl7pPr marL="2971800" indent="-228600" eaLnBrk="0" fontAlgn="base" hangingPunct="0">
                        <a:spcBef>
                          <a:spcPct val="20000"/>
                        </a:spcBef>
                        <a:spcAft>
                          <a:spcPct val="0"/>
                        </a:spcAft>
                        <a:defRPr>
                          <a:solidFill>
                            <a:schemeClr val="tx1"/>
                          </a:solidFill>
                          <a:latin typeface="Arial" charset="0"/>
                        </a:defRPr>
                      </a:lvl7pPr>
                      <a:lvl8pPr marL="3429000" indent="-228600" eaLnBrk="0" fontAlgn="base" hangingPunct="0">
                        <a:spcBef>
                          <a:spcPct val="20000"/>
                        </a:spcBef>
                        <a:spcAft>
                          <a:spcPct val="0"/>
                        </a:spcAft>
                        <a:defRPr>
                          <a:solidFill>
                            <a:schemeClr val="tx1"/>
                          </a:solidFill>
                          <a:latin typeface="Arial" charset="0"/>
                        </a:defRPr>
                      </a:lvl8pPr>
                      <a:lvl9pPr marL="3886200" indent="-228600" eaLnBrk="0" fontAlgn="base" hangingPunct="0">
                        <a:spcBef>
                          <a:spcPct val="20000"/>
                        </a:spcBef>
                        <a:spcAft>
                          <a:spcPct val="0"/>
                        </a:spcAft>
                        <a:defRPr>
                          <a:solidFill>
                            <a:schemeClr val="tx1"/>
                          </a:solidFill>
                          <a:latin typeface="Arial" charset="0"/>
                        </a:defRPr>
                      </a:lvl9p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61">
                <a:tc>
                  <a:txBody>
                    <a:body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R4-162376 by Huawei</a:t>
                      </a: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1</a:t>
                      </a:r>
                      <a:r>
                        <a:rPr kumimoji="0" lang="en-GB" altLang="ja-JP" sz="1200" b="0" i="0" u="none" strike="noStrike" cap="none" normalizeH="0" baseline="30000" dirty="0" smtClean="0">
                          <a:ln>
                            <a:noFill/>
                          </a:ln>
                          <a:solidFill>
                            <a:schemeClr val="tx1"/>
                          </a:solidFill>
                          <a:effectLst/>
                          <a:latin typeface="Arial" charset="0"/>
                          <a:ea typeface="ＭＳ Ｐゴシック" pitchFamily="50" charset="-128"/>
                        </a:rPr>
                        <a:t>st</a:t>
                      </a: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 24.25-43.5G, 2</a:t>
                      </a:r>
                      <a:r>
                        <a:rPr kumimoji="0" lang="en-GB" altLang="ja-JP" sz="1200" b="0" i="0" u="none" strike="noStrike" cap="none" normalizeH="0" baseline="30000" dirty="0" smtClean="0">
                          <a:ln>
                            <a:noFill/>
                          </a:ln>
                          <a:solidFill>
                            <a:schemeClr val="tx1"/>
                          </a:solidFill>
                          <a:effectLst/>
                          <a:latin typeface="Arial" charset="0"/>
                          <a:ea typeface="ＭＳ Ｐゴシック" pitchFamily="50" charset="-128"/>
                        </a:rPr>
                        <a:t>nd</a:t>
                      </a:r>
                      <a:r>
                        <a:rPr kumimoji="0" lang="en-GB" altLang="ja-JP" sz="1200" b="0" i="0" u="none" strike="noStrike" cap="none" normalizeH="0" baseline="0" dirty="0" smtClean="0">
                          <a:ln>
                            <a:noFill/>
                          </a:ln>
                          <a:solidFill>
                            <a:schemeClr val="tx1"/>
                          </a:solidFill>
                          <a:effectLst/>
                          <a:latin typeface="Arial" charset="0"/>
                          <a:ea typeface="ＭＳ Ｐゴシック" pitchFamily="50" charset="-128"/>
                        </a:rPr>
                        <a:t> : 45.5-86G</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4161">
                <a:tc>
                  <a:txBody>
                    <a:body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70C0"/>
                          </a:solidFill>
                          <a:effectLst/>
                          <a:latin typeface="Arial" charset="0"/>
                          <a:ea typeface="ＭＳ Ｐゴシック" pitchFamily="50" charset="-128"/>
                        </a:rPr>
                        <a:t>ITU-U WP5D#23</a:t>
                      </a:r>
                    </a:p>
                  </a:txBody>
                  <a:tcPr marL="36000" marR="36000" marT="36000" marB="36000"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15000"/>
                        </a:spcAft>
                        <a:buClrTx/>
                        <a:buSzTx/>
                        <a:buFontTx/>
                        <a:buNone/>
                        <a:tabLst/>
                      </a:pPr>
                      <a:r>
                        <a:rPr kumimoji="0" lang="en-GB" altLang="ja-JP" sz="1200" b="1" i="0" u="none" strike="noStrike" cap="none" normalizeH="0" baseline="0" dirty="0" smtClean="0">
                          <a:ln>
                            <a:noFill/>
                          </a:ln>
                          <a:solidFill>
                            <a:srgbClr val="0070C0"/>
                          </a:solidFill>
                          <a:effectLst/>
                          <a:latin typeface="Arial" charset="0"/>
                          <a:ea typeface="ＭＳ Ｐゴシック" pitchFamily="50" charset="-128"/>
                        </a:rPr>
                        <a:t>24.25-33.4, 37-43.5, 45.5-52.6, 66-86</a:t>
                      </a: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15000"/>
                        </a:spcAft>
                        <a:buClrTx/>
                        <a:buSzTx/>
                        <a:buFontTx/>
                        <a:buNone/>
                        <a:tabLst/>
                      </a:pPr>
                      <a:endParaRPr kumimoji="0" lang="en-GB" altLang="ja-JP" sz="1200" b="0" i="0" u="none" strike="noStrike" cap="none" normalizeH="0" baseline="0" dirty="0" smtClean="0">
                        <a:ln>
                          <a:noFill/>
                        </a:ln>
                        <a:solidFill>
                          <a:schemeClr val="tx1"/>
                        </a:solidFill>
                        <a:effectLst/>
                        <a:latin typeface="Arial" charset="0"/>
                        <a:ea typeface="ＭＳ Ｐゴシック" pitchFamily="50" charset="-128"/>
                      </a:endParaRPr>
                    </a:p>
                  </a:txBody>
                  <a:tcPr marL="36000" marR="36000" marT="36000" marB="36000"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 name="正方形/長方形 7"/>
          <p:cNvSpPr>
            <a:spLocks noChangeArrowheads="1"/>
          </p:cNvSpPr>
          <p:nvPr/>
        </p:nvSpPr>
        <p:spPr bwMode="auto">
          <a:xfrm>
            <a:off x="7377612" y="3961426"/>
            <a:ext cx="2219324" cy="122442"/>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34" name="正方形/長方形 15"/>
          <p:cNvSpPr>
            <a:spLocks noChangeArrowheads="1"/>
          </p:cNvSpPr>
          <p:nvPr/>
        </p:nvSpPr>
        <p:spPr bwMode="auto">
          <a:xfrm>
            <a:off x="7415710" y="4883707"/>
            <a:ext cx="71438"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36" name="正方形/長方形 16"/>
          <p:cNvSpPr>
            <a:spLocks noChangeArrowheads="1"/>
          </p:cNvSpPr>
          <p:nvPr/>
        </p:nvSpPr>
        <p:spPr bwMode="auto">
          <a:xfrm>
            <a:off x="7869735" y="4883707"/>
            <a:ext cx="107950"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37" name="正方形/長方形 17"/>
          <p:cNvSpPr>
            <a:spLocks noChangeArrowheads="1"/>
          </p:cNvSpPr>
          <p:nvPr/>
        </p:nvSpPr>
        <p:spPr bwMode="auto">
          <a:xfrm>
            <a:off x="7409360" y="5158508"/>
            <a:ext cx="431800"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38" name="正方形/長方形 18"/>
          <p:cNvSpPr>
            <a:spLocks noChangeArrowheads="1"/>
          </p:cNvSpPr>
          <p:nvPr/>
        </p:nvSpPr>
        <p:spPr bwMode="auto">
          <a:xfrm>
            <a:off x="7841161" y="5158508"/>
            <a:ext cx="612775"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39" name="正方形/長方形 19"/>
          <p:cNvSpPr>
            <a:spLocks noChangeArrowheads="1"/>
          </p:cNvSpPr>
          <p:nvPr/>
        </p:nvSpPr>
        <p:spPr bwMode="auto">
          <a:xfrm>
            <a:off x="8666661" y="5158508"/>
            <a:ext cx="720725" cy="120650"/>
          </a:xfrm>
          <a:prstGeom prst="rect">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0" name="正方形/長方形 20"/>
          <p:cNvSpPr>
            <a:spLocks noChangeArrowheads="1"/>
          </p:cNvSpPr>
          <p:nvPr/>
        </p:nvSpPr>
        <p:spPr bwMode="auto">
          <a:xfrm>
            <a:off x="9381035" y="5158508"/>
            <a:ext cx="215900" cy="120650"/>
          </a:xfrm>
          <a:prstGeom prst="rect">
            <a:avLst/>
          </a:prstGeom>
          <a:solidFill>
            <a:srgbClr val="FF3399"/>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49" name="テキスト ボックス 21"/>
          <p:cNvSpPr txBox="1">
            <a:spLocks noChangeArrowheads="1"/>
          </p:cNvSpPr>
          <p:nvPr/>
        </p:nvSpPr>
        <p:spPr bwMode="auto">
          <a:xfrm>
            <a:off x="7199811" y="4018303"/>
            <a:ext cx="341313" cy="26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kumimoji="1" lang="en-US" altLang="ja-JP" sz="1100">
                <a:ea typeface="ＭＳ Ｐゴシック" pitchFamily="50" charset="-128"/>
              </a:rPr>
              <a:t>24</a:t>
            </a:r>
            <a:endParaRPr kumimoji="1" lang="ja-JP" altLang="en-US" sz="1100">
              <a:ea typeface="ＭＳ Ｐゴシック" pitchFamily="50" charset="-128"/>
            </a:endParaRPr>
          </a:p>
        </p:txBody>
      </p:sp>
      <p:sp>
        <p:nvSpPr>
          <p:cNvPr id="50" name="テキスト ボックス 22"/>
          <p:cNvSpPr txBox="1">
            <a:spLocks noChangeArrowheads="1"/>
          </p:cNvSpPr>
          <p:nvPr/>
        </p:nvSpPr>
        <p:spPr bwMode="auto">
          <a:xfrm>
            <a:off x="9296626" y="4018467"/>
            <a:ext cx="623889"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kumimoji="1" lang="en-US" altLang="ja-JP" sz="1100" dirty="0" smtClean="0">
                <a:ea typeface="ＭＳ Ｐゴシック" pitchFamily="50" charset="-128"/>
              </a:rPr>
              <a:t>86GHz</a:t>
            </a:r>
            <a:endParaRPr kumimoji="1" lang="ja-JP" altLang="en-US" sz="1100" dirty="0">
              <a:ea typeface="ＭＳ Ｐゴシック" pitchFamily="50" charset="-128"/>
            </a:endParaRPr>
          </a:p>
        </p:txBody>
      </p:sp>
      <p:sp>
        <p:nvSpPr>
          <p:cNvPr id="51" name="正方形/長方形 27"/>
          <p:cNvSpPr>
            <a:spLocks noChangeArrowheads="1"/>
          </p:cNvSpPr>
          <p:nvPr/>
        </p:nvSpPr>
        <p:spPr bwMode="auto">
          <a:xfrm>
            <a:off x="7415711" y="5501626"/>
            <a:ext cx="119063"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2" name="正方形/長方形 28"/>
          <p:cNvSpPr>
            <a:spLocks noChangeArrowheads="1"/>
          </p:cNvSpPr>
          <p:nvPr/>
        </p:nvSpPr>
        <p:spPr bwMode="auto">
          <a:xfrm>
            <a:off x="7698285" y="5501626"/>
            <a:ext cx="58738"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4" name="正方形/長方形 29"/>
          <p:cNvSpPr>
            <a:spLocks noChangeArrowheads="1"/>
          </p:cNvSpPr>
          <p:nvPr/>
        </p:nvSpPr>
        <p:spPr bwMode="auto">
          <a:xfrm>
            <a:off x="7879261" y="5501626"/>
            <a:ext cx="233363" cy="120650"/>
          </a:xfrm>
          <a:prstGeom prst="rect">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5" name="正方形/長方形 30"/>
          <p:cNvSpPr>
            <a:spLocks noChangeArrowheads="1"/>
          </p:cNvSpPr>
          <p:nvPr/>
        </p:nvSpPr>
        <p:spPr bwMode="auto">
          <a:xfrm>
            <a:off x="8139611" y="5501626"/>
            <a:ext cx="169863" cy="120650"/>
          </a:xfrm>
          <a:prstGeom prst="rect">
            <a:avLst/>
          </a:prstGeom>
          <a:solidFill>
            <a:srgbClr val="FF3399"/>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6" name="正方形/長方形 33"/>
          <p:cNvSpPr>
            <a:spLocks noChangeArrowheads="1"/>
          </p:cNvSpPr>
          <p:nvPr/>
        </p:nvSpPr>
        <p:spPr bwMode="auto">
          <a:xfrm>
            <a:off x="8349160" y="5501626"/>
            <a:ext cx="71438" cy="120650"/>
          </a:xfrm>
          <a:prstGeom prst="rect">
            <a:avLst/>
          </a:prstGeom>
          <a:solidFill>
            <a:srgbClr val="A50021"/>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7" name="正方形/長方形 34"/>
          <p:cNvSpPr>
            <a:spLocks noChangeArrowheads="1"/>
          </p:cNvSpPr>
          <p:nvPr/>
        </p:nvSpPr>
        <p:spPr bwMode="auto">
          <a:xfrm>
            <a:off x="8946061" y="5501626"/>
            <a:ext cx="360363" cy="120650"/>
          </a:xfrm>
          <a:prstGeom prst="rect">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8" name="正方形/長方形 67"/>
          <p:cNvSpPr/>
          <p:nvPr/>
        </p:nvSpPr>
        <p:spPr bwMode="auto">
          <a:xfrm>
            <a:off x="9417549" y="5501626"/>
            <a:ext cx="179387" cy="120650"/>
          </a:xfrm>
          <a:prstGeom prst="rect">
            <a:avLst/>
          </a:prstGeom>
          <a:solidFill>
            <a:schemeClr val="accent1">
              <a:lumMod val="50000"/>
            </a:schemeClr>
          </a:solidFill>
          <a:ln w="9525" cap="flat" cmpd="sng" algn="ctr">
            <a:noFill/>
            <a:prstDash val="solid"/>
            <a:round/>
            <a:headEnd type="none" w="med" len="med"/>
            <a:tailEnd type="none" w="med" len="med"/>
          </a:ln>
          <a:effec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69" name="正方形/長方形 17"/>
          <p:cNvSpPr>
            <a:spLocks noChangeArrowheads="1"/>
          </p:cNvSpPr>
          <p:nvPr/>
        </p:nvSpPr>
        <p:spPr bwMode="auto">
          <a:xfrm>
            <a:off x="7415710" y="6266886"/>
            <a:ext cx="341313" cy="12240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0" name="正方形/長方形 18"/>
          <p:cNvSpPr>
            <a:spLocks noChangeArrowheads="1"/>
          </p:cNvSpPr>
          <p:nvPr/>
        </p:nvSpPr>
        <p:spPr bwMode="auto">
          <a:xfrm>
            <a:off x="7879261" y="6266886"/>
            <a:ext cx="233363" cy="12240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1" name="正方形/長方形 19"/>
          <p:cNvSpPr>
            <a:spLocks noChangeArrowheads="1"/>
          </p:cNvSpPr>
          <p:nvPr/>
        </p:nvSpPr>
        <p:spPr bwMode="auto">
          <a:xfrm>
            <a:off x="8946061" y="6266886"/>
            <a:ext cx="650874" cy="122400"/>
          </a:xfrm>
          <a:prstGeom prst="rect">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2" name="正方形/長方形 30"/>
          <p:cNvSpPr>
            <a:spLocks noChangeArrowheads="1"/>
          </p:cNvSpPr>
          <p:nvPr/>
        </p:nvSpPr>
        <p:spPr bwMode="auto">
          <a:xfrm>
            <a:off x="8139611" y="6266886"/>
            <a:ext cx="280987" cy="122400"/>
          </a:xfrm>
          <a:prstGeom prst="rect">
            <a:avLst/>
          </a:prstGeom>
          <a:solidFill>
            <a:srgbClr val="FF3399"/>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3" name="正方形/長方形 12"/>
          <p:cNvSpPr>
            <a:spLocks noChangeArrowheads="1"/>
          </p:cNvSpPr>
          <p:nvPr/>
        </p:nvSpPr>
        <p:spPr bwMode="auto">
          <a:xfrm>
            <a:off x="7417245" y="4628623"/>
            <a:ext cx="1289050"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4" name="正方形/長方形 13"/>
          <p:cNvSpPr>
            <a:spLocks noChangeArrowheads="1"/>
          </p:cNvSpPr>
          <p:nvPr/>
        </p:nvSpPr>
        <p:spPr bwMode="auto">
          <a:xfrm>
            <a:off x="8706296" y="4628623"/>
            <a:ext cx="890639" cy="116733"/>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5" name="円/楕円 24"/>
          <p:cNvSpPr>
            <a:spLocks noChangeArrowheads="1"/>
          </p:cNvSpPr>
          <p:nvPr/>
        </p:nvSpPr>
        <p:spPr bwMode="auto">
          <a:xfrm>
            <a:off x="7517201" y="4346817"/>
            <a:ext cx="406400" cy="139700"/>
          </a:xfrm>
          <a:prstGeom prst="ellipse">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ja-JP" sz="900">
                <a:ea typeface="ＭＳ Ｐゴシック" pitchFamily="50" charset="-128"/>
              </a:rPr>
              <a:t>30</a:t>
            </a:r>
            <a:endParaRPr lang="ja-JP" altLang="en-US" sz="900">
              <a:ea typeface="ＭＳ Ｐゴシック" pitchFamily="50" charset="-128"/>
            </a:endParaRPr>
          </a:p>
        </p:txBody>
      </p:sp>
      <p:sp>
        <p:nvSpPr>
          <p:cNvPr id="76" name="円/楕円 25"/>
          <p:cNvSpPr>
            <a:spLocks noChangeArrowheads="1"/>
          </p:cNvSpPr>
          <p:nvPr/>
        </p:nvSpPr>
        <p:spPr bwMode="auto">
          <a:xfrm>
            <a:off x="8936426" y="4346817"/>
            <a:ext cx="546100" cy="139700"/>
          </a:xfrm>
          <a:prstGeom prst="ellipse">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n-US" altLang="ja-JP" sz="900">
                <a:ea typeface="ＭＳ Ｐゴシック" pitchFamily="50" charset="-128"/>
              </a:rPr>
              <a:t>70</a:t>
            </a:r>
            <a:endParaRPr lang="ja-JP" altLang="en-US" sz="900">
              <a:ea typeface="ＭＳ Ｐゴシック" pitchFamily="50" charset="-128"/>
            </a:endParaRPr>
          </a:p>
        </p:txBody>
      </p:sp>
      <p:sp>
        <p:nvSpPr>
          <p:cNvPr id="77" name="正方形/長方形 5"/>
          <p:cNvSpPr>
            <a:spLocks noChangeArrowheads="1"/>
          </p:cNvSpPr>
          <p:nvPr/>
        </p:nvSpPr>
        <p:spPr bwMode="auto">
          <a:xfrm>
            <a:off x="7409360" y="5899805"/>
            <a:ext cx="695325" cy="120650"/>
          </a:xfrm>
          <a:prstGeom prst="rect">
            <a:avLst/>
          </a:prstGeom>
          <a:solidFill>
            <a:srgbClr val="0099CC"/>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
        <p:nvSpPr>
          <p:cNvPr id="78" name="正方形/長方形 6"/>
          <p:cNvSpPr>
            <a:spLocks noChangeArrowheads="1"/>
          </p:cNvSpPr>
          <p:nvPr/>
        </p:nvSpPr>
        <p:spPr bwMode="auto">
          <a:xfrm>
            <a:off x="8139610" y="5899805"/>
            <a:ext cx="1457325" cy="120650"/>
          </a:xfrm>
          <a:prstGeom prst="rect">
            <a:avLst/>
          </a:prstGeom>
          <a:solidFill>
            <a:srgbClr val="FF0000"/>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ja-JP" altLang="en-US">
              <a:ea typeface="ＭＳ Ｐゴシック" pitchFamily="50" charset="-128"/>
            </a:endParaRPr>
          </a:p>
        </p:txBody>
      </p:sp>
    </p:spTree>
    <p:extLst>
      <p:ext uri="{BB962C8B-B14F-4D97-AF65-F5344CB8AC3E}">
        <p14:creationId xmlns:p14="http://schemas.microsoft.com/office/powerpoint/2010/main" val="22778206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a:t>
            </a:r>
            <a:endParaRPr lang="en-US" dirty="0"/>
          </a:p>
        </p:txBody>
      </p:sp>
      <p:sp>
        <p:nvSpPr>
          <p:cNvPr id="3" name="Content Placeholder 2"/>
          <p:cNvSpPr>
            <a:spLocks noGrp="1"/>
          </p:cNvSpPr>
          <p:nvPr>
            <p:ph idx="1"/>
          </p:nvPr>
        </p:nvSpPr>
        <p:spPr>
          <a:xfrm>
            <a:off x="838200" y="1470024"/>
            <a:ext cx="10896600" cy="4981576"/>
          </a:xfrm>
        </p:spPr>
        <p:txBody>
          <a:bodyPr>
            <a:noAutofit/>
          </a:bodyPr>
          <a:lstStyle/>
          <a:p>
            <a:r>
              <a:rPr lang="en-US" sz="3200" dirty="0" smtClean="0"/>
              <a:t>Study RF parameters based on the following sub-frequency ranges.</a:t>
            </a:r>
          </a:p>
          <a:p>
            <a:pPr lvl="1"/>
            <a:r>
              <a:rPr lang="en-GB" altLang="ja-JP" sz="2200" dirty="0">
                <a:latin typeface="Arial" charset="0"/>
              </a:rPr>
              <a:t>24.25-33.4, 37-43.5, 45.5-52.6, </a:t>
            </a:r>
            <a:r>
              <a:rPr lang="en-GB" altLang="ja-JP" sz="2200" dirty="0" smtClean="0">
                <a:latin typeface="Arial" charset="0"/>
              </a:rPr>
              <a:t>66-86	</a:t>
            </a:r>
          </a:p>
          <a:p>
            <a:pPr lvl="1"/>
            <a:r>
              <a:rPr lang="en-GB" altLang="ja-JP" sz="2200" dirty="0" smtClean="0">
                <a:latin typeface="Arial" charset="0"/>
              </a:rPr>
              <a:t>It is for further study which specific frequencies to select for time consuming studies, such as co-existence simulations. The number of specific frequencies chosen may be less than the number of frequency ranges.</a:t>
            </a:r>
          </a:p>
          <a:p>
            <a:pPr lvl="1"/>
            <a:endParaRPr lang="en-GB" altLang="ja-JP" sz="2800" dirty="0">
              <a:latin typeface="Arial" charset="0"/>
            </a:endParaRPr>
          </a:p>
          <a:p>
            <a:r>
              <a:rPr lang="en-GB" altLang="zh-CN" sz="3200" dirty="0" smtClean="0"/>
              <a:t>Study how to develop ways to derive respective RF parameters requested </a:t>
            </a:r>
            <a:r>
              <a:rPr lang="en-GB" altLang="zh-CN" sz="3200" dirty="0"/>
              <a:t>in </a:t>
            </a:r>
            <a:r>
              <a:rPr lang="en-GB" altLang="zh-CN" sz="3200" dirty="0" smtClean="0"/>
              <a:t>RP-160508 based on the frequency ranges above.</a:t>
            </a:r>
          </a:p>
        </p:txBody>
      </p:sp>
    </p:spTree>
    <p:extLst>
      <p:ext uri="{BB962C8B-B14F-4D97-AF65-F5344CB8AC3E}">
        <p14:creationId xmlns:p14="http://schemas.microsoft.com/office/powerpoint/2010/main" val="41132910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4246</TotalTime>
  <Words>381</Words>
  <Application>Microsoft Office PowerPoint</Application>
  <PresentationFormat>ユーザー設定</PresentationFormat>
  <Paragraphs>51</Paragraphs>
  <Slides>4</Slides>
  <Notes>0</Notes>
  <HiddenSlides>0</HiddenSlides>
  <MMClips>0</MMClips>
  <ScaleCrop>false</ScaleCrop>
  <HeadingPairs>
    <vt:vector size="4" baseType="variant">
      <vt:variant>
        <vt:lpstr>テーマ</vt:lpstr>
      </vt:variant>
      <vt:variant>
        <vt:i4>1</vt:i4>
      </vt:variant>
      <vt:variant>
        <vt:lpstr>スライド タイトル</vt:lpstr>
      </vt:variant>
      <vt:variant>
        <vt:i4>4</vt:i4>
      </vt:variant>
    </vt:vector>
  </HeadingPairs>
  <TitlesOfParts>
    <vt:vector size="5" baseType="lpstr">
      <vt:lpstr>Office Theme</vt:lpstr>
      <vt:lpstr>WF on RF parameters requested by WP 5D </vt:lpstr>
      <vt:lpstr>Background</vt:lpstr>
      <vt:lpstr>Sub-frequency ranges for RF parameters study</vt:lpstr>
      <vt:lpstr>Way forward</vt:lpstr>
    </vt:vector>
  </TitlesOfParts>
  <Company>Qualcomm Incorporated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coexistence evaluation methodology for NB-IOT in-band and guard band operation</dc:title>
  <dc:creator>Papaleo, Marco</dc:creator>
  <cp:lastModifiedBy>DCM_2</cp:lastModifiedBy>
  <cp:revision>305</cp:revision>
  <dcterms:created xsi:type="dcterms:W3CDTF">2015-11-18T19:50:45Z</dcterms:created>
  <dcterms:modified xsi:type="dcterms:W3CDTF">2016-04-15T17:11:30Z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2015_ms_pID_725343">
    <vt:lpwstr>(3)3fsISv/bv4wq9/BjonNoS4Un09n4usax/EGqwcNVlTBO2rRNxc+Ak/Q/V+sT2jLxRg5fYb1P
y5epe4APTAutoSneulx+un5Cx8syRPuNMgmZIwKPEixVVmoLVrORAFQcSkzMgOJQcc4P+x+P
Es4oyOerXabIZR4hfjm0CUhZYrex/CKRZAtd3DrPjPL5Jv+aepRuoPSZ3eHd2c21BoZihRSX
xTMQcz7lq/Hb+pAnl9</vt:lpwstr>
  </property>
  <property fmtid="{D5CDD505-2E9C-101B-9397-08002B2CF9AE}" pid="4" name="_2015_ms_pID_7253431">
    <vt:lpwstr>dtAw1ATfEJSrZ5NRiW9M/JKyB9Q18M23TR52f4w55XVSd3yCIwomqm
btVUXl98DQORnzCkCJt8q+59AHwyHpSv+bs+Xp2lObrRiT+GFGFUFpSWwILO8GkUveyX2TC7
RWfNb9uwAfKBbQxn2gNS9faq1f7cdn2o2QYCrMAZPblbzu7v6s6SLhw7ZEQAyXDXZ1hnibJr
6fECa5agwJ9H2O8i0r1G2i++hfgTByMnqXPv</vt:lpwstr>
  </property>
  <property fmtid="{D5CDD505-2E9C-101B-9397-08002B2CF9AE}" pid="5" name="_2015_ms_pID_7253432">
    <vt:lpwstr>O6x4lqYdvbMOE0X3DrZtBVUNexCNv9PmTWnw
c3MJ50i3CLn0gHBUhslxivEoegqcgNQFEq19AkevCb4nM7mKg3dKNhuYfw1kogDPqv4ByreG
Wt9PveOusrw7zgGqUHv4sg==</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1460420878</vt:lpwstr>
  </property>
</Properties>
</file>