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990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700" y="1536699"/>
            <a:ext cx="11798300" cy="18462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coexistence simulations results for in-band and guard band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Huawei, Ericsson, Intel, Nokia Networks, ZTE…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TSG-RAN WG4 Meeting #78bis</a:t>
            </a:r>
            <a:r>
              <a:rPr lang="de-DE" dirty="0" smtClean="0"/>
              <a:t>                                                                                                             </a:t>
            </a:r>
            <a:r>
              <a:rPr lang="en-GB" b="1" dirty="0" smtClean="0"/>
              <a:t>R4-162806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es-ES" b="1" dirty="0" smtClean="0"/>
              <a:t>San Jose del Cabo, Mexico, 11 – 15 April,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dirty="0" smtClean="0"/>
              <a:t>The power leakage modeling data with same granularity from different companies are not totally same (e.g. with/without filtering).</a:t>
            </a:r>
          </a:p>
          <a:p>
            <a:r>
              <a:rPr lang="en-US" dirty="0" smtClean="0"/>
              <a:t>The simulation results from different companies are based on their own power leakage model.</a:t>
            </a:r>
          </a:p>
          <a:p>
            <a:r>
              <a:rPr lang="en-US" altLang="zh-CN" dirty="0" smtClean="0"/>
              <a:t>Companies provide their power leakage model and simulation results into R4-162805 for comparison.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Coexistence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sz="3000" dirty="0" smtClean="0"/>
              <a:t>For NB-</a:t>
            </a:r>
            <a:r>
              <a:rPr lang="en-US" sz="3000" dirty="0" err="1" smtClean="0"/>
              <a:t>IoT</a:t>
            </a:r>
            <a:r>
              <a:rPr lang="en-US" sz="3000" dirty="0" smtClean="0"/>
              <a:t> aggressor,</a:t>
            </a:r>
          </a:p>
          <a:p>
            <a:pPr lvl="1"/>
            <a:r>
              <a:rPr lang="en-US" sz="2600" dirty="0" smtClean="0"/>
              <a:t>Adjacent LTE PRB level (both for in-band and guard band)</a:t>
            </a:r>
          </a:p>
          <a:p>
            <a:pPr lvl="2"/>
            <a:r>
              <a:rPr lang="en-US" sz="1900" dirty="0" smtClean="0"/>
              <a:t>Average throughput loss in range of percentage, </a:t>
            </a:r>
          </a:p>
          <a:p>
            <a:pPr lvl="3"/>
            <a:r>
              <a:rPr lang="en-US" sz="1900" dirty="0" smtClean="0"/>
              <a:t>1</a:t>
            </a:r>
            <a:r>
              <a:rPr lang="en-US" sz="1900" baseline="30000" dirty="0" smtClean="0"/>
              <a:t>st</a:t>
            </a:r>
            <a:r>
              <a:rPr lang="en-US" sz="1900" dirty="0" smtClean="0"/>
              <a:t> PRB ~[2.1%, 17%], 2</a:t>
            </a:r>
            <a:r>
              <a:rPr lang="en-US" sz="1900" baseline="30000" dirty="0" smtClean="0"/>
              <a:t>nd</a:t>
            </a:r>
            <a:r>
              <a:rPr lang="en-US" sz="1900" dirty="0" smtClean="0"/>
              <a:t> </a:t>
            </a:r>
            <a:r>
              <a:rPr lang="en-US" altLang="zh-CN" sz="1900" dirty="0" smtClean="0"/>
              <a:t>PRB ~[0.3%, 3.3%], 3</a:t>
            </a:r>
            <a:r>
              <a:rPr lang="en-US" altLang="zh-CN" sz="1900" baseline="30000" dirty="0" smtClean="0"/>
              <a:t>rd</a:t>
            </a:r>
            <a:r>
              <a:rPr lang="en-US" altLang="zh-CN" sz="1900" dirty="0" smtClean="0"/>
              <a:t> PRB ~[0%, 1.6%], other PRB ~[0%, 0.2%]</a:t>
            </a:r>
            <a:endParaRPr lang="en-US" sz="1900" dirty="0" smtClean="0"/>
          </a:p>
          <a:p>
            <a:pPr lvl="2"/>
            <a:r>
              <a:rPr lang="en-US" sz="1900" dirty="0" smtClean="0"/>
              <a:t>5%-</a:t>
            </a:r>
            <a:r>
              <a:rPr lang="en-US" sz="1900" dirty="0" err="1" smtClean="0"/>
              <a:t>ile</a:t>
            </a:r>
            <a:r>
              <a:rPr lang="en-US" sz="1900" dirty="0" smtClean="0"/>
              <a:t> throughput loss in range of percentage,</a:t>
            </a:r>
          </a:p>
          <a:p>
            <a:pPr lvl="3"/>
            <a:r>
              <a:rPr lang="en-US" altLang="zh-CN" sz="1900" dirty="0" smtClean="0"/>
              <a:t>1</a:t>
            </a:r>
            <a:r>
              <a:rPr lang="en-US" altLang="zh-CN" sz="1900" baseline="30000" dirty="0" smtClean="0"/>
              <a:t>st</a:t>
            </a:r>
            <a:r>
              <a:rPr lang="en-US" altLang="zh-CN" sz="1900" dirty="0" smtClean="0"/>
              <a:t> PRB ~[0.6%, 47%], 2</a:t>
            </a:r>
            <a:r>
              <a:rPr lang="en-US" altLang="zh-CN" sz="1900" baseline="30000" dirty="0" smtClean="0"/>
              <a:t>nd</a:t>
            </a:r>
            <a:r>
              <a:rPr lang="en-US" altLang="zh-CN" sz="1900" dirty="0" smtClean="0"/>
              <a:t> PRB ~[0, 4.5%], 3</a:t>
            </a:r>
            <a:r>
              <a:rPr lang="en-US" altLang="zh-CN" sz="1900" baseline="30000" dirty="0" smtClean="0"/>
              <a:t>rd</a:t>
            </a:r>
            <a:r>
              <a:rPr lang="en-US" altLang="zh-CN" sz="1900" dirty="0" smtClean="0"/>
              <a:t> PRB ~[0%, 1.1%], other PRB ~[0%, 0.1%]</a:t>
            </a:r>
          </a:p>
          <a:p>
            <a:pPr lvl="2"/>
            <a:r>
              <a:rPr lang="en-US" altLang="zh-CN" sz="1900" dirty="0" smtClean="0"/>
              <a:t>Average SNR loss in range of dB</a:t>
            </a:r>
          </a:p>
          <a:p>
            <a:pPr lvl="3"/>
            <a:r>
              <a:rPr lang="en-US" altLang="zh-CN" sz="1900" dirty="0" smtClean="0"/>
              <a:t>1</a:t>
            </a:r>
            <a:r>
              <a:rPr lang="en-US" altLang="zh-CN" sz="1900" baseline="30000" dirty="0" smtClean="0"/>
              <a:t>st</a:t>
            </a:r>
            <a:r>
              <a:rPr lang="en-US" altLang="zh-CN" sz="1900" dirty="0" smtClean="0"/>
              <a:t> PRB ~[0.15, 1.61], 2</a:t>
            </a:r>
            <a:r>
              <a:rPr lang="en-US" altLang="zh-CN" sz="1900" baseline="30000" dirty="0" smtClean="0"/>
              <a:t>nd</a:t>
            </a:r>
            <a:r>
              <a:rPr lang="en-US" altLang="zh-CN" sz="1900" dirty="0" smtClean="0"/>
              <a:t> PRB ~[0.01, 0.2], 3</a:t>
            </a:r>
            <a:r>
              <a:rPr lang="en-US" altLang="zh-CN" sz="1900" baseline="30000" dirty="0" smtClean="0"/>
              <a:t>rd</a:t>
            </a:r>
            <a:r>
              <a:rPr lang="en-US" altLang="zh-CN" sz="1900" dirty="0" smtClean="0"/>
              <a:t> PRB ~[0, 0.1], other PRB ~[0, 0.03]</a:t>
            </a:r>
          </a:p>
          <a:p>
            <a:pPr lvl="2"/>
            <a:r>
              <a:rPr lang="en-US" altLang="zh-CN" sz="1900" dirty="0" smtClean="0"/>
              <a:t>5%-</a:t>
            </a:r>
            <a:r>
              <a:rPr lang="en-US" altLang="zh-CN" sz="1900" dirty="0" err="1" smtClean="0"/>
              <a:t>ile</a:t>
            </a:r>
            <a:r>
              <a:rPr lang="en-US" altLang="zh-CN" sz="1900" dirty="0" smtClean="0"/>
              <a:t> SNR loss in range of dB</a:t>
            </a:r>
          </a:p>
          <a:p>
            <a:pPr lvl="3"/>
            <a:r>
              <a:rPr lang="en-US" altLang="zh-CN" sz="1900" dirty="0" smtClean="0"/>
              <a:t>1</a:t>
            </a:r>
            <a:r>
              <a:rPr lang="en-US" altLang="zh-CN" sz="1900" baseline="30000" dirty="0" smtClean="0"/>
              <a:t>st</a:t>
            </a:r>
            <a:r>
              <a:rPr lang="en-US" altLang="zh-CN" sz="1900" dirty="0" smtClean="0"/>
              <a:t> PRB ~[0.03, 3.1], 2</a:t>
            </a:r>
            <a:r>
              <a:rPr lang="en-US" altLang="zh-CN" sz="1900" baseline="30000" dirty="0" smtClean="0"/>
              <a:t>nd</a:t>
            </a:r>
            <a:r>
              <a:rPr lang="en-US" altLang="zh-CN" sz="1900" dirty="0" smtClean="0"/>
              <a:t> PRB ~[0, 0.2], 3</a:t>
            </a:r>
            <a:r>
              <a:rPr lang="en-US" altLang="zh-CN" sz="1900" baseline="30000" dirty="0" smtClean="0"/>
              <a:t>rd</a:t>
            </a:r>
            <a:r>
              <a:rPr lang="en-US" altLang="zh-CN" sz="1900" dirty="0" smtClean="0"/>
              <a:t> PRB ~[0, 0.1], other PRB ~[0, 0.02]</a:t>
            </a:r>
          </a:p>
          <a:p>
            <a:pPr lvl="2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Coexistence results</a:t>
            </a:r>
            <a:r>
              <a:rPr lang="en-US" altLang="zh-CN" dirty="0" smtClean="0"/>
              <a:t>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altLang="zh-CN" sz="3000" dirty="0" smtClean="0"/>
              <a:t>For NB-</a:t>
            </a:r>
            <a:r>
              <a:rPr lang="en-US" altLang="zh-CN" sz="3000" dirty="0" err="1" smtClean="0"/>
              <a:t>IoT</a:t>
            </a:r>
            <a:r>
              <a:rPr lang="en-US" altLang="zh-CN" sz="3000" dirty="0" smtClean="0"/>
              <a:t> victim,</a:t>
            </a:r>
          </a:p>
          <a:p>
            <a:pPr lvl="1"/>
            <a:r>
              <a:rPr lang="en-US" altLang="zh-CN" sz="2600" dirty="0" smtClean="0"/>
              <a:t>In-band </a:t>
            </a:r>
          </a:p>
          <a:p>
            <a:pPr lvl="2"/>
            <a:r>
              <a:rPr lang="en-US" altLang="zh-CN" sz="1900" dirty="0" smtClean="0"/>
              <a:t>5%-</a:t>
            </a:r>
            <a:r>
              <a:rPr lang="en-US" altLang="zh-CN" sz="1900" dirty="0" err="1" smtClean="0"/>
              <a:t>ile</a:t>
            </a:r>
            <a:r>
              <a:rPr lang="en-US" altLang="zh-CN" sz="1900" dirty="0" smtClean="0"/>
              <a:t> SNR loss in range of dB ~[0.15, 5.6]</a:t>
            </a:r>
          </a:p>
          <a:p>
            <a:pPr lvl="2"/>
            <a:r>
              <a:rPr lang="en-US" altLang="zh-CN" sz="1900" dirty="0" smtClean="0"/>
              <a:t>50%-</a:t>
            </a:r>
            <a:r>
              <a:rPr lang="en-US" altLang="zh-CN" sz="1900" dirty="0" err="1" smtClean="0"/>
              <a:t>ile</a:t>
            </a:r>
            <a:r>
              <a:rPr lang="en-US" altLang="zh-CN" sz="1900" dirty="0" smtClean="0"/>
              <a:t> SNR loss in range of dB ~[0.3, 1.5]</a:t>
            </a:r>
          </a:p>
          <a:p>
            <a:pPr lvl="2"/>
            <a:r>
              <a:rPr lang="en-US" altLang="zh-CN" sz="1900" dirty="0" smtClean="0"/>
              <a:t>95%-</a:t>
            </a:r>
            <a:r>
              <a:rPr lang="en-US" altLang="zh-CN" sz="1900" dirty="0" err="1" smtClean="0"/>
              <a:t>ile</a:t>
            </a:r>
            <a:r>
              <a:rPr lang="en-US" altLang="zh-CN" sz="1900" dirty="0" smtClean="0"/>
              <a:t> SNR loss in range of dB ~[0.72, 1.9]</a:t>
            </a:r>
          </a:p>
          <a:p>
            <a:pPr lvl="2"/>
            <a:r>
              <a:rPr lang="en-US" altLang="zh-CN" sz="1900" dirty="0" smtClean="0"/>
              <a:t>99%-</a:t>
            </a:r>
            <a:r>
              <a:rPr lang="en-US" altLang="zh-CN" sz="1900" dirty="0" err="1" smtClean="0"/>
              <a:t>ile</a:t>
            </a:r>
            <a:r>
              <a:rPr lang="en-US" altLang="zh-CN" sz="1900" dirty="0" smtClean="0"/>
              <a:t> SNR loss in range of dB ~[0.7, 2.1]</a:t>
            </a:r>
          </a:p>
          <a:p>
            <a:pPr lvl="1"/>
            <a:r>
              <a:rPr lang="en-US" altLang="zh-CN" sz="2600" dirty="0" smtClean="0"/>
              <a:t>Guard band </a:t>
            </a:r>
          </a:p>
          <a:p>
            <a:pPr lvl="2"/>
            <a:r>
              <a:rPr lang="en-US" altLang="zh-CN" sz="1900" dirty="0" smtClean="0"/>
              <a:t>5%-</a:t>
            </a:r>
            <a:r>
              <a:rPr lang="en-US" altLang="zh-CN" sz="1900" dirty="0" err="1" smtClean="0"/>
              <a:t>ile</a:t>
            </a:r>
            <a:r>
              <a:rPr lang="en-US" altLang="zh-CN" sz="1900" dirty="0" smtClean="0"/>
              <a:t> SNR loss in range of dB ~[0.12, 2.9]</a:t>
            </a:r>
          </a:p>
          <a:p>
            <a:pPr lvl="2"/>
            <a:r>
              <a:rPr lang="en-US" altLang="zh-CN" sz="1900" dirty="0" smtClean="0"/>
              <a:t>50%-</a:t>
            </a:r>
            <a:r>
              <a:rPr lang="en-US" altLang="zh-CN" sz="1900" dirty="0" err="1" smtClean="0"/>
              <a:t>ile</a:t>
            </a:r>
            <a:r>
              <a:rPr lang="en-US" altLang="zh-CN" sz="1900" dirty="0" smtClean="0"/>
              <a:t> SNR loss in range of dB ~[0.2, 0.9]</a:t>
            </a:r>
          </a:p>
          <a:p>
            <a:pPr lvl="2"/>
            <a:r>
              <a:rPr lang="en-US" altLang="zh-CN" sz="1900" dirty="0" smtClean="0"/>
              <a:t>95%-</a:t>
            </a:r>
            <a:r>
              <a:rPr lang="en-US" altLang="zh-CN" sz="1900" dirty="0" err="1" smtClean="0"/>
              <a:t>ile</a:t>
            </a:r>
            <a:r>
              <a:rPr lang="en-US" altLang="zh-CN" sz="1900" dirty="0" smtClean="0"/>
              <a:t> SNR loss in range of dB ~[0.4, 2.1]</a:t>
            </a:r>
          </a:p>
          <a:p>
            <a:pPr lvl="2"/>
            <a:r>
              <a:rPr lang="en-US" altLang="zh-CN" sz="1900" dirty="0" smtClean="0"/>
              <a:t>99%-</a:t>
            </a:r>
            <a:r>
              <a:rPr lang="en-US" altLang="zh-CN" sz="1900" dirty="0" err="1" smtClean="0"/>
              <a:t>ile</a:t>
            </a:r>
            <a:r>
              <a:rPr lang="en-US" altLang="zh-CN" sz="1900" dirty="0" smtClean="0"/>
              <a:t> SNR loss in range of dB ~[0.4, 2.2]</a:t>
            </a:r>
          </a:p>
          <a:p>
            <a:pPr lvl="2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dirty="0" smtClean="0"/>
              <a:t>Power leakage model is somehow dependent on implementation (e.g. filtering), </a:t>
            </a:r>
            <a:r>
              <a:rPr lang="en-US" dirty="0" err="1" smtClean="0"/>
              <a:t>sinc</a:t>
            </a:r>
            <a:r>
              <a:rPr lang="en-US" dirty="0" smtClean="0"/>
              <a:t>-shaped pulse filter could be regarded as the worst case.  </a:t>
            </a:r>
            <a:r>
              <a:rPr lang="en-US" sz="2400" i="1" u="sng" dirty="0" smtClean="0"/>
              <a:t>Comment: Not sure this difference could really explain all results’ differences: we all have  similar power leakage, but still, simulations results are not converging.</a:t>
            </a:r>
          </a:p>
          <a:p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can coexist with LTE in-band and guard band with the observations as follows,</a:t>
            </a:r>
          </a:p>
          <a:p>
            <a:pPr lvl="1"/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perform some interference on 1</a:t>
            </a:r>
            <a:r>
              <a:rPr lang="en-US" baseline="30000" dirty="0" smtClean="0"/>
              <a:t>st</a:t>
            </a:r>
            <a:r>
              <a:rPr lang="en-US" dirty="0" smtClean="0"/>
              <a:t> adjacent LTE PRB, while the interference on other PRBs is insignificant or acceptable.</a:t>
            </a:r>
          </a:p>
          <a:p>
            <a:pPr lvl="1"/>
            <a:r>
              <a:rPr lang="en-US" altLang="zh-CN" dirty="0" smtClean="0"/>
              <a:t>Some impact on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at high SNR.</a:t>
            </a:r>
            <a:endParaRPr lang="sv-SE" altLang="zh-CN" b="1" dirty="0" smtClean="0"/>
          </a:p>
          <a:p>
            <a:pPr lvl="1"/>
            <a:r>
              <a:rPr lang="en-US" altLang="zh-CN" dirty="0" smtClean="0"/>
              <a:t>Guard band operation perform slightly better coexistence compared to in-band operation.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10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References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2724"/>
            <a:ext cx="10515600" cy="4740275"/>
          </a:xfrm>
        </p:spPr>
        <p:txBody>
          <a:bodyPr>
            <a:normAutofit/>
          </a:bodyPr>
          <a:lstStyle/>
          <a:p>
            <a:r>
              <a:rPr lang="en-US" altLang="zh-CN" sz="1800" dirty="0" smtClean="0"/>
              <a:t>R4-162805</a:t>
            </a:r>
            <a:r>
              <a:rPr lang="en-US" sz="1800" dirty="0" smtClean="0"/>
              <a:t>, “</a:t>
            </a:r>
            <a:r>
              <a:rPr lang="en-GB" sz="1800" dirty="0" smtClean="0"/>
              <a:t>Summary of coexistence simulation results for in-band and guard band</a:t>
            </a:r>
            <a:r>
              <a:rPr lang="en-US" sz="1800" dirty="0" smtClean="0"/>
              <a:t>”, </a:t>
            </a:r>
            <a:r>
              <a:rPr lang="en-US" sz="1800" dirty="0" err="1" smtClean="0"/>
              <a:t>Huawei</a:t>
            </a:r>
            <a:r>
              <a:rPr lang="en-US" sz="1800" dirty="0" smtClean="0"/>
              <a:t>, Ericsson, Intel, Nokia Networks, ZTE.</a:t>
            </a:r>
          </a:p>
          <a:p>
            <a:r>
              <a:rPr lang="en-US" sz="1800" dirty="0" smtClean="0"/>
              <a:t>R4-162311, “</a:t>
            </a:r>
            <a:r>
              <a:rPr lang="en-GB" sz="1800" dirty="0" smtClean="0"/>
              <a:t>UL coexistence simulation results for in-band operation</a:t>
            </a:r>
            <a:r>
              <a:rPr lang="en-US" sz="1800" dirty="0" smtClean="0"/>
              <a:t>”, Huawei</a:t>
            </a:r>
          </a:p>
          <a:p>
            <a:r>
              <a:rPr lang="en-US" sz="1800" dirty="0" smtClean="0"/>
              <a:t>R4-162312, “</a:t>
            </a:r>
            <a:r>
              <a:rPr lang="en-GB" sz="1800" dirty="0" smtClean="0"/>
              <a:t>UL coexistence simulation results for guard band operation</a:t>
            </a:r>
            <a:r>
              <a:rPr lang="en-US" sz="1800" dirty="0" smtClean="0"/>
              <a:t>”, Huawei</a:t>
            </a:r>
          </a:p>
          <a:p>
            <a:r>
              <a:rPr lang="en-US" altLang="zh-CN" sz="1800" dirty="0" smtClean="0"/>
              <a:t>R4-162097, “Coexistence evaluation for in band and guard band”, Ericsson</a:t>
            </a:r>
          </a:p>
          <a:p>
            <a:r>
              <a:rPr lang="en-US" altLang="zh-CN" sz="1800" dirty="0" smtClean="0"/>
              <a:t>R4-161811, “Simulation results of coexistence studies between NB-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 and LTE, in-band case”, Intel</a:t>
            </a:r>
          </a:p>
          <a:p>
            <a:r>
              <a:rPr lang="en-US" altLang="zh-CN" sz="1800" dirty="0" smtClean="0"/>
              <a:t>R4-161812, “Simulation results of coexistence studies between NB-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 and LTE, guard-band case”, Intel</a:t>
            </a:r>
          </a:p>
          <a:p>
            <a:r>
              <a:rPr lang="en-US" altLang="zh-CN" sz="1800" dirty="0" smtClean="0"/>
              <a:t>R4-162643, “Further discussion on power leakage model for NB-IOT in-band/guard band”, Nokia Networks</a:t>
            </a:r>
          </a:p>
          <a:p>
            <a:r>
              <a:rPr lang="en-US" altLang="zh-CN" sz="1800" dirty="0" smtClean="0"/>
              <a:t>R4-162804, “Simulation results of co-existence study of NB-IOT in-band/guard band operations”, Nokia Networks</a:t>
            </a:r>
          </a:p>
          <a:p>
            <a:r>
              <a:rPr lang="en-US" altLang="zh-CN" sz="1800" dirty="0" smtClean="0"/>
              <a:t>R4-161941, “Summary of power leakage level between LTE and NB-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”, ZTE</a:t>
            </a:r>
          </a:p>
          <a:p>
            <a:r>
              <a:rPr lang="en-US" altLang="zh-CN" sz="1800" dirty="0" smtClean="0"/>
              <a:t>R4-161942, “Updated simulation results for in-band scenario”, ZTE</a:t>
            </a:r>
          </a:p>
          <a:p>
            <a:r>
              <a:rPr lang="en-US" altLang="zh-CN" sz="1800" dirty="0" smtClean="0"/>
              <a:t>R4-161943, “Updated simulation results for guard band scenario”, ZTE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4056</TotalTime>
  <Words>647</Words>
  <Application>Microsoft Office PowerPoint</Application>
  <PresentationFormat>自定义</PresentationFormat>
  <Paragraphs>48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Way forward on coexistence simulations results for in-band and guard band</vt:lpstr>
      <vt:lpstr>Background</vt:lpstr>
      <vt:lpstr>Coexistence results</vt:lpstr>
      <vt:lpstr>Coexistence results (cont.)</vt:lpstr>
      <vt:lpstr>Way forward</vt:lpstr>
      <vt:lpstr>References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j00136779</cp:lastModifiedBy>
  <cp:revision>199</cp:revision>
  <dcterms:created xsi:type="dcterms:W3CDTF">2015-11-18T19:50:45Z</dcterms:created>
  <dcterms:modified xsi:type="dcterms:W3CDTF">2016-04-13T05:43:23Z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(3)YuYfvWIkQRtxR6F8JgR5fV44iX/f3be66qFXcvDJAdQwalJAsQ+a4uFTgqT/L2pa3VQGF7J/
YZejvb8vnO/w/kvzmAWOxRDk5UOyGd95yS496wD4r6DJyvjCCaQucjhq+AQ0uRWvjnsbxswb
siZN/gjShN073W0l94tEzlgaD8oXmuB/JPuoXFmKvl5ELA5JMeSqEli0l1uZXe7LK7/P92Hk
3FrI4ZXBi3xLk89Rsf</vt:lpwstr>
  </property>
  <property fmtid="{D5CDD505-2E9C-101B-9397-08002B2CF9AE}" pid="4" name="_2015_ms_pID_7253431">
    <vt:lpwstr>U9dbfktRECreNaW01iOOyxlRLdjRfaeyzFrcjH2gkLJUDz9vo8MdiP
LDhN7eza7Z7p0Zc/oZhvms+c8XfMGCicz7k4WrGqn9UCA89L0LdTFZQk8ssBEo6os93fBnF/
sUUXpcPlVbQIwQ32tvLFetj5JVg+S4knyzQUqu4LHwh0AT7VAb8gzzuPUsIrN1OfbhGvpcI0
kLNb1ZeZalYLIal7OzdWBx41PtsfQAxprn9t</vt:lpwstr>
  </property>
  <property fmtid="{D5CDD505-2E9C-101B-9397-08002B2CF9AE}" pid="5" name="_2015_ms_pID_7253432">
    <vt:lpwstr>AcVZryw5gcAQegOVf3U94H3OYR8zLEWjrEF0
IrM6+nryfsrRPDYoyVvNV/ZtvIjruhCNjMa3lTxIHhLnP5QcN1qJh+A0wdJs3hS3v34f9rXf
138zQIJjlllAP28ZdIobqg==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1460420878</vt:lpwstr>
  </property>
</Properties>
</file>