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8" d="100"/>
          <a:sy n="78" d="100"/>
        </p:scale>
        <p:origin x="-900"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A498364-DB44-40C8-ACE6-E6A1C9E9BFA0}" type="datetimeFigureOut">
              <a:rPr lang="en-US"/>
              <a:pPr>
                <a:defRPr/>
              </a:pPr>
              <a:t>8/23/2013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F0D5952-50BE-49B7-9814-4843FC10ADF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54EB324-643F-43A8-AE47-065B1CE58870}" type="datetimeFigureOut">
              <a:rPr lang="en-US"/>
              <a:pPr>
                <a:defRPr/>
              </a:pPr>
              <a:t>8/23/2013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4574F8A-A8F0-4C91-826A-6F18AABB06B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376010F-5974-4A9B-9340-7EF9ABECCD14}" type="datetimeFigureOut">
              <a:rPr lang="en-US"/>
              <a:pPr>
                <a:defRPr/>
              </a:pPr>
              <a:t>8/23/2013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32683F7-F3E6-40E2-9337-E8D2A5AD210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458145B-3B90-4A04-96F1-163B061C021D}" type="datetimeFigureOut">
              <a:rPr lang="en-US"/>
              <a:pPr>
                <a:defRPr/>
              </a:pPr>
              <a:t>8/23/2013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7E8BC43-1888-457C-AD45-08755CA1F31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7DF7825-22AB-43D6-BDDE-DD283A63715F}" type="datetimeFigureOut">
              <a:rPr lang="en-US"/>
              <a:pPr>
                <a:defRPr/>
              </a:pPr>
              <a:t>8/23/2013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5600518-7A5B-4E0D-8F01-713349EF0A4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64FAB66-F258-4C5F-8F98-31F61D9BBAA0}" type="datetimeFigureOut">
              <a:rPr lang="en-US"/>
              <a:pPr>
                <a:defRPr/>
              </a:pPr>
              <a:t>8/23/2013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B231A65-6857-461A-93D3-0ABA505FB99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92BF796-BA56-4E02-9BBA-ACBA17851536}" type="datetimeFigureOut">
              <a:rPr lang="en-US"/>
              <a:pPr>
                <a:defRPr/>
              </a:pPr>
              <a:t>8/23/2013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4BA5C9BA-78D1-4EF6-B1BC-FC65285DDE8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E435EBD9-51EA-4625-9E8F-160B9C065EEB}" type="datetimeFigureOut">
              <a:rPr lang="en-US"/>
              <a:pPr>
                <a:defRPr/>
              </a:pPr>
              <a:t>8/23/2013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52ABDD5-BA2A-4567-9EE9-2B9ABFA197D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BCEA1F79-B0CA-4E1A-AC1B-2201005CDF0B}" type="datetimeFigureOut">
              <a:rPr lang="en-US"/>
              <a:pPr>
                <a:defRPr/>
              </a:pPr>
              <a:t>8/23/2013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9F85E9F-4CDD-4022-964F-CC7C4FED319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57909B5-A1B4-4811-BE2A-FE4C4B59BA97}" type="datetimeFigureOut">
              <a:rPr lang="en-US"/>
              <a:pPr>
                <a:defRPr/>
              </a:pPr>
              <a:t>8/23/2013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12A5ED5-5628-4BB4-9C4C-9E896B83D92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BA47CD2-9E7F-4856-A8B3-CDED489EECB9}" type="datetimeFigureOut">
              <a:rPr lang="en-US"/>
              <a:pPr>
                <a:defRPr/>
              </a:pPr>
              <a:t>8/23/2013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C25E5DD-286F-4DC5-9A3A-E09A244C123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468BFB7E-51C5-4708-962B-5EA0C352337F}" type="datetimeFigureOut">
              <a:rPr lang="en-US"/>
              <a:pPr>
                <a:defRPr/>
              </a:pPr>
              <a:t>8/23/2013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5015C9EF-7BA0-4D63-9C36-16B21E1719F9}"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ctrTitle"/>
          </p:nvPr>
        </p:nvSpPr>
        <p:spPr/>
        <p:txBody>
          <a:bodyPr/>
          <a:lstStyle/>
          <a:p>
            <a:r>
              <a:rPr lang="en-US" dirty="0" smtClean="0"/>
              <a:t>Way Forward on RS-SINR</a:t>
            </a:r>
          </a:p>
        </p:txBody>
      </p:sp>
      <p:sp>
        <p:nvSpPr>
          <p:cNvPr id="13314" name="Subtitle 2"/>
          <p:cNvSpPr>
            <a:spLocks noGrp="1"/>
          </p:cNvSpPr>
          <p:nvPr>
            <p:ph type="subTitle" idx="1"/>
          </p:nvPr>
        </p:nvSpPr>
        <p:spPr>
          <a:xfrm>
            <a:off x="683568" y="3886200"/>
            <a:ext cx="7776864" cy="911225"/>
          </a:xfrm>
        </p:spPr>
        <p:txBody>
          <a:bodyPr/>
          <a:lstStyle/>
          <a:p>
            <a:r>
              <a:rPr lang="en-US" dirty="0" smtClean="0">
                <a:solidFill>
                  <a:schemeClr val="tx1"/>
                </a:solidFill>
              </a:rPr>
              <a:t>Qualcomm Incorporated, AT&amp;T, </a:t>
            </a:r>
            <a:r>
              <a:rPr lang="en-US" dirty="0" err="1" smtClean="0">
                <a:solidFill>
                  <a:schemeClr val="tx1"/>
                </a:solidFill>
              </a:rPr>
              <a:t>Vzw</a:t>
            </a:r>
            <a:r>
              <a:rPr lang="en-US" smtClean="0">
                <a:solidFill>
                  <a:schemeClr val="tx1"/>
                </a:solidFill>
              </a:rPr>
              <a:t>, CMCC</a:t>
            </a:r>
            <a:endParaRPr lang="en-US" dirty="0" smtClean="0">
              <a:solidFill>
                <a:schemeClr val="tx1"/>
              </a:solidFill>
            </a:endParaRPr>
          </a:p>
        </p:txBody>
      </p:sp>
      <p:sp>
        <p:nvSpPr>
          <p:cNvPr id="13315" name="TextBox 3"/>
          <p:cNvSpPr txBox="1">
            <a:spLocks noChangeArrowheads="1"/>
          </p:cNvSpPr>
          <p:nvPr/>
        </p:nvSpPr>
        <p:spPr bwMode="auto">
          <a:xfrm>
            <a:off x="7308850" y="395288"/>
            <a:ext cx="1311578" cy="400110"/>
          </a:xfrm>
          <a:prstGeom prst="rect">
            <a:avLst/>
          </a:prstGeom>
          <a:noFill/>
          <a:ln w="9525">
            <a:noFill/>
            <a:miter lim="800000"/>
            <a:headEnd/>
            <a:tailEnd/>
          </a:ln>
        </p:spPr>
        <p:txBody>
          <a:bodyPr wrap="none">
            <a:spAutoFit/>
          </a:bodyPr>
          <a:lstStyle/>
          <a:p>
            <a:r>
              <a:rPr lang="en-US" sz="2000" smtClean="0">
                <a:latin typeface="Calibri" pitchFamily="34" charset="0"/>
              </a:rPr>
              <a:t>R4-134484</a:t>
            </a:r>
            <a:endParaRPr lang="en-US" sz="2000" dirty="0">
              <a:latin typeface="Calibri" pitchFamily="34" charset="0"/>
            </a:endParaRPr>
          </a:p>
        </p:txBody>
      </p:sp>
      <p:sp>
        <p:nvSpPr>
          <p:cNvPr id="13316" name="TextBox 4"/>
          <p:cNvSpPr txBox="1">
            <a:spLocks noChangeArrowheads="1"/>
          </p:cNvSpPr>
          <p:nvPr/>
        </p:nvSpPr>
        <p:spPr bwMode="auto">
          <a:xfrm>
            <a:off x="323850" y="404813"/>
            <a:ext cx="4516621" cy="707886"/>
          </a:xfrm>
          <a:prstGeom prst="rect">
            <a:avLst/>
          </a:prstGeom>
          <a:noFill/>
          <a:ln w="9525">
            <a:noFill/>
            <a:miter lim="800000"/>
            <a:headEnd/>
            <a:tailEnd/>
          </a:ln>
        </p:spPr>
        <p:txBody>
          <a:bodyPr wrap="none">
            <a:spAutoFit/>
          </a:bodyPr>
          <a:lstStyle/>
          <a:p>
            <a:r>
              <a:rPr lang="en-GB" sz="2000" dirty="0">
                <a:latin typeface="Calibri" pitchFamily="34" charset="0"/>
              </a:rPr>
              <a:t>3GPP TSG-RAN WG4 Meeting # </a:t>
            </a:r>
            <a:r>
              <a:rPr lang="en-GB" sz="2000" dirty="0" smtClean="0">
                <a:latin typeface="Calibri" pitchFamily="34" charset="0"/>
              </a:rPr>
              <a:t>68</a:t>
            </a:r>
            <a:endParaRPr lang="en-US" sz="2000" dirty="0">
              <a:latin typeface="Calibri" pitchFamily="34" charset="0"/>
            </a:endParaRPr>
          </a:p>
          <a:p>
            <a:r>
              <a:rPr lang="en-US" sz="2000" dirty="0" smtClean="0">
                <a:latin typeface="Calibri" pitchFamily="34" charset="0"/>
              </a:rPr>
              <a:t>Barcelona, Spain, 19</a:t>
            </a:r>
            <a:r>
              <a:rPr lang="en-US" sz="2000" baseline="30000" dirty="0" smtClean="0">
                <a:latin typeface="Calibri" pitchFamily="34" charset="0"/>
              </a:rPr>
              <a:t>th</a:t>
            </a:r>
            <a:r>
              <a:rPr lang="en-US" sz="2000" dirty="0" smtClean="0">
                <a:latin typeface="Calibri" pitchFamily="34" charset="0"/>
              </a:rPr>
              <a:t> – 23</a:t>
            </a:r>
            <a:r>
              <a:rPr lang="en-US" sz="2000" baseline="30000" dirty="0" smtClean="0">
                <a:latin typeface="Calibri" pitchFamily="34" charset="0"/>
              </a:rPr>
              <a:t>rd</a:t>
            </a:r>
            <a:r>
              <a:rPr lang="en-US" sz="2000" dirty="0" smtClean="0">
                <a:latin typeface="Calibri" pitchFamily="34" charset="0"/>
              </a:rPr>
              <a:t> August, </a:t>
            </a:r>
            <a:r>
              <a:rPr lang="en-US" sz="2000" dirty="0">
                <a:latin typeface="Calibri" pitchFamily="34" charset="0"/>
              </a:rPr>
              <a:t>2013</a:t>
            </a:r>
            <a:endParaRPr lang="en-US" sz="2400" dirty="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a:bodyPr>
          <a:lstStyle/>
          <a:p>
            <a:pPr fontAlgn="auto">
              <a:spcAft>
                <a:spcPts val="0"/>
              </a:spcAft>
              <a:defRPr/>
            </a:pPr>
            <a:r>
              <a:rPr lang="en-US" dirty="0" smtClean="0"/>
              <a:t>Way Forward</a:t>
            </a:r>
            <a:endParaRPr lang="en-US" dirty="0"/>
          </a:p>
        </p:txBody>
      </p:sp>
      <p:sp>
        <p:nvSpPr>
          <p:cNvPr id="3" name="Content Placeholder 2"/>
          <p:cNvSpPr>
            <a:spLocks noGrp="1"/>
          </p:cNvSpPr>
          <p:nvPr>
            <p:ph idx="1"/>
          </p:nvPr>
        </p:nvSpPr>
        <p:spPr>
          <a:xfrm>
            <a:off x="395536" y="1484784"/>
            <a:ext cx="8578850" cy="4968552"/>
          </a:xfrm>
        </p:spPr>
        <p:txBody>
          <a:bodyPr>
            <a:normAutofit/>
          </a:bodyPr>
          <a:lstStyle/>
          <a:p>
            <a:pPr>
              <a:lnSpc>
                <a:spcPct val="90000"/>
              </a:lnSpc>
            </a:pPr>
            <a:r>
              <a:rPr lang="en-US" sz="3000" dirty="0" smtClean="0"/>
              <a:t>RS-SINR for the serving cell is widely used as a metric to set the antenna bar display in many devices</a:t>
            </a:r>
          </a:p>
          <a:p>
            <a:pPr lvl="1">
              <a:lnSpc>
                <a:spcPct val="90000"/>
              </a:lnSpc>
            </a:pPr>
            <a:r>
              <a:rPr lang="en-US" sz="2200" dirty="0" smtClean="0"/>
              <a:t>RS-SINR is currently not standardized and different devices can have different performance. </a:t>
            </a:r>
            <a:endParaRPr lang="en-US" sz="1900" dirty="0"/>
          </a:p>
          <a:p>
            <a:pPr lvl="1">
              <a:lnSpc>
                <a:spcPct val="90000"/>
              </a:lnSpc>
            </a:pPr>
            <a:endParaRPr lang="en-US" sz="1900" dirty="0" smtClean="0"/>
          </a:p>
          <a:p>
            <a:pPr>
              <a:lnSpc>
                <a:spcPct val="90000"/>
              </a:lnSpc>
            </a:pPr>
            <a:r>
              <a:rPr lang="en-US" sz="3100" dirty="0" smtClean="0"/>
              <a:t>Interested companies are to check the feasibility of introducing RS-SINR for the serving cell in the specifications(see proposed definition on next page) and  defining accuracy requirements and a performance test until RAN4 #68bis meeting</a:t>
            </a:r>
          </a:p>
          <a:p>
            <a:pPr lvl="1">
              <a:lnSpc>
                <a:spcPct val="90000"/>
              </a:lnSpc>
            </a:pPr>
            <a:r>
              <a:rPr lang="en-US" sz="2300" dirty="0" smtClean="0"/>
              <a:t>Other use cases(e.g. </a:t>
            </a:r>
            <a:r>
              <a:rPr lang="en-US" sz="2300" dirty="0" err="1" smtClean="0"/>
              <a:t>eMDT</a:t>
            </a:r>
            <a:r>
              <a:rPr lang="en-US" sz="2300" dirty="0" smtClean="0"/>
              <a:t>) could also be analyzed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RS-SINR proposed definition</a:t>
            </a:r>
            <a:endParaRPr lang="en-US" dirty="0"/>
          </a:p>
        </p:txBody>
      </p:sp>
      <p:sp>
        <p:nvSpPr>
          <p:cNvPr id="3" name="Content Placeholder 2"/>
          <p:cNvSpPr>
            <a:spLocks noGrp="1"/>
          </p:cNvSpPr>
          <p:nvPr>
            <p:ph idx="1"/>
          </p:nvPr>
        </p:nvSpPr>
        <p:spPr/>
        <p:txBody>
          <a:bodyPr>
            <a:normAutofit fontScale="77500" lnSpcReduction="20000"/>
          </a:bodyPr>
          <a:lstStyle/>
          <a:p>
            <a:r>
              <a:rPr lang="en-GB" i="1" dirty="0" smtClean="0"/>
              <a:t>RS-SINR </a:t>
            </a:r>
            <a:r>
              <a:rPr lang="en-GB" i="1" dirty="0"/>
              <a:t>is defined as the linear average over the power contribution (in W) of the resource element carrying CRS divided by the sum of the noise and interference power contribution (in W) of the resource element </a:t>
            </a:r>
            <a:r>
              <a:rPr lang="en-GB" i="1" dirty="0" smtClean="0"/>
              <a:t>carrying CRS within </a:t>
            </a:r>
            <a:r>
              <a:rPr lang="en-GB" i="1" dirty="0"/>
              <a:t>the considered measurement frequency bandwidth. For </a:t>
            </a:r>
            <a:r>
              <a:rPr lang="en-GB" i="1" dirty="0" smtClean="0"/>
              <a:t>RS_SINR </a:t>
            </a:r>
            <a:r>
              <a:rPr lang="en-GB" i="1" dirty="0"/>
              <a:t>determination, the cell-specific reference signals R</a:t>
            </a:r>
            <a:r>
              <a:rPr lang="en-GB" i="1" baseline="-25000" dirty="0"/>
              <a:t>0</a:t>
            </a:r>
            <a:r>
              <a:rPr lang="en-GB" i="1" dirty="0"/>
              <a:t> according TS 36.211 shall be used. If the UE can reliably detect that R</a:t>
            </a:r>
            <a:r>
              <a:rPr lang="en-GB" i="1" baseline="-25000" dirty="0"/>
              <a:t>1</a:t>
            </a:r>
            <a:r>
              <a:rPr lang="en-GB" i="1" dirty="0"/>
              <a:t> is available it may use R</a:t>
            </a:r>
            <a:r>
              <a:rPr lang="en-GB" i="1" baseline="-25000" dirty="0"/>
              <a:t>1</a:t>
            </a:r>
            <a:r>
              <a:rPr lang="en-GB" i="1" dirty="0"/>
              <a:t> in addition to R</a:t>
            </a:r>
            <a:r>
              <a:rPr lang="en-GB" i="1" baseline="-25000" dirty="0"/>
              <a:t>0</a:t>
            </a:r>
            <a:r>
              <a:rPr lang="en-GB" i="1" dirty="0"/>
              <a:t> to determine RS-SNR.</a:t>
            </a:r>
            <a:endParaRPr lang="en-US" dirty="0"/>
          </a:p>
          <a:p>
            <a:r>
              <a:rPr lang="en-GB" i="1" dirty="0"/>
              <a:t>The reference point for the </a:t>
            </a:r>
            <a:r>
              <a:rPr lang="en-GB" i="1" dirty="0" smtClean="0"/>
              <a:t>RS-SINR </a:t>
            </a:r>
            <a:r>
              <a:rPr lang="en-GB" i="1" dirty="0"/>
              <a:t>shall be the antenna connector of the UE</a:t>
            </a:r>
            <a:r>
              <a:rPr lang="en-GB" i="1" dirty="0" smtClean="0"/>
              <a:t>.</a:t>
            </a:r>
            <a:endParaRPr lang="en-US" dirty="0"/>
          </a:p>
          <a:p>
            <a:r>
              <a:rPr lang="en-GB" i="1" dirty="0"/>
              <a:t>If receiver diversity is in use by the UE, the reported value shall not be lower than the corresponding </a:t>
            </a:r>
            <a:r>
              <a:rPr lang="en-GB" i="1" dirty="0" smtClean="0"/>
              <a:t>RS-SINR </a:t>
            </a:r>
            <a:r>
              <a:rPr lang="en-GB" i="1" dirty="0"/>
              <a:t>of any of the individual diversity branches</a:t>
            </a:r>
            <a:endParaRPr lang="en-US" dirty="0"/>
          </a:p>
        </p:txBody>
      </p:sp>
    </p:spTree>
    <p:extLst>
      <p:ext uri="{BB962C8B-B14F-4D97-AF65-F5344CB8AC3E}">
        <p14:creationId xmlns:p14="http://schemas.microsoft.com/office/powerpoint/2010/main" val="11062494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378</TotalTime>
  <Words>243</Words>
  <Application>Microsoft Office PowerPoint</Application>
  <PresentationFormat>On-screen Show (4:3)</PresentationFormat>
  <Paragraphs>15</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Way Forward on RS-SINR</vt:lpstr>
      <vt:lpstr>Way Forward</vt:lpstr>
      <vt:lpstr>RS-SINR proposed definition</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SCell activation/deactivation</dc:title>
  <dc:creator>Qualcomm User</dc:creator>
  <cp:lastModifiedBy>Qualcomm User</cp:lastModifiedBy>
  <cp:revision>39</cp:revision>
  <dcterms:created xsi:type="dcterms:W3CDTF">2013-01-30T08:06:48Z</dcterms:created>
  <dcterms:modified xsi:type="dcterms:W3CDTF">2013-08-23T08:41:01Z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-1670204986</vt:i4>
  </property>
  <property fmtid="{D5CDD505-2E9C-101B-9397-08002B2CF9AE}" pid="3" name="_NewReviewCycle">
    <vt:lpwstr/>
  </property>
  <property fmtid="{D5CDD505-2E9C-101B-9397-08002B2CF9AE}" pid="4" name="_EmailSubject">
    <vt:lpwstr>SCell Activation WF</vt:lpwstr>
  </property>
  <property fmtid="{D5CDD505-2E9C-101B-9397-08002B2CF9AE}" pid="5" name="_AuthorEmail">
    <vt:lpwstr>vgheorgh@qti.qualcomm.com</vt:lpwstr>
  </property>
  <property fmtid="{D5CDD505-2E9C-101B-9397-08002B2CF9AE}" pid="6" name="_AuthorEmailDisplayName">
    <vt:lpwstr>Gheorghiu, Valentin</vt:lpwstr>
  </property>
</Properties>
</file>