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5"/>
  </p:notesMasterIdLst>
  <p:sldIdLst>
    <p:sldId id="256" r:id="rId2"/>
    <p:sldId id="264" r:id="rId3"/>
    <p:sldId id="265" r:id="rId4"/>
  </p:sldIdLst>
  <p:sldSz cx="9144000" cy="6858000" type="screen4x3"/>
  <p:notesSz cx="6858000" cy="9144000"/>
  <p:defaultTextStyle>
    <a:defPPr>
      <a:defRPr lang="ja-JP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MS PGothic" pitchFamily="34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MS PGothic" pitchFamily="34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MS PGothic" pitchFamily="34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MS PGothic" pitchFamily="34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MS PGothic" pitchFamily="34" charset="-128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Arial" charset="0"/>
        <a:ea typeface="MS PGothic" pitchFamily="34" charset="-128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Arial" charset="0"/>
        <a:ea typeface="MS PGothic" pitchFamily="34" charset="-128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Arial" charset="0"/>
        <a:ea typeface="MS PGothic" pitchFamily="34" charset="-128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Arial" charset="0"/>
        <a:ea typeface="MS PGothic" pitchFamily="34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738" autoAdjust="0"/>
    <p:restoredTop sz="93900" autoAdjust="0"/>
  </p:normalViewPr>
  <p:slideViewPr>
    <p:cSldViewPr>
      <p:cViewPr varScale="1">
        <p:scale>
          <a:sx n="61" d="100"/>
          <a:sy n="61" d="100"/>
        </p:scale>
        <p:origin x="-33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smtClean="0">
                <a:latin typeface="Arial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>
                <a:latin typeface="Arial" pitchFamily="34" charset="0"/>
              </a:defRPr>
            </a:lvl1pPr>
          </a:lstStyle>
          <a:p>
            <a:pPr>
              <a:defRPr/>
            </a:pPr>
            <a:fld id="{AE593ECF-BB93-44FE-83CA-4238BAE63A38}" type="datetimeFigureOut">
              <a:rPr lang="en-US" altLang="zh-CN"/>
              <a:pPr>
                <a:defRPr/>
              </a:pPr>
              <a:t>5/24/2013</a:t>
            </a:fld>
            <a:endParaRPr lang="en-US" altLang="zh-C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>
                <a:latin typeface="Arial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>
                <a:latin typeface="Arial" pitchFamily="34" charset="0"/>
              </a:defRPr>
            </a:lvl1pPr>
          </a:lstStyle>
          <a:p>
            <a:pPr>
              <a:defRPr/>
            </a:pPr>
            <a:fld id="{96F41EFC-71CB-4A3B-970A-6287E3A15A0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52929396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zh-CN" smtClean="0"/>
          </a:p>
        </p:txBody>
      </p:sp>
      <p:sp>
        <p:nvSpPr>
          <p:cNvPr id="819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15B6712A-C438-4768-8AED-95C0D9E11C06}" type="slidenum">
              <a:rPr lang="en-US" altLang="zh-CN">
                <a:latin typeface="Arial" charset="0"/>
              </a:rPr>
              <a:pPr/>
              <a:t>1</a:t>
            </a:fld>
            <a:endParaRPr lang="en-US" altLang="zh-CN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FD17F1D5-6208-403B-A10A-9FC9045F5B60}" type="slidenum">
              <a:rPr lang="en-US" altLang="zh-CN">
                <a:latin typeface="Arial" charset="0"/>
              </a:rPr>
              <a:pPr/>
              <a:t>2</a:t>
            </a:fld>
            <a:endParaRPr lang="en-US" altLang="zh-CN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FD17F1D5-6208-403B-A10A-9FC9045F5B60}" type="slidenum">
              <a:rPr lang="en-US" altLang="zh-CN">
                <a:latin typeface="Arial" charset="0"/>
              </a:rPr>
              <a:pPr/>
              <a:t>3</a:t>
            </a:fld>
            <a:endParaRPr lang="en-US" altLang="zh-CN">
              <a:latin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 smtClean="0"/>
              <a:t>マスタ サブタイトルの書式設定</a:t>
            </a:r>
            <a:endParaRPr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CF0DA5-A5D3-42E0-AE18-3EDC1D5F79E6}" type="datetime1">
              <a:rPr lang="ja-JP" altLang="en-US" smtClean="0"/>
              <a:t>2013/5/24</a:t>
            </a:fld>
            <a:endParaRPr lang="en-US" altLang="ja-JP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C5205F-7A96-4C33-80C2-7A2C3D04FCD2}" type="slidenum">
              <a:rPr lang="ja-JP" altLang="en-US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13E888-552F-4148-91A9-E52339A16D65}" type="datetime1">
              <a:rPr lang="ja-JP" altLang="en-US" smtClean="0"/>
              <a:t>2013/5/24</a:t>
            </a:fld>
            <a:endParaRPr lang="en-US" altLang="ja-JP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83ECD7-41E9-4C76-80B5-DF5D6C7495AA}" type="slidenum">
              <a:rPr lang="ja-JP" altLang="en-US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3B3895-AEE1-4ABD-8C55-332E0E9A88DC}" type="datetime1">
              <a:rPr lang="ja-JP" altLang="en-US" smtClean="0"/>
              <a:t>2013/5/24</a:t>
            </a:fld>
            <a:endParaRPr lang="en-US" altLang="ja-JP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288B41-F13D-4696-BCA4-942746F1CF48}" type="slidenum">
              <a:rPr lang="ja-JP" altLang="en-US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AE1531-E4D3-410C-9103-36A8C8E5157E}" type="datetime1">
              <a:rPr lang="ja-JP" altLang="en-US" smtClean="0"/>
              <a:t>2013/5/24</a:t>
            </a:fld>
            <a:endParaRPr lang="en-US" altLang="ja-JP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6AEC09-1F2D-449E-B662-322581B4FF51}" type="slidenum">
              <a:rPr lang="ja-JP" altLang="en-US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DD7311-5D61-497F-9F20-99D41D47127C}" type="datetime1">
              <a:rPr lang="ja-JP" altLang="en-US" smtClean="0"/>
              <a:t>2013/5/24</a:t>
            </a:fld>
            <a:endParaRPr lang="en-US" altLang="ja-JP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5810A5-A1DC-46C0-81BC-47A5C9F8C92D}" type="slidenum">
              <a:rPr lang="ja-JP" altLang="en-US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7962E7-B982-4AEA-ACF0-25F548B305FB}" type="datetime1">
              <a:rPr lang="ja-JP" altLang="en-US" smtClean="0"/>
              <a:t>2013/5/24</a:t>
            </a:fld>
            <a:endParaRPr lang="en-US" altLang="ja-JP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C8C30F-4B5A-4385-B3CC-7FB121CCE0E6}" type="slidenum">
              <a:rPr lang="ja-JP" altLang="en-US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27DB81-EC81-4135-B63C-ECFF047F193D}" type="datetime1">
              <a:rPr lang="ja-JP" altLang="en-US" smtClean="0"/>
              <a:t>2013/5/24</a:t>
            </a:fld>
            <a:endParaRPr lang="en-US" altLang="ja-JP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606313-A5F5-417D-B221-C75362D81EC6}" type="slidenum">
              <a:rPr lang="ja-JP" altLang="en-US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39D0A5-79BE-44AB-B538-278ECEDCBA61}" type="datetime1">
              <a:rPr lang="ja-JP" altLang="en-US" smtClean="0"/>
              <a:t>2013/5/24</a:t>
            </a:fld>
            <a:endParaRPr lang="en-US" altLang="ja-JP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F0E4ED-FB43-4249-B0DC-36E43D782061}" type="slidenum">
              <a:rPr lang="ja-JP" altLang="en-US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9FF51B-AC87-4265-AA4F-9019647B3E41}" type="datetime1">
              <a:rPr lang="ja-JP" altLang="en-US" smtClean="0"/>
              <a:t>2013/5/24</a:t>
            </a:fld>
            <a:endParaRPr lang="en-US" altLang="ja-JP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165B9F-3EC6-41DD-B533-E861F5501E3A}" type="slidenum">
              <a:rPr lang="ja-JP" altLang="en-US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BC7D7F-BAFD-43BD-A1C3-FD82BF632601}" type="datetime1">
              <a:rPr lang="ja-JP" altLang="en-US" smtClean="0"/>
              <a:t>2013/5/24</a:t>
            </a:fld>
            <a:endParaRPr lang="en-US" altLang="ja-JP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7C4EA3-4D75-4D9F-B107-722EE3BBFC54}" type="slidenum">
              <a:rPr lang="ja-JP" altLang="en-US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44CA04-3224-445F-B0AD-93C416BC27FB}" type="datetime1">
              <a:rPr lang="ja-JP" altLang="en-US" smtClean="0"/>
              <a:t>2013/5/24</a:t>
            </a:fld>
            <a:endParaRPr lang="en-US" altLang="ja-JP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9D1233-4EB6-4DD2-AB16-5C93FCCC42C2}" type="slidenum">
              <a:rPr lang="ja-JP" altLang="en-US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 smtClean="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49455EAC-AA25-4AC0-8C6A-A131A1B68FB5}" type="datetime1">
              <a:rPr lang="ja-JP" altLang="en-US" smtClean="0"/>
              <a:t>2013/5/24</a:t>
            </a:fld>
            <a:endParaRPr lang="en-US" altLang="ja-JP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 smtClean="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 smtClean="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4D77AC50-B8B2-471B-8A2D-1A96029B19F2}" type="slidenum">
              <a:rPr lang="ja-JP" altLang="en-US"/>
              <a:pPr>
                <a:defRPr/>
              </a:pPr>
              <a:t>‹#›</a:t>
            </a:fld>
            <a:endParaRPr lang="en-US" altLang="ja-JP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 kern="1200">
          <a:solidFill>
            <a:schemeClr val="tx1"/>
          </a:solidFill>
          <a:latin typeface="+mj-lt"/>
          <a:ea typeface="MS PGothic" pitchFamily="34" charset="-128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MS PGothic" pitchFamily="34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MS PGothic" pitchFamily="34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MS PGothic" pitchFamily="34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MS PGothic" pitchFamily="34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kumimoji="1" sz="32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kumimoji="1" sz="28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kumimoji="1" sz="24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kumimoji="1" sz="20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kumimoji="1" sz="20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タイトル 1"/>
          <p:cNvSpPr>
            <a:spLocks noGrp="1"/>
          </p:cNvSpPr>
          <p:nvPr>
            <p:ph type="ctrTitle"/>
          </p:nvPr>
        </p:nvSpPr>
        <p:spPr>
          <a:xfrm>
            <a:off x="365783" y="1844824"/>
            <a:ext cx="8555310" cy="2305050"/>
          </a:xfrm>
        </p:spPr>
        <p:txBody>
          <a:bodyPr/>
          <a:lstStyle/>
          <a:p>
            <a:pPr eaLnBrk="1" hangingPunct="1"/>
            <a:r>
              <a:rPr lang="en-US" altLang="ja-JP" sz="3600" dirty="0" smtClean="0"/>
              <a:t>Way forward on UE Transmit Timing Accuracy Test in DRX</a:t>
            </a:r>
            <a:br>
              <a:rPr lang="en-US" altLang="ja-JP" sz="3600" dirty="0" smtClean="0"/>
            </a:br>
            <a:r>
              <a:rPr lang="en-US" altLang="ja-JP" sz="3600" dirty="0" smtClean="0"/>
              <a:t>(Re: </a:t>
            </a:r>
            <a:r>
              <a:rPr lang="en-US" altLang="zh-CN" sz="3600" dirty="0" smtClean="0"/>
              <a:t>R4-132715</a:t>
            </a:r>
            <a:r>
              <a:rPr lang="en-US" altLang="zh-CN" sz="3600" baseline="30000" dirty="0" smtClean="0"/>
              <a:t>[1]</a:t>
            </a:r>
            <a:r>
              <a:rPr lang="ja-JP" altLang="en-US" sz="3600" dirty="0" smtClean="0"/>
              <a:t> </a:t>
            </a:r>
            <a:r>
              <a:rPr lang="en-US" altLang="ja-JP" sz="3600" dirty="0" smtClean="0"/>
              <a:t>&amp; R4-132718</a:t>
            </a:r>
            <a:r>
              <a:rPr lang="en-US" altLang="zh-CN" sz="3600" baseline="30000" dirty="0" smtClean="0"/>
              <a:t>[2]</a:t>
            </a:r>
            <a:r>
              <a:rPr lang="en-US" altLang="zh-CN" sz="3600" dirty="0" smtClean="0"/>
              <a:t> referring to </a:t>
            </a:r>
            <a:br>
              <a:rPr lang="en-US" altLang="zh-CN" sz="3600" dirty="0" smtClean="0"/>
            </a:br>
            <a:r>
              <a:rPr lang="en-US" altLang="ja-JP" sz="3600" dirty="0" smtClean="0"/>
              <a:t>Clause </a:t>
            </a:r>
            <a:r>
              <a:rPr lang="en-US" altLang="ja-JP" sz="3600" dirty="0"/>
              <a:t>7.1 </a:t>
            </a:r>
            <a:r>
              <a:rPr lang="en-US" altLang="ja-JP" sz="3600" dirty="0" smtClean="0"/>
              <a:t>&amp; A.7.1 of </a:t>
            </a:r>
            <a:r>
              <a:rPr lang="en-US" altLang="ja-JP" sz="3600" dirty="0"/>
              <a:t>TS36.133</a:t>
            </a:r>
            <a:r>
              <a:rPr lang="en-US" altLang="ja-JP" sz="3600" dirty="0" smtClean="0"/>
              <a:t>)</a:t>
            </a:r>
            <a:r>
              <a:rPr lang="en-US" altLang="ja-JP" sz="4000" dirty="0" smtClean="0"/>
              <a:t/>
            </a:r>
            <a:br>
              <a:rPr lang="en-US" altLang="ja-JP" sz="4000" dirty="0" smtClean="0"/>
            </a:br>
            <a:endParaRPr lang="en-US" altLang="ja-JP" sz="4000" dirty="0" smtClean="0"/>
          </a:p>
        </p:txBody>
      </p:sp>
      <p:sp>
        <p:nvSpPr>
          <p:cNvPr id="2051" name="サブタイトル 2"/>
          <p:cNvSpPr>
            <a:spLocks noGrp="1"/>
          </p:cNvSpPr>
          <p:nvPr>
            <p:ph type="subTitle" idx="1"/>
          </p:nvPr>
        </p:nvSpPr>
        <p:spPr>
          <a:xfrm>
            <a:off x="1454111" y="4941168"/>
            <a:ext cx="6389704" cy="542932"/>
          </a:xfrm>
        </p:spPr>
        <p:txBody>
          <a:bodyPr/>
          <a:lstStyle/>
          <a:p>
            <a:pPr eaLnBrk="1" hangingPunct="1"/>
            <a:r>
              <a:rPr lang="en-US" altLang="ja-JP" dirty="0" smtClean="0">
                <a:solidFill>
                  <a:schemeClr val="tx1"/>
                </a:solidFill>
              </a:rPr>
              <a:t>FUJITSU</a:t>
            </a:r>
          </a:p>
        </p:txBody>
      </p:sp>
      <p:sp>
        <p:nvSpPr>
          <p:cNvPr id="6" name="正方形/長方形 5"/>
          <p:cNvSpPr/>
          <p:nvPr/>
        </p:nvSpPr>
        <p:spPr>
          <a:xfrm>
            <a:off x="6660232" y="260350"/>
            <a:ext cx="2303935" cy="369332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>
              <a:spcAft>
                <a:spcPts val="900"/>
              </a:spcAft>
              <a:tabLst>
                <a:tab pos="1260475" algn="l"/>
              </a:tabLst>
            </a:pPr>
            <a:r>
              <a:rPr lang="en-US" altLang="ja-JP" dirty="0" smtClean="0"/>
              <a:t>R4-133022</a:t>
            </a:r>
            <a:endParaRPr lang="en-US" altLang="zh-CN" b="1" dirty="0">
              <a:solidFill>
                <a:srgbClr val="FF0000"/>
              </a:solidFill>
              <a:latin typeface="Calibri" pitchFamily="34" charset="0"/>
              <a:ea typeface="Batang" pitchFamily="18" charset="-127"/>
              <a:cs typeface="Times New Roman" pitchFamily="18" charset="0"/>
            </a:endParaRPr>
          </a:p>
        </p:txBody>
      </p:sp>
      <p:sp>
        <p:nvSpPr>
          <p:cNvPr id="2053" name="正方形/長方形 6"/>
          <p:cNvSpPr>
            <a:spLocks noChangeArrowheads="1"/>
          </p:cNvSpPr>
          <p:nvPr/>
        </p:nvSpPr>
        <p:spPr bwMode="auto">
          <a:xfrm>
            <a:off x="179388" y="188913"/>
            <a:ext cx="4464050" cy="7617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Aft>
                <a:spcPts val="900"/>
              </a:spcAft>
              <a:tabLst>
                <a:tab pos="1260475" algn="l"/>
              </a:tabLst>
            </a:pPr>
            <a:r>
              <a:rPr lang="en-US" altLang="zh-CN" dirty="0">
                <a:ea typeface="Batang" pitchFamily="18" charset="-127"/>
                <a:cs typeface="Times New Roman" pitchFamily="18" charset="0"/>
              </a:rPr>
              <a:t>TSG RAN WG4 meeting #</a:t>
            </a:r>
            <a:r>
              <a:rPr lang="en-US" altLang="zh-CN" dirty="0" smtClean="0">
                <a:ea typeface="Batang" pitchFamily="18" charset="-127"/>
                <a:cs typeface="Times New Roman" pitchFamily="18" charset="0"/>
              </a:rPr>
              <a:t>67</a:t>
            </a:r>
            <a:endParaRPr lang="en-US" altLang="zh-CN" dirty="0">
              <a:ea typeface="Batang" pitchFamily="18" charset="-127"/>
              <a:cs typeface="Times New Roman" pitchFamily="18" charset="0"/>
            </a:endParaRPr>
          </a:p>
          <a:p>
            <a:pPr>
              <a:spcAft>
                <a:spcPts val="900"/>
              </a:spcAft>
              <a:tabLst>
                <a:tab pos="1260475" algn="l"/>
              </a:tabLst>
            </a:pPr>
            <a:r>
              <a:rPr lang="fi-FI" altLang="zh-CN" dirty="0" smtClean="0">
                <a:ea typeface="Batang" pitchFamily="18" charset="-127"/>
                <a:cs typeface="Times New Roman" pitchFamily="18" charset="0"/>
              </a:rPr>
              <a:t>Fukuoka, Japan, 20  - 24 May, 2013</a:t>
            </a:r>
            <a:endParaRPr lang="en-US" altLang="ja-JP" dirty="0">
              <a:ea typeface="Batang" pitchFamily="18" charset="-127"/>
              <a:cs typeface="Times New Roman" pitchFamily="18" charset="0"/>
            </a:endParaRPr>
          </a:p>
        </p:txBody>
      </p:sp>
      <p:sp>
        <p:nvSpPr>
          <p:cNvPr id="2" name="正方形/長方形 1"/>
          <p:cNvSpPr/>
          <p:nvPr/>
        </p:nvSpPr>
        <p:spPr>
          <a:xfrm>
            <a:off x="3662928" y="6139775"/>
            <a:ext cx="531495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1000" dirty="0" smtClean="0"/>
              <a:t>[1] R4-132715, “UE </a:t>
            </a:r>
            <a:r>
              <a:rPr lang="en-US" altLang="ja-JP" sz="1000" dirty="0"/>
              <a:t>Transmit Timing Accuracy Test in </a:t>
            </a:r>
            <a:r>
              <a:rPr lang="en-US" altLang="ja-JP" sz="1000" dirty="0" smtClean="0"/>
              <a:t>DRX (Discussion paper)”, Fujitsu.</a:t>
            </a:r>
            <a:endParaRPr lang="en-US" altLang="ja-JP" sz="1000" dirty="0"/>
          </a:p>
          <a:p>
            <a:r>
              <a:rPr lang="en-US" altLang="ja-JP" sz="1000" dirty="0" smtClean="0"/>
              <a:t>[2] R4-132718, “UE </a:t>
            </a:r>
            <a:r>
              <a:rPr lang="en-US" altLang="ja-JP" sz="1000" dirty="0"/>
              <a:t>Transmit Timing Accuracy Test in </a:t>
            </a:r>
            <a:r>
              <a:rPr lang="en-US" altLang="ja-JP" sz="1000" dirty="0" smtClean="0"/>
              <a:t>DRX” (Corresponding CR), Fujitsu.</a:t>
            </a:r>
            <a:endParaRPr lang="en-US" altLang="ja-JP" sz="1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/>
          </p:cNvSpPr>
          <p:nvPr>
            <p:ph type="title"/>
          </p:nvPr>
        </p:nvSpPr>
        <p:spPr>
          <a:xfrm>
            <a:off x="395536" y="-171400"/>
            <a:ext cx="8229600" cy="1143000"/>
          </a:xfrm>
        </p:spPr>
        <p:txBody>
          <a:bodyPr/>
          <a:lstStyle/>
          <a:p>
            <a:r>
              <a:rPr lang="en-US" altLang="zh-CN" sz="2800" dirty="0" smtClean="0"/>
              <a:t>The gist of the argument in R4-132715</a:t>
            </a:r>
          </a:p>
        </p:txBody>
      </p:sp>
      <p:sp>
        <p:nvSpPr>
          <p:cNvPr id="4099" name="Rectangle 3"/>
          <p:cNvSpPr>
            <a:spLocks noGrp="1"/>
          </p:cNvSpPr>
          <p:nvPr>
            <p:ph type="body" idx="1"/>
          </p:nvPr>
        </p:nvSpPr>
        <p:spPr>
          <a:xfrm>
            <a:off x="107504" y="692696"/>
            <a:ext cx="8964488" cy="5616624"/>
          </a:xfrm>
        </p:spPr>
        <p:txBody>
          <a:bodyPr/>
          <a:lstStyle/>
          <a:p>
            <a:pPr marL="0" lvl="1" indent="0">
              <a:buNone/>
            </a:pPr>
            <a:r>
              <a:rPr lang="en-US" altLang="ja-JP" sz="2000" b="1" dirty="0" smtClean="0"/>
              <a:t>For  </a:t>
            </a:r>
            <a:r>
              <a:rPr lang="en-US" altLang="ja-JP" sz="2000" b="1" dirty="0"/>
              <a:t>‘The initial transmission (timing requirements) in a DRX cycle for PUCCH, PUSCH and SRS or the PRACH transmission</a:t>
            </a:r>
            <a:r>
              <a:rPr lang="en-US" altLang="ja-JP" sz="2000" b="1" dirty="0" smtClean="0"/>
              <a:t>’ </a:t>
            </a:r>
            <a:r>
              <a:rPr lang="en-US" altLang="ja-JP" sz="2000" dirty="0" smtClean="0"/>
              <a:t>requirements in TS36.133;</a:t>
            </a:r>
            <a:endParaRPr lang="en-US" altLang="zh-CN" sz="2000" dirty="0" smtClean="0"/>
          </a:p>
          <a:p>
            <a:pPr marL="266700" lvl="1" indent="-266700">
              <a:buFont typeface="+mj-lt"/>
              <a:buAutoNum type="arabicPeriod"/>
            </a:pPr>
            <a:r>
              <a:rPr lang="en-US" altLang="zh-CN" sz="2000" dirty="0" smtClean="0"/>
              <a:t>Only the timing error limit (</a:t>
            </a:r>
            <a:r>
              <a:rPr lang="en-US" altLang="zh-CN" sz="2000" dirty="0" err="1" smtClean="0"/>
              <a:t>Te</a:t>
            </a:r>
            <a:r>
              <a:rPr lang="en-US" altLang="zh-CN" sz="2000" dirty="0" smtClean="0"/>
              <a:t>) is defined in clause 7.1. [</a:t>
            </a:r>
            <a:r>
              <a:rPr lang="en-US" altLang="zh-CN" sz="2000" dirty="0" err="1" smtClean="0"/>
              <a:t>Te</a:t>
            </a:r>
            <a:r>
              <a:rPr lang="en-US" altLang="zh-CN" sz="2000" dirty="0" smtClean="0"/>
              <a:t>=12Ts(=391ns)</a:t>
            </a:r>
            <a:r>
              <a:rPr lang="en-US" altLang="zh-CN" sz="2000" baseline="30000" dirty="0" smtClean="0"/>
              <a:t>*1</a:t>
            </a:r>
            <a:r>
              <a:rPr lang="en-US" altLang="zh-CN" sz="2000" dirty="0" smtClean="0"/>
              <a:t>]</a:t>
            </a:r>
          </a:p>
          <a:p>
            <a:pPr marL="266700" lvl="1" indent="-266700">
              <a:buFont typeface="+mj-lt"/>
              <a:buAutoNum type="arabicPeriod"/>
            </a:pPr>
            <a:r>
              <a:rPr lang="en-US" altLang="zh-CN" sz="2000" b="1" dirty="0" smtClean="0"/>
              <a:t>No MAMTOA</a:t>
            </a:r>
            <a:r>
              <a:rPr lang="en-US" altLang="zh-CN" sz="2000" baseline="30000" dirty="0" smtClean="0"/>
              <a:t>*2</a:t>
            </a:r>
            <a:r>
              <a:rPr lang="en-US" altLang="zh-CN" sz="1400" dirty="0" smtClean="0"/>
              <a:t> </a:t>
            </a:r>
            <a:r>
              <a:rPr lang="en-US" altLang="zh-CN" sz="2000" dirty="0" smtClean="0"/>
              <a:t>requirement is set </a:t>
            </a:r>
            <a:r>
              <a:rPr lang="en-US" altLang="zh-CN" sz="2000" b="1" dirty="0" smtClean="0"/>
              <a:t>for DRX case</a:t>
            </a:r>
            <a:r>
              <a:rPr lang="en-US" altLang="zh-CN" sz="2000" dirty="0" smtClean="0"/>
              <a:t>, while for Non-DRX case, both MAMTOA &amp; MATAR</a:t>
            </a:r>
            <a:r>
              <a:rPr lang="en-US" altLang="zh-CN" sz="2000" baseline="30000" dirty="0" smtClean="0"/>
              <a:t>*3</a:t>
            </a:r>
            <a:r>
              <a:rPr lang="en-US" altLang="zh-CN" sz="1400" dirty="0" smtClean="0"/>
              <a:t> </a:t>
            </a:r>
            <a:r>
              <a:rPr lang="en-US" altLang="zh-CN" sz="2000" dirty="0" smtClean="0"/>
              <a:t>are set as </a:t>
            </a:r>
            <a:r>
              <a:rPr lang="en-US" altLang="zh-CN" sz="2000" dirty="0" err="1" smtClean="0"/>
              <a:t>Tq</a:t>
            </a:r>
            <a:r>
              <a:rPr lang="en-US" altLang="zh-CN" sz="2000" dirty="0" smtClean="0"/>
              <a:t>/occasion &amp; </a:t>
            </a:r>
            <a:r>
              <a:rPr lang="en-US" altLang="zh-CN" sz="2000" dirty="0" err="1" smtClean="0"/>
              <a:t>Tq</a:t>
            </a:r>
            <a:r>
              <a:rPr lang="en-US" altLang="zh-CN" sz="2000" dirty="0" smtClean="0"/>
              <a:t>/200ms respectively. [</a:t>
            </a:r>
            <a:r>
              <a:rPr lang="en-US" altLang="zh-CN" sz="2000" dirty="0" err="1" smtClean="0"/>
              <a:t>Tq</a:t>
            </a:r>
            <a:r>
              <a:rPr lang="en-US" altLang="zh-CN" sz="2000" dirty="0" smtClean="0"/>
              <a:t>=3.5Ts</a:t>
            </a:r>
            <a:r>
              <a:rPr lang="en-US" altLang="zh-CN" sz="2000" dirty="0"/>
              <a:t>(=114ns</a:t>
            </a:r>
            <a:r>
              <a:rPr lang="en-US" altLang="zh-CN" sz="2000" dirty="0" smtClean="0"/>
              <a:t>)</a:t>
            </a:r>
            <a:r>
              <a:rPr lang="en-US" altLang="zh-CN" sz="2000" baseline="30000" dirty="0" smtClean="0"/>
              <a:t>*1</a:t>
            </a:r>
            <a:r>
              <a:rPr lang="en-US" altLang="zh-CN" sz="2000" dirty="0" smtClean="0"/>
              <a:t>]</a:t>
            </a:r>
          </a:p>
          <a:p>
            <a:pPr marL="266700" lvl="1" indent="-266700">
              <a:buFont typeface="+mj-lt"/>
              <a:buAutoNum type="arabicPeriod"/>
            </a:pPr>
            <a:r>
              <a:rPr lang="en-US" altLang="zh-CN" sz="2000" b="1" dirty="0" smtClean="0"/>
              <a:t>‘Test 2’ </a:t>
            </a:r>
            <a:r>
              <a:rPr lang="en-US" altLang="zh-CN" sz="2000" dirty="0"/>
              <a:t>in </a:t>
            </a:r>
            <a:r>
              <a:rPr lang="en-US" altLang="zh-CN" sz="2000" dirty="0" smtClean="0"/>
              <a:t>A.7.1 </a:t>
            </a:r>
            <a:r>
              <a:rPr lang="en-US" altLang="zh-CN" sz="2000" dirty="0"/>
              <a:t>insists UEs to capture </a:t>
            </a:r>
            <a:r>
              <a:rPr lang="en-US" altLang="zh-CN" sz="2000" b="1" dirty="0"/>
              <a:t>the artificial timing shift in the DL of 64Ts (=2us</a:t>
            </a:r>
            <a:r>
              <a:rPr lang="en-US" altLang="zh-CN" sz="2000" b="1" dirty="0" smtClean="0"/>
              <a:t>) </a:t>
            </a:r>
            <a:r>
              <a:rPr lang="en-US" altLang="zh-CN" sz="2000" dirty="0" smtClean="0"/>
              <a:t>with </a:t>
            </a:r>
            <a:r>
              <a:rPr lang="en-US" altLang="zh-CN" sz="2000" b="1" dirty="0" smtClean="0"/>
              <a:t>DRX start offset &amp; DRX cycle of 80ms</a:t>
            </a:r>
            <a:r>
              <a:rPr lang="en-US" altLang="zh-CN" sz="2000" dirty="0" smtClean="0"/>
              <a:t> . [UE speed@350km/h causes timing shift of </a:t>
            </a:r>
            <a:r>
              <a:rPr lang="en-US" altLang="zh-CN" sz="2000" b="1" i="1" dirty="0" smtClean="0"/>
              <a:t>only</a:t>
            </a:r>
            <a:r>
              <a:rPr lang="en-US" altLang="zh-CN" sz="2000" b="1" dirty="0" smtClean="0"/>
              <a:t> 26ns/80ms</a:t>
            </a:r>
            <a:r>
              <a:rPr lang="en-US" altLang="zh-CN" sz="2000" dirty="0" smtClean="0"/>
              <a:t>. 2us corresponds to </a:t>
            </a:r>
            <a:r>
              <a:rPr lang="en-US" altLang="zh-CN" sz="2000" b="1" dirty="0" smtClean="0"/>
              <a:t>40% of a normal CP</a:t>
            </a:r>
            <a:r>
              <a:rPr lang="en-US" altLang="zh-CN" sz="2000" dirty="0" smtClean="0"/>
              <a:t>]</a:t>
            </a:r>
          </a:p>
          <a:p>
            <a:pPr marL="104775" lvl="1" indent="0">
              <a:buNone/>
            </a:pPr>
            <a:r>
              <a:rPr lang="en-US" altLang="zh-CN" sz="2400" b="1" i="1" dirty="0" smtClean="0"/>
              <a:t>The consequence would be: </a:t>
            </a:r>
            <a:r>
              <a:rPr lang="en-US" altLang="zh-CN" sz="2400" dirty="0" smtClean="0"/>
              <a:t>A UE compliant to ‘Test 2’ could easily miss-detect DL timing when in DRX </a:t>
            </a:r>
            <a:r>
              <a:rPr lang="en-US" altLang="zh-CN" sz="2400" b="1" dirty="0" smtClean="0"/>
              <a:t>and follow erroneous timing</a:t>
            </a:r>
            <a:r>
              <a:rPr lang="en-US" altLang="zh-CN" sz="2400" dirty="0" smtClean="0"/>
              <a:t> in DL (the timing error could be larger than 2us as there is no MTOA requirements) </a:t>
            </a:r>
            <a:r>
              <a:rPr lang="en-US" altLang="zh-CN" sz="2000" i="1" dirty="0"/>
              <a:t>[especially for eg., in heterogeneous cell environment. </a:t>
            </a:r>
            <a:r>
              <a:rPr lang="en-US" altLang="zh-CN" sz="2000" i="1" dirty="0" smtClean="0"/>
              <a:t>Once it happens, the UE may need </a:t>
            </a:r>
            <a:r>
              <a:rPr lang="en-US" altLang="zh-CN" sz="2000" b="1" i="1" dirty="0" smtClean="0"/>
              <a:t>long time to return to its genuine Tx timing.</a:t>
            </a:r>
            <a:r>
              <a:rPr lang="en-US" altLang="zh-CN" sz="2000" b="1" i="1" baseline="30000" dirty="0" smtClean="0"/>
              <a:t>*4</a:t>
            </a:r>
            <a:r>
              <a:rPr lang="en-US" altLang="zh-CN" sz="2000" i="1" dirty="0" smtClean="0"/>
              <a:t>]</a:t>
            </a:r>
          </a:p>
          <a:p>
            <a:pPr marL="279400" lvl="2" indent="0">
              <a:buNone/>
            </a:pPr>
            <a:r>
              <a:rPr lang="en-US" altLang="zh-CN" sz="1400" dirty="0" smtClean="0"/>
              <a:t>*1: For 10MHz BW case as an example</a:t>
            </a:r>
          </a:p>
          <a:p>
            <a:pPr marL="279400" lvl="2" indent="0">
              <a:buNone/>
            </a:pPr>
            <a:r>
              <a:rPr lang="en-US" altLang="zh-CN" sz="1400" dirty="0" smtClean="0"/>
              <a:t>*2: </a:t>
            </a:r>
            <a:r>
              <a:rPr lang="en-GB" altLang="ja-JP" sz="1400" dirty="0" smtClean="0"/>
              <a:t>The </a:t>
            </a:r>
            <a:r>
              <a:rPr lang="en-GB" altLang="ja-JP" sz="1400" dirty="0"/>
              <a:t>maximum amount of the magnitude of the timing change in one adjustment</a:t>
            </a:r>
            <a:endParaRPr lang="en-US" altLang="zh-CN" sz="1400" dirty="0"/>
          </a:p>
          <a:p>
            <a:pPr marL="279400" lvl="2" indent="0">
              <a:buNone/>
            </a:pPr>
            <a:r>
              <a:rPr lang="en-US" altLang="zh-CN" sz="1400" dirty="0" smtClean="0"/>
              <a:t>*3: The Maximum Aggregated Timing Adjustment Rate.</a:t>
            </a:r>
          </a:p>
          <a:p>
            <a:pPr marL="279400" lvl="2" indent="0">
              <a:buNone/>
            </a:pPr>
            <a:r>
              <a:rPr lang="en-US" altLang="zh-CN" sz="1400" dirty="0" smtClean="0"/>
              <a:t>*4: Not explicitly stated in </a:t>
            </a:r>
            <a:r>
              <a:rPr lang="en-US" altLang="zh-CN" sz="1400" dirty="0"/>
              <a:t>R4-132715.</a:t>
            </a:r>
            <a:endParaRPr lang="en-US" altLang="zh-CN" sz="1400" dirty="0" smtClean="0"/>
          </a:p>
        </p:txBody>
      </p:sp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 smtClean="0"/>
              <a:t>1</a:t>
            </a:r>
            <a:endParaRPr lang="en-US" altLang="ja-JP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/>
          </p:cNvSpPr>
          <p:nvPr>
            <p:ph type="title"/>
          </p:nvPr>
        </p:nvSpPr>
        <p:spPr>
          <a:xfrm>
            <a:off x="395536" y="-171400"/>
            <a:ext cx="8229600" cy="1143000"/>
          </a:xfrm>
        </p:spPr>
        <p:txBody>
          <a:bodyPr/>
          <a:lstStyle/>
          <a:p>
            <a:r>
              <a:rPr lang="en-US" altLang="zh-CN" sz="2800" dirty="0" smtClean="0"/>
              <a:t>Points discussed in R4#67 (either in online or offline)</a:t>
            </a:r>
          </a:p>
        </p:txBody>
      </p:sp>
      <p:sp>
        <p:nvSpPr>
          <p:cNvPr id="4099" name="Rectangle 3"/>
          <p:cNvSpPr>
            <a:spLocks noGrp="1"/>
          </p:cNvSpPr>
          <p:nvPr>
            <p:ph type="body" idx="1"/>
          </p:nvPr>
        </p:nvSpPr>
        <p:spPr>
          <a:xfrm>
            <a:off x="179512" y="692696"/>
            <a:ext cx="8964488" cy="5616624"/>
          </a:xfrm>
        </p:spPr>
        <p:txBody>
          <a:bodyPr/>
          <a:lstStyle/>
          <a:p>
            <a:pPr marL="0" lvl="1" indent="0">
              <a:buNone/>
            </a:pPr>
            <a:r>
              <a:rPr lang="en-US" altLang="ja-JP" sz="2000" dirty="0" smtClean="0"/>
              <a:t>For  </a:t>
            </a:r>
            <a:r>
              <a:rPr lang="en-US" altLang="ja-JP" sz="2000" dirty="0"/>
              <a:t>‘The initial transmission (timing requirements) in a DRX cycle for PUCCH, PUSCH and SRS or the PRACH transmission</a:t>
            </a:r>
            <a:r>
              <a:rPr lang="en-US" altLang="ja-JP" sz="2000" dirty="0" smtClean="0"/>
              <a:t>’;</a:t>
            </a:r>
            <a:endParaRPr lang="en-US" altLang="zh-CN" sz="2000" dirty="0" smtClean="0"/>
          </a:p>
          <a:p>
            <a:pPr marL="266700" lvl="1" indent="-266700">
              <a:buFont typeface="+mj-lt"/>
              <a:buAutoNum type="arabicPeriod"/>
            </a:pPr>
            <a:r>
              <a:rPr lang="en-US" altLang="zh-CN" sz="2000" dirty="0" smtClean="0"/>
              <a:t>The timing accuracy requirements in clause 7.1 should not be changed (especially for frozen releases eg.Rel-8.)</a:t>
            </a:r>
          </a:p>
          <a:p>
            <a:pPr marL="266700" lvl="1" indent="-266700">
              <a:buFont typeface="+mj-lt"/>
              <a:buAutoNum type="arabicPeriod"/>
            </a:pPr>
            <a:r>
              <a:rPr lang="en-US" altLang="zh-CN" sz="2000" dirty="0" smtClean="0"/>
              <a:t>In case changes are needed to the test conditions in A.7.1, it should be applied up to Rel-8 to keep consistency. The change should not (cannot) affect the existing UEs.</a:t>
            </a:r>
          </a:p>
          <a:p>
            <a:pPr marL="0" indent="0" algn="ctr">
              <a:buNone/>
            </a:pPr>
            <a:r>
              <a:rPr lang="en-US" altLang="zh-CN" sz="4000" b="1" u="sng" dirty="0" smtClean="0">
                <a:sym typeface="Wingdings" pitchFamily="2" charset="2"/>
              </a:rPr>
              <a:t>Way forward</a:t>
            </a:r>
          </a:p>
          <a:p>
            <a:r>
              <a:rPr lang="en-US" altLang="zh-CN" sz="2400" dirty="0" smtClean="0">
                <a:sym typeface="Wingdings" pitchFamily="2" charset="2"/>
              </a:rPr>
              <a:t>Fujitsu to provide further analysis of the area </a:t>
            </a:r>
            <a:br>
              <a:rPr lang="en-US" altLang="zh-CN" sz="2400" dirty="0" smtClean="0">
                <a:sym typeface="Wingdings" pitchFamily="2" charset="2"/>
              </a:rPr>
            </a:br>
            <a:r>
              <a:rPr lang="en-US" altLang="zh-CN" sz="2400" dirty="0" smtClean="0">
                <a:sym typeface="Wingdings" pitchFamily="2" charset="2"/>
              </a:rPr>
              <a:t>and may propose a resolution based on the analysis at R4#67.</a:t>
            </a:r>
          </a:p>
          <a:p>
            <a:r>
              <a:rPr lang="en-US" altLang="zh-CN" sz="2400" dirty="0" smtClean="0">
                <a:sym typeface="Wingdings" pitchFamily="2" charset="2"/>
              </a:rPr>
              <a:t>In the mean time, companies </a:t>
            </a:r>
            <a:r>
              <a:rPr lang="en-US" altLang="zh-CN" sz="2400" dirty="0">
                <a:sym typeface="Wingdings" pitchFamily="2" charset="2"/>
              </a:rPr>
              <a:t>are encouraged to review the </a:t>
            </a:r>
            <a:r>
              <a:rPr lang="en-US" altLang="zh-CN" sz="2400" dirty="0" smtClean="0">
                <a:sym typeface="Wingdings" pitchFamily="2" charset="2"/>
              </a:rPr>
              <a:t>above findings or discussions from </a:t>
            </a:r>
            <a:r>
              <a:rPr lang="en-US" altLang="zh-CN" sz="2400" dirty="0">
                <a:sym typeface="Wingdings" pitchFamily="2" charset="2"/>
              </a:rPr>
              <a:t>the </a:t>
            </a:r>
            <a:r>
              <a:rPr lang="en-US" altLang="zh-CN" sz="2400" dirty="0" smtClean="0">
                <a:sym typeface="Wingdings" pitchFamily="2" charset="2"/>
              </a:rPr>
              <a:t>online/offline discussions in R4#67 </a:t>
            </a:r>
            <a:br>
              <a:rPr lang="en-US" altLang="zh-CN" sz="2400" dirty="0" smtClean="0">
                <a:sym typeface="Wingdings" pitchFamily="2" charset="2"/>
              </a:rPr>
            </a:br>
            <a:r>
              <a:rPr lang="en-US" altLang="ja-JP" sz="2400" dirty="0" smtClean="0"/>
              <a:t>and </a:t>
            </a:r>
            <a:r>
              <a:rPr lang="en-US" altLang="ja-JP" sz="2400" dirty="0"/>
              <a:t>provide their view at R4#68</a:t>
            </a:r>
            <a:r>
              <a:rPr lang="en-US" altLang="ja-JP" sz="2400" dirty="0">
                <a:sym typeface="Wingdings" pitchFamily="2" charset="2"/>
              </a:rPr>
              <a:t>.</a:t>
            </a:r>
            <a:endParaRPr lang="en-US" altLang="zh-CN" sz="2400" dirty="0">
              <a:sym typeface="Wingdings" pitchFamily="2" charset="2"/>
            </a:endParaRPr>
          </a:p>
        </p:txBody>
      </p:sp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 smtClean="0"/>
              <a:t>2</a:t>
            </a:r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3230183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5439</TotalTime>
  <Words>429</Words>
  <Application>Microsoft Office PowerPoint</Application>
  <PresentationFormat>画面に合わせる (4:3)</PresentationFormat>
  <Paragraphs>29</Paragraphs>
  <Slides>3</Slides>
  <Notes>3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3</vt:i4>
      </vt:variant>
    </vt:vector>
  </HeadingPairs>
  <TitlesOfParts>
    <vt:vector size="4" baseType="lpstr">
      <vt:lpstr>Office テーマ</vt:lpstr>
      <vt:lpstr>Way forward on UE Transmit Timing Accuracy Test in DRX (Re: R4-132715[1] &amp; R4-132718[2] referring to  Clause 7.1 &amp; A.7.1 of TS36.133) </vt:lpstr>
      <vt:lpstr>The gist of the argument in R4-132715</vt:lpstr>
      <vt:lpstr>Points discussed in R4#67 (either in online or offline)</vt:lpstr>
    </vt:vector>
  </TitlesOfParts>
  <Company>株式会社NTTドコモ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for inter-freq/RAT measurement testing</dc:title>
  <dc:creator>chen</dc:creator>
  <cp:lastModifiedBy>a local person</cp:lastModifiedBy>
  <cp:revision>203</cp:revision>
  <dcterms:created xsi:type="dcterms:W3CDTF">2012-06-26T16:51:38Z</dcterms:created>
  <dcterms:modified xsi:type="dcterms:W3CDTF">2013-05-23T23:54:41Z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flag">
    <vt:lpwstr>1352832771</vt:lpwstr>
  </property>
</Properties>
</file>