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11"/>
  </p:notesMasterIdLst>
  <p:handoutMasterIdLst>
    <p:handoutMasterId r:id="rId12"/>
  </p:handoutMasterIdLst>
  <p:sldIdLst>
    <p:sldId id="934" r:id="rId5"/>
    <p:sldId id="1033" r:id="rId6"/>
    <p:sldId id="1034" r:id="rId7"/>
    <p:sldId id="1035" r:id="rId8"/>
    <p:sldId id="1036" r:id="rId9"/>
    <p:sldId id="1037" r:id="rId10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y2" initials="CA" lastIdx="2" clrIdx="0">
    <p:extLst>
      <p:ext uri="{19B8F6BF-5375-455C-9EA6-DF929625EA0E}">
        <p15:presenceInfo xmlns:p15="http://schemas.microsoft.com/office/powerpoint/2012/main" userId="Andrey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D71"/>
    <a:srgbClr val="B1D254"/>
    <a:srgbClr val="D1DAE9"/>
    <a:srgbClr val="F0F3F8"/>
    <a:srgbClr val="0000FF"/>
    <a:srgbClr val="FF3300"/>
    <a:srgbClr val="FFFFFF"/>
    <a:srgbClr val="1E9657"/>
    <a:srgbClr val="72AF2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42" autoAdjust="0"/>
    <p:restoredTop sz="95301" autoAdjust="0"/>
  </p:normalViewPr>
  <p:slideViewPr>
    <p:cSldViewPr snapToGrid="0">
      <p:cViewPr varScale="1">
        <p:scale>
          <a:sx n="145" d="100"/>
          <a:sy n="145" d="100"/>
        </p:scale>
        <p:origin x="616" y="2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280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528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977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11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RAN4#116 meeting schedule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BB0B9E5-9838-4AA8-B169-89A3469C2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8224" y="4717686"/>
            <a:ext cx="9998580" cy="1036178"/>
          </a:xfrm>
        </p:spPr>
        <p:txBody>
          <a:bodyPr/>
          <a:lstStyle/>
          <a:p>
            <a:r>
              <a:rPr lang="en-US" dirty="0">
                <a:latin typeface="+mj-ea"/>
                <a:ea typeface="+mj-ea"/>
              </a:rPr>
              <a:t>RAN4 Chair: </a:t>
            </a:r>
            <a:r>
              <a:rPr lang="en-US" dirty="0"/>
              <a:t>Yang Tang</a:t>
            </a:r>
            <a:endParaRPr lang="en-US" dirty="0">
              <a:latin typeface="+mj-ea"/>
              <a:ea typeface="+mj-ea"/>
            </a:endParaRPr>
          </a:p>
          <a:p>
            <a:r>
              <a:rPr lang="en-US" dirty="0">
                <a:latin typeface="+mj-ea"/>
                <a:ea typeface="+mj-ea"/>
              </a:rPr>
              <a:t>Vice Chair: </a:t>
            </a:r>
            <a:r>
              <a:rPr lang="en-US" dirty="0"/>
              <a:t>Gene Fong</a:t>
            </a:r>
            <a:r>
              <a:rPr lang="en-US" dirty="0">
                <a:latin typeface="+mj-ea"/>
                <a:ea typeface="+mj-ea"/>
              </a:rPr>
              <a:t>, </a:t>
            </a:r>
            <a:r>
              <a:rPr lang="en-US" dirty="0"/>
              <a:t>Shan Yang </a:t>
            </a:r>
            <a:endParaRPr lang="en-US" dirty="0">
              <a:latin typeface="+mj-ea"/>
              <a:ea typeface="+mj-ea"/>
            </a:endParaRP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E4CE5DCD-72B3-468A-A585-E6721DD18679}"/>
              </a:ext>
            </a:extLst>
          </p:cNvPr>
          <p:cNvSpPr txBox="1"/>
          <p:nvPr/>
        </p:nvSpPr>
        <p:spPr>
          <a:xfrm>
            <a:off x="236841" y="274551"/>
            <a:ext cx="58306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3GPP TSG-RAN WG4 Meeting #116	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Bengaluru, India, August 25th – 29th, 2025</a:t>
            </a: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Agenda Item: 2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75197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4747" y="-222024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Monday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219013"/>
              </p:ext>
            </p:extLst>
          </p:nvPr>
        </p:nvGraphicFramePr>
        <p:xfrm>
          <a:off x="339438" y="689513"/>
          <a:ext cx="11596307" cy="5676118"/>
        </p:xfrm>
        <a:graphic>
          <a:graphicData uri="http://schemas.openxmlformats.org/drawingml/2006/table">
            <a:tbl>
              <a:tblPr/>
              <a:tblGrid>
                <a:gridCol w="8362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41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69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8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03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920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 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 (RAN4 Breakout1)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(RAN4 Breakout2 )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 (RAN4 Breakout3)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6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9:00-10:00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1. Opening of the meeting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2. Approval of the agenda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3. Letters / reports from other groups / meetings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4. RAN4#116 Vice Chair Election (2 positions)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5. Plan on RAN4 6G discussion and meeting arrangement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6. Guidance and plan on R19/R20 basket WI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7. On TEI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handeling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8. Incoming LS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8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10:10-10:30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Spectrum </a:t>
                      </a: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[108]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HPUE_NR_bands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[110]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HPUE_Basket_EN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-DC (0)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[111]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HPUE_Basket_CADC_SUL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Tips for RRM session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[213] LCS_BDS_B2b_LCS_NAVIC_L1_SPS (3)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[208] NR_IoT_NTN_req_test_enh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(29)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Demod</a:t>
                      </a:r>
                      <a:endParaRPr kumimoji="0" lang="nn-NO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[321] NR_demod_Ph5_Part1_General_BS (28)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[214]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FS_NR_AIML_Mob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, Chaired by Fahad Syed Muhammad  (Nokia)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1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10:30-11:00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656735"/>
                  </a:ext>
                </a:extLst>
              </a:tr>
              <a:tr h="395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[112]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LTE_NR_Other_basket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(7)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NR_IoT_NTN_Bands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non-</a:t>
                      </a:r>
                      <a:r>
                        <a:rPr kumimoji="0" lang="nn-NO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spectrum</a:t>
                      </a: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[134] A-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IoT_device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(28)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[135] A-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IoT_BSCW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(17)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[218] NR_duplex_evo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(62) (1 hour)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[212] NR_RRM_Ph5_Part2 (37) (1 hour)</a:t>
                      </a: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[322] NR_demod_Ph5_Part2_UE (26)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[320] NR_SCM (35)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Ku band </a:t>
                      </a: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 Chaired by Tank (CHTTL)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15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:00-14:30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  <a:endParaRPr kumimoji="0" lang="it-IT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9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-16:30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non-spectrum</a:t>
                      </a: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[134] A-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IoT_device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(28)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[135] A-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IoT_BSCW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(17)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[211] NR_RRM_Ph5_Part1 (35) (1 hour)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[209] NR_NTN_Ku_bands (11) (1 hour)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NGSO testing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NTN_testing_NGSO_channel_model (14)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</a:t>
                      </a:r>
                      <a:r>
                        <a:rPr kumimoji="0" lang="nn-NO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[330] NR_LPWUS_demod (10)</a:t>
                      </a: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[327] NR_MIMO_demod (10)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SBFD (14:30 – 15:30)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NR_duplex_evo_General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NR_duplex_evo_BSRF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Jackson Wang (Samsung) and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Xiang Gao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(Huawei)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Main Ad-hoc: (15:30-16:30)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NR_ENDC_RF_Ph4_part2Chaired by Tina(Yuanyuan) Zhang (Samsung)</a:t>
                      </a:r>
                      <a:endParaRPr kumimoji="0" lang="de-DE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435348"/>
                  </a:ext>
                </a:extLst>
              </a:tr>
              <a:tr h="3485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7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[135] A-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IoT_BSCW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[115] 4.9GHz band for US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operation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(15)</a:t>
                      </a: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[224] NR_Mob_Ph4_Part2 (13)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SBFD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NR_duplex_evo_General (29)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NR_duplex_evo_BSRF (27)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17:00-18:00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NR_ENDC_RF_Ph4_part1 Chaired by Leo(Ye) Liu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NR_AIML_air_part1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Vali (Qualcomm)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Online</a:t>
                      </a: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[205] NonCol_intraB_ENDC_NR_CA_Ph2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en-GB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230] </a:t>
                      </a:r>
                      <a:r>
                        <a:rPr kumimoji="0" lang="en-GB" altLang="zh-CN" sz="8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Reply_LS</a:t>
                      </a:r>
                      <a:r>
                        <a:rPr kumimoji="0" lang="en-GB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(1)</a:t>
                      </a:r>
                      <a:endParaRPr lang="en-US" altLang="zh-CN" sz="800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[210] NR_ATG_enh (21)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BSRF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[303] 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NR_BS_RF_Part2_CLTA_SE</a:t>
                      </a: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[304] NR_BS_RF_Part3_OTA_TRP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Fei (ZTE) and Michal (Huawei)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[216] [217] NR_MIMO_Ph5, 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Yanze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Fu (Samsung)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0049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Tuesday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7101650"/>
              </p:ext>
            </p:extLst>
          </p:nvPr>
        </p:nvGraphicFramePr>
        <p:xfrm>
          <a:off x="251209" y="1410676"/>
          <a:ext cx="11353430" cy="4659198"/>
        </p:xfrm>
        <a:graphic>
          <a:graphicData uri="http://schemas.openxmlformats.org/drawingml/2006/table">
            <a:tbl>
              <a:tblPr/>
              <a:tblGrid>
                <a:gridCol w="7995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8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384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38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384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29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 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 (RAN4 Breakout1)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(RAN4 Breakout2 )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 (RAN4 Breakout3)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4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[118] NR_ENDC_RF_Ph4_part3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(16)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NR_ENDC_RF_Ph4_part2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(9)</a:t>
                      </a:r>
                      <a:endParaRPr kumimoji="0" lang="zh-CN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[223] NR_Mob_Ph4_Part1 (52)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6Rx demod (8:00 – 9:00)  [Start at 8:00]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NR_ENDC_RF_Ph4_Demod_6Rx chaired by Tricia (Huawei)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UE and SAN RF NTN (9:00 – 10:30)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[310] NR_IoT_NTN_less_than_5MHz_UERF 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[311] NR_IoT_NTN_less_than_5MHz_BSRF (3)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[309] NR_NTN_Ph3_General_UE_RF (22)</a:t>
                      </a: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[222] NR_LPWUS,</a:t>
                      </a:r>
                      <a:r>
                        <a:rPr lang="en-US" altLang="zh-CN" sz="800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</a:t>
                      </a:r>
                      <a:r>
                        <a:rPr lang="en-US" altLang="zh-CN" sz="800" strike="noStrike" kern="1200" baseline="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Xusheng</a:t>
                      </a:r>
                      <a:r>
                        <a:rPr lang="en-US" altLang="zh-CN" sz="800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(vivo)</a:t>
                      </a:r>
                      <a:endParaRPr lang="en-US" altLang="zh-CN" sz="800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007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10:30-11:00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  <a:endParaRPr kumimoji="0" lang="zh-CN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516519"/>
                  </a:ext>
                </a:extLst>
              </a:tr>
              <a:tr h="36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NR_FR1_7MHz_BW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(5)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(17)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[206] NR_LBCA_Sw (33)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 (12:00 - 13:00)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[218] NR_duplex_evo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Yanze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Fu (Samsung)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[315] IoT_NTN_Ph3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Ku band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 (36)</a:t>
                      </a: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SCM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[320] NR_SCM, chaired by Alexander Hamilton (Nokia)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:00-14:30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4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14:30-16:30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[126] NR_LBCA_Sw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After 16:00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[136] NR_LPWUS_UERF 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(32)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[214] FS_NR_AIML_Mob_Part1 (38)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 FS_NR_AIML_Mob_Part2 (14)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[312] NR_NTN_Ku_Band_General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NR_NTN_Ku_Band_Coexistence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IoT NTN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[316] IoT_NTN_TDD_UE_SAN_RF (22)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Demod_Ph5 UE and BS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[321] NR_demod_Ph5_Part1_General_BS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[322] NR_demod_Ph5_Part2_UE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Karsten Petersen (Nokia) and </a:t>
                      </a:r>
                      <a:r>
                        <a:rPr kumimoji="0" lang="en-US" altLang="zh-CN" sz="8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Jingzhou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Wu (CTC)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72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</a:t>
                      </a:r>
                      <a:r>
                        <a:rPr kumimoji="0" lang="nn-NO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Break</a:t>
                      </a:r>
                      <a:endParaRPr kumimoji="0" lang="nn-NO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9311092"/>
                  </a:ext>
                </a:extLst>
              </a:tr>
              <a:tr h="36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[136] NR_LPWUS_UERF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32, cont.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[225] NR_XR_Ph3 (30)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5G Broadcast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[317] 5G_Broadcast_GSO_NTN_band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 (17:00~18:00):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[134/135] A-IoT Chaired by Xiaoran Zhang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Tom (Ericsson)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[211][212] NR_RRM_Ph5, Chaired by Jerry Cui (Apple)</a:t>
                      </a:r>
                      <a:endParaRPr lang="en-US" altLang="zh-CN" sz="800" b="1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BSRF 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[301] BS RF maintenance chaired by </a:t>
                      </a:r>
                      <a:r>
                        <a:rPr kumimoji="0" lang="sv-SE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Torbjörn Elfström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(Ericsson)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[101~104] UERF_maintenance (selected topics), 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Haijie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Qiu (Xiaomi)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5555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1210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Wednesday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8827400"/>
              </p:ext>
            </p:extLst>
          </p:nvPr>
        </p:nvGraphicFramePr>
        <p:xfrm>
          <a:off x="279896" y="986109"/>
          <a:ext cx="11510452" cy="5137683"/>
        </p:xfrm>
        <a:graphic>
          <a:graphicData uri="http://schemas.openxmlformats.org/drawingml/2006/table">
            <a:tbl>
              <a:tblPr/>
              <a:tblGrid>
                <a:gridCol w="9353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81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89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89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989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59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 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 (RAN4 Breakout1)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(RAN4 Breakout2 )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 (RAN4 Breakout3)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781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NR_AIML_air_part1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(68)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(22)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[220] Netw_Energy_NR_enh_Part1 (52)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[221] Netw_Energy_NR_enh_Part2 (20)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IoT NTN TDD (8:00 – 9:00)  [Start at 8:00]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16] IoT_NTN_TDD_UE_SAN_RF </a:t>
                      </a: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Dorin (Thales)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BSRF  (9:00 – 10:30)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[302] NR_BS_RF_Part1_E_EIRP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[303] NR_BS_RF_Part2_CLTA_SE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[304] NR_BS_RF_Part3_OTA_TRP (18)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(8:30-9:30)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[136] NR_LPWUS_UERF </a:t>
                      </a: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</a:t>
                      </a:r>
                      <a:r>
                        <a:rPr lang="en-US" altLang="zh-CN" sz="8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Ruixin</a:t>
                      </a: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Wang (vivo)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Ad-hoc: </a:t>
                      </a: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Ku </a:t>
                      </a:r>
                      <a:r>
                        <a:rPr lang="en-US" altLang="zh-CN" sz="8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coex</a:t>
                      </a: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(9:30 -10:30)</a:t>
                      </a: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</a:t>
                      </a:r>
                      <a:r>
                        <a:rPr kumimoji="0" lang="nn-NO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NR_NTN_Ku_Band_Coexistence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Manook(SES)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049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10:30-11:00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554715"/>
                  </a:ext>
                </a:extLst>
              </a:tr>
              <a:tr h="3485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(22,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.)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After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11:30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[123] </a:t>
                      </a: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NonCol_intraB_ENDC_NR_CA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[222] NR_LPWUS (53) (1 hour)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[229] IoT_NTN_TDD (7) (1 hour)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TRP_TRS_MIMO_OTA_Ph3 (43)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[338] NR_FR2_OTA (7)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</a:t>
                      </a:r>
                    </a:p>
                    <a:p>
                      <a:r>
                        <a:rPr lang="fr-FR" altLang="zh-CN" sz="800" b="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[225] [226] Rel-19 NR_Mob_Ph4, </a:t>
                      </a:r>
                      <a:r>
                        <a:rPr lang="fr-FR" altLang="zh-CN" sz="800" b="0" strike="noStrike" kern="120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</a:t>
                      </a:r>
                      <a:r>
                        <a:rPr lang="fr-FR" altLang="zh-CN" sz="800" b="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by Qiming Li (Apple)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2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:00-14:30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15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[133] NR_MIMO_Ph5_UE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[130] </a:t>
                      </a: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NR_ATG_enh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[138] </a:t>
                      </a: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NR_reply_LS_UE_RF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[227] NR_NTN_Ph3_Part2 (17)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[226] NR_NTN_Ph3_Part1 (39)</a:t>
                      </a: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[305] NR_ATG_enh (1)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[308] NR_LPWUS (14)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SBFD (2nd pass)  [TBD Ad-hoc or Online]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NR_duplex_evo_General (29)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NR_duplex_evo_BSRF (27)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altLang="zh-CN" sz="800" b="1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RRM Ad-hoc: (14:00-15:30)</a:t>
                      </a:r>
                      <a:endParaRPr lang="zh-CN" altLang="zh-CN" sz="80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  <a:p>
                      <a:pPr fontAlgn="t"/>
                      <a:r>
                        <a:rPr lang="en-US" altLang="zh-CN" sz="8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[227] NR_XR_Ph3, Chaired by Rafael Paiva (Nokia)</a:t>
                      </a:r>
                      <a:endParaRPr lang="zh-CN" altLang="zh-CN" sz="80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(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15:30-16:30</a:t>
                      </a:r>
                      <a:r>
                        <a:rPr kumimoji="0" lang="en-US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[319] Demod_Maintenance_Part2 chaired by Manasa Raghavan (Apple)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Demod_Maintenance_Part1 chaired by Axel Mueller (Nokia)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1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</a:t>
                      </a:r>
                      <a:r>
                        <a:rPr kumimoji="0" lang="pt-B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kern="1200" dirty="0">
                        <a:solidFill>
                          <a:srgbClr val="C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968582"/>
                  </a:ext>
                </a:extLst>
              </a:tr>
              <a:tr h="5344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NTN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[128] NR_IoT_NTN_HPUE_part1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(25)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[228] IoT_NTN_Ph3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(10)</a:t>
                      </a: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[219]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Ambient_IoT_Solutions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(19) </a:t>
                      </a: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Demod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[326] </a:t>
                      </a:r>
                      <a:r>
                        <a:rPr kumimoji="0" lang="en-US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NR_ATG_enh_demod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[335] A-</a:t>
                      </a:r>
                      <a:r>
                        <a:rPr kumimoji="0" lang="en-US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IoT_demod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 (17:00~18:30):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NR_Baskets_Part_1 Chaired by Iwo Angelow (Nokia)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[106] NR_Baskets_Part_2 Chaired by Per Lindell (Ericsson)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[137]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Feature list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by Jingjing Chen(CMCC)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(18:00-19:00)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Reserved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TRP_TRS_MIMO_OTA_Ph3 chaired by Ruixin Wang (vivo)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 TBD</a:t>
                      </a: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9922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192" y="-83247"/>
            <a:ext cx="9263641" cy="1143001"/>
          </a:xfrm>
        </p:spPr>
        <p:txBody>
          <a:bodyPr/>
          <a:lstStyle/>
          <a:p>
            <a:r>
              <a:rPr lang="en-US" altLang="zh-CN" b="1" dirty="0"/>
              <a:t>Thursday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9244457"/>
              </p:ext>
            </p:extLst>
          </p:nvPr>
        </p:nvGraphicFramePr>
        <p:xfrm>
          <a:off x="401652" y="754954"/>
          <a:ext cx="11318156" cy="5371526"/>
        </p:xfrm>
        <a:graphic>
          <a:graphicData uri="http://schemas.openxmlformats.org/drawingml/2006/table">
            <a:tbl>
              <a:tblPr/>
              <a:tblGrid>
                <a:gridCol w="8744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8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16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516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516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058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 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 (RAN4 Breakout1)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(RAN4 Breakout2 )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 (RAN4 Breakout3)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896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NTN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[129] NR_IoT_NTN_HPUE_part2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(12)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</a:t>
                      </a: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NR_IoT_NTN_Bands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[216] NR_MIMO_Ph5_Part1 </a:t>
                      </a:r>
                      <a:r>
                        <a:rPr kumimoji="0" lang="en-US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(29)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[217] NR_MIMO_Ph5_Part2 (15)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Ad-hoc: Ku band RF (8:00 – 9:00)  [Start at 8:00]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 Chaired by Tank (CHTTL) 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Demod  (9:00 – 10:30)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[328] NR_duplex_evo_demod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NR_IoT_NTN_less_than_5MHz_demod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8:30 - 9:30</a:t>
                      </a:r>
                      <a:r>
                        <a:rPr lang="en-US" altLang="zh-CN" sz="8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[214]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FS_NR_AIML_Mob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, Chaired by Fahad Syed Muhammad  (Nokia)</a:t>
                      </a:r>
                      <a:endParaRPr lang="en-US" altLang="zh-CN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9:30 - 10:30 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[206] NR_LBCA_Sw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Chaired by Jerry Cui (Apple)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(Agreements to be confirmed online)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896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10:30-11:00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86186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basket WI</a:t>
                      </a: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NR_Baskets_Part_1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(6)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[106] NR_Baskets_Part_2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(0)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[107]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LTE_Baskets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[101] Upto_R16_UERF_maintenance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(7)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11:00 - 12:00 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to Rel-19 open issues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12:00 - 13:00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Time slot for:</a:t>
                      </a:r>
                    </a:p>
                    <a:p>
                      <a:pPr marL="252000" marR="0" lvl="0" indent="-1440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Offline discussion on Rel-19 core CRs (Encourage RRM delegates to stay in the RRM room)</a:t>
                      </a:r>
                    </a:p>
                    <a:p>
                      <a:pPr marL="252000" marR="0" lvl="0" indent="-1440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Request revision/new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tdoc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numbers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NR_ENDC_RF_Ph4_Demod_6Rx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[333] NR_7MHz_demod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[334] 5G_Broadcast_Ph2 (3)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hoc: (11:00-12:00)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[128/129] NR_IoT_NTN_HPUE_part1/2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Runsen Tang (Samsung)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(12:00-13:00)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[226] [227] NR_NTN_Ph3, Charied by CH (Qualcomm)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strike="sng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55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:00-14:30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[101] Upto_R16_UERF_maintenance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(Cont)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[102] R17_UERF_maintenance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[103] R18_UERF_maintenance_Part1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(13)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[104] R18_UERF_maintenance_Part2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(5)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to Rel-19 open issues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[301] BSRF_Maintenance_TEI (68)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Demod_Maintenance_TEI_Part1 (22)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[319] Demod_Maintenance_TEI_Part2 (16)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TBD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998595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[104] R18_UERF_maintenance_Part2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</a:t>
                      </a:r>
                      <a:r>
                        <a:rPr lang="en-US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Rel-19 selected topics</a:t>
                      </a:r>
                      <a:endParaRPr kumimoji="0" lang="fr-FR" altLang="zh-CN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Up to Rel-19 Maintenance and TEI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[203] Maintenance_R18_R19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(116)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[202] Maintenance_R17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(68)</a:t>
                      </a:r>
                      <a:endParaRPr kumimoji="0" lang="en-US" altLang="zh-CN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[201] Maintenance_up_to_R16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(88)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NOTE: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Please request the revision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tdoc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numbers before this session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</a:t>
                      </a:r>
                      <a:r>
                        <a:rPr kumimoji="0" lang="en-US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[331] NR_NTN_Ph3_demod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[332] IoT_NTN_Ph3_demod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critical issues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Ku band </a:t>
                      </a:r>
                      <a:r>
                        <a:rPr kumimoji="0" lang="en-US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coex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SCM for </a:t>
                      </a:r>
                      <a:r>
                        <a:rPr kumimoji="0" lang="en-US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UE/SAN RF, others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TBD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</a:t>
                      </a:r>
                      <a:r>
                        <a:rPr kumimoji="0" lang="en-US" altLang="zh-CN" sz="8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 </a:t>
                      </a: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NR_AIML_air_part1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Vali (Qualcomm) (18:00-19:00)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Tom (Ericsson)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(19:00-19:30)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[220] [221]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Netw_Energy_NR_enh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, 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Zhixun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Tang (Ericsson)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TBD Online or Ad-hoc: 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critical issue TBD</a:t>
                      </a: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lang="nn-NO" altLang="zh-CN" sz="800" b="1" i="0" u="none" strike="noStrike" kern="1200" baseline="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Feature</a:t>
                      </a: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list 2nd </a:t>
                      </a:r>
                      <a:r>
                        <a:rPr lang="nn-NO" altLang="zh-CN" sz="800" b="1" i="0" u="none" strike="noStrike" kern="1200" baseline="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round</a:t>
                      </a:r>
                      <a:endParaRPr lang="nn-NO" altLang="zh-CN" sz="8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[137]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Feature list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by Jingjing Chen(CMCC)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8377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Friday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5008998"/>
              </p:ext>
            </p:extLst>
          </p:nvPr>
        </p:nvGraphicFramePr>
        <p:xfrm>
          <a:off x="239391" y="1416731"/>
          <a:ext cx="11657335" cy="3773892"/>
        </p:xfrm>
        <a:graphic>
          <a:graphicData uri="http://schemas.openxmlformats.org/drawingml/2006/table">
            <a:tbl>
              <a:tblPr/>
              <a:tblGrid>
                <a:gridCol w="789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68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6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68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168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151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8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8:00-10:30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AI/ML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 (cont)</a:t>
                      </a:r>
                      <a:endParaRPr lang="en-US" altLang="zh-CN" sz="800" b="1" i="0" u="none" strike="noStrike" kern="1200" dirty="0"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(no NTN topic)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(UE RF related are treated first)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[309] NR_NTN_Ph3_General_UE_SAN_RF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[310] NR_IoT_NTN_less_than_5MHz_UERF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[315] IoT_NTN_Ph3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[316] IoT_NTN_TDD_UE_SAN_RF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(Other topics in thread order)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4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10:30-11:00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134724"/>
                  </a:ext>
                </a:extLst>
              </a:tr>
              <a:tr h="590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(start with NTN topics)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(OTA topics are treated first)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[336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] OTA_Maintenance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TRP_TRS_MIMO_OTA_Ph3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[338] NR_FR2_OTA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(Other topics in thread order)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1" dirty="0">
                        <a:solidFill>
                          <a:srgbClr val="0000F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6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53815"/>
                  </a:ext>
                </a:extLst>
              </a:tr>
              <a:tr h="570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3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15:00 (or earlier time) 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 New or revised Rel-19 WID/SID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 Any other business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 Close of the meeting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0979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5C68143-B530-4487-9EA7-5BCC5970B48F}">
  <ds:schemaRefs>
    <ds:schemaRef ds:uri="a915fe38-2618-47b6-8303-829fb71466d5"/>
    <ds:schemaRef ds:uri="http://www.w3.org/XML/1998/namespace"/>
    <ds:schemaRef ds:uri="http://schemas.microsoft.com/office/2006/documentManagement/types"/>
    <ds:schemaRef ds:uri="http://purl.org/dc/terms/"/>
    <ds:schemaRef ds:uri="23d77754-4ccc-4c57-9291-cab09e81894a"/>
    <ds:schemaRef ds:uri="http://schemas.microsoft.com/office/infopath/2007/PartnerControls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  <clbl:label id="{d747bccc-1f7a-43de-9506-0ef23dd23464}" enabled="1" method="Privileged" siteId="{98e9ba89-e1a1-4e38-9007-8bdabc25de1d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543652</TotalTime>
  <Words>2988</Words>
  <Application>Microsoft Macintosh PowerPoint</Application>
  <PresentationFormat>Widescreen</PresentationFormat>
  <Paragraphs>376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微软雅黑</vt:lpstr>
      <vt:lpstr>Arial</vt:lpstr>
      <vt:lpstr>Arial Black</vt:lpstr>
      <vt:lpstr>Calibri</vt:lpstr>
      <vt:lpstr>Times New Roman</vt:lpstr>
      <vt:lpstr>3gpp</vt:lpstr>
      <vt:lpstr>RAN4#116 meeting schedule</vt:lpstr>
      <vt:lpstr>Monday</vt:lpstr>
      <vt:lpstr>Tuesday</vt:lpstr>
      <vt:lpstr>Wednesday</vt:lpstr>
      <vt:lpstr>Thursday</vt:lpstr>
      <vt:lpstr>Friday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Yang Tang</cp:lastModifiedBy>
  <cp:revision>3990</cp:revision>
  <cp:lastPrinted>2016-09-15T08:31:35Z</cp:lastPrinted>
  <dcterms:created xsi:type="dcterms:W3CDTF">2009-11-27T05:15:11Z</dcterms:created>
  <dcterms:modified xsi:type="dcterms:W3CDTF">2025-08-18T18:52:05Z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TitusGUID">
    <vt:lpwstr>6f9c0495-a83c-462b-8664-67016d5bf2d5</vt:lpwstr>
  </property>
  <property fmtid="{D5CDD505-2E9C-101B-9397-08002B2CF9AE}" pid="4" name="CTP_TimeStamp">
    <vt:lpwstr>2020-06-04 10:01:06Z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ContentTypeId">
    <vt:lpwstr>0x010100F2552158F8185D44A8848B98AEA319AF</vt:lpwstr>
  </property>
  <property fmtid="{D5CDD505-2E9C-101B-9397-08002B2CF9AE}" pid="10" name="_2015_ms_pID_725343">
    <vt:lpwstr>(3)WmCX6XJXnVGYXJet/b3Cj8Rn7P85nC/Cu/Iv04k3M5rgJfICxdLbw0IbFfZbsZTDgXvh19dg
LZAQ8DvGq0yxnJm6oaoPZcJxJj7cT96WpFjVFCYDEfWZBGGLg0Hk7yiICIawbHPmphpNxd4d
NXIhFfCL8uuLn5Mf1lOCr0UG6iGdNowsUKmiqgEY/9lVNg1dohnQ3NyAwOOwT9vQOjw2IxrA
NP4gXAZDSgGLq/h2PN</vt:lpwstr>
  </property>
  <property fmtid="{D5CDD505-2E9C-101B-9397-08002B2CF9AE}" pid="11" name="_2015_ms_pID_7253431">
    <vt:lpwstr>H8aKn1tKtJkz0uZ5pdba1vdFQx2H6oSmdQ9HF3vykmrih/07Pra3Dd
s5GYVd+6uIn1eoaajDgTee4bvz2dkce8aPxsZ63AMleypWNeC/VutvSdbhBxdLZZEMLSbfS+
3/pmGq2g6cfO1GOY4K1ER1nIPxQMcMRLaUIWc5fV0A2zfPey8DiH86nOW+3fe6sA3YApjGWJ
d3VT8M6oyU5MWIdQwfBweVp7iLgPjr7vKCEQ</vt:lpwstr>
  </property>
  <property fmtid="{D5CDD505-2E9C-101B-9397-08002B2CF9AE}" pid="12" name="_2015_ms_pID_7253432">
    <vt:lpwstr>vv4OgNkLvT4KwGFYJJzDz94=</vt:lpwstr>
  </property>
  <property fmtid="{D5CDD505-2E9C-101B-9397-08002B2CF9AE}" pid="13" name="_readonly">
    <vt:lpwstr/>
  </property>
  <property fmtid="{D5CDD505-2E9C-101B-9397-08002B2CF9AE}" pid="14" name="_change">
    <vt:lpwstr/>
  </property>
  <property fmtid="{D5CDD505-2E9C-101B-9397-08002B2CF9AE}" pid="15" name="_full-control">
    <vt:lpwstr/>
  </property>
  <property fmtid="{D5CDD505-2E9C-101B-9397-08002B2CF9AE}" pid="16" name="sflag">
    <vt:lpwstr>1744642617</vt:lpwstr>
  </property>
</Properties>
</file>