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16"/>
  </p:notesMasterIdLst>
  <p:handoutMasterIdLst>
    <p:handoutMasterId r:id="rId17"/>
  </p:handoutMasterIdLst>
  <p:sldIdLst>
    <p:sldId id="934" r:id="rId5"/>
    <p:sldId id="1033" r:id="rId6"/>
    <p:sldId id="1034" r:id="rId7"/>
    <p:sldId id="1035" r:id="rId8"/>
    <p:sldId id="1036" r:id="rId9"/>
    <p:sldId id="1037" r:id="rId10"/>
    <p:sldId id="1011" r:id="rId11"/>
    <p:sldId id="1018" r:id="rId12"/>
    <p:sldId id="1015" r:id="rId13"/>
    <p:sldId id="928" r:id="rId14"/>
    <p:sldId id="1017" r:id="rId15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D71"/>
    <a:srgbClr val="D1DAE9"/>
    <a:srgbClr val="F0F3F8"/>
    <a:srgbClr val="0000FF"/>
    <a:srgbClr val="FF3300"/>
    <a:srgbClr val="FFFFFF"/>
    <a:srgbClr val="1E9657"/>
    <a:srgbClr val="72AF2F"/>
    <a:srgbClr val="B1D254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20" autoAdjust="0"/>
    <p:restoredTop sz="95301" autoAdjust="0"/>
  </p:normalViewPr>
  <p:slideViewPr>
    <p:cSldViewPr snapToGrid="0">
      <p:cViewPr varScale="1">
        <p:scale>
          <a:sx n="127" d="100"/>
          <a:sy n="127" d="100"/>
        </p:scale>
        <p:origin x="760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280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528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977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112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5172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4750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230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RAN4#115 meeting schedule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BB0B9E5-9838-4AA8-B169-89A3469C2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8224" y="4717686"/>
            <a:ext cx="9998580" cy="1036178"/>
          </a:xfrm>
        </p:spPr>
        <p:txBody>
          <a:bodyPr/>
          <a:lstStyle/>
          <a:p>
            <a:r>
              <a:rPr lang="en-US" dirty="0">
                <a:latin typeface="+mj-ea"/>
                <a:ea typeface="+mj-ea"/>
              </a:rPr>
              <a:t>RAN4 Chair: </a:t>
            </a:r>
            <a:r>
              <a:rPr lang="en-US" dirty="0"/>
              <a:t>Yang Tang</a:t>
            </a:r>
            <a:endParaRPr lang="en-US" dirty="0">
              <a:latin typeface="+mj-ea"/>
              <a:ea typeface="+mj-ea"/>
            </a:endParaRPr>
          </a:p>
          <a:p>
            <a:r>
              <a:rPr lang="en-US" dirty="0">
                <a:latin typeface="+mj-ea"/>
                <a:ea typeface="+mj-ea"/>
              </a:rPr>
              <a:t>Vice Chair: </a:t>
            </a:r>
            <a:r>
              <a:rPr lang="en-US" dirty="0"/>
              <a:t>Gene Fong</a:t>
            </a:r>
            <a:r>
              <a:rPr lang="en-US" dirty="0">
                <a:latin typeface="+mj-ea"/>
                <a:ea typeface="+mj-ea"/>
              </a:rPr>
              <a:t>, </a:t>
            </a:r>
            <a:r>
              <a:rPr lang="en-US" dirty="0"/>
              <a:t>Shan Yang </a:t>
            </a:r>
            <a:endParaRPr lang="en-US" dirty="0">
              <a:latin typeface="+mj-ea"/>
              <a:ea typeface="+mj-ea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E4CE5DCD-72B3-468A-A585-E6721DD18679}"/>
              </a:ext>
            </a:extLst>
          </p:cNvPr>
          <p:cNvSpPr txBox="1"/>
          <p:nvPr/>
        </p:nvSpPr>
        <p:spPr>
          <a:xfrm>
            <a:off x="236841" y="274551"/>
            <a:ext cx="58306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3GPP TSG-RAN WG4 Meeting #115	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Malta, Malta, 19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– 23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rd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May, 2025</a:t>
            </a: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Agenda Item: 2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51970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request &amp; allocation 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273321"/>
            <a:ext cx="11699193" cy="509517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During the meeting, the </a:t>
            </a:r>
            <a:r>
              <a:rPr lang="en-US" altLang="zh-CN" sz="1400" dirty="0" err="1"/>
              <a:t>tdoc</a:t>
            </a:r>
            <a:r>
              <a:rPr lang="en-US" altLang="zh-CN" sz="1400" dirty="0"/>
              <a:t> number for revision or new </a:t>
            </a:r>
            <a:r>
              <a:rPr lang="en-US" altLang="zh-CN" sz="1400" dirty="0" err="1"/>
              <a:t>tdoc</a:t>
            </a:r>
            <a:r>
              <a:rPr lang="en-US" altLang="zh-CN" sz="1400" dirty="0"/>
              <a:t> will be allocated by session chairs according to the requests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Based on the online discussions, session chairs will allocate </a:t>
            </a:r>
            <a:r>
              <a:rPr lang="en-US" altLang="zh-CN" sz="1200" dirty="0" err="1"/>
              <a:t>tdoc</a:t>
            </a:r>
            <a:r>
              <a:rPr lang="en-US" altLang="zh-CN" sz="1200" dirty="0"/>
              <a:t> numbers with help of MCC.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During coffee break, the delegates can request the </a:t>
            </a:r>
            <a:r>
              <a:rPr lang="en-US" altLang="zh-CN" sz="1200" dirty="0" err="1"/>
              <a:t>tdoc</a:t>
            </a:r>
            <a:r>
              <a:rPr lang="en-US" altLang="zh-CN" sz="1200" dirty="0"/>
              <a:t> from session chairs in person. Please do not send email to request </a:t>
            </a:r>
            <a:r>
              <a:rPr lang="en-US" altLang="zh-CN" sz="1200" dirty="0" err="1"/>
              <a:t>tdoc</a:t>
            </a:r>
            <a:r>
              <a:rPr lang="en-US" altLang="zh-CN" sz="1200" dirty="0"/>
              <a:t> numbers, because it is inconvenient for session chairs to check and reply the email timely during the face-to-face meeting.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Email thread like </a:t>
            </a:r>
            <a:r>
              <a:rPr lang="en-US" altLang="zh-CN" sz="1200" dirty="0">
                <a:latin typeface="+mj-ea"/>
              </a:rPr>
              <a:t>“[1xx][X00] </a:t>
            </a:r>
            <a:r>
              <a:rPr lang="en-US" altLang="zh-CN" sz="1200" dirty="0" err="1">
                <a:latin typeface="+mj-ea"/>
              </a:rPr>
              <a:t>XXX_Session</a:t>
            </a:r>
            <a:r>
              <a:rPr lang="en-US" altLang="zh-CN" sz="1200" dirty="0">
                <a:latin typeface="+mj-ea"/>
              </a:rPr>
              <a:t> - </a:t>
            </a:r>
            <a:r>
              <a:rPr lang="en-US" altLang="zh-CN" sz="1200" dirty="0" err="1">
                <a:latin typeface="+mj-ea"/>
              </a:rPr>
              <a:t>tdoc</a:t>
            </a:r>
            <a:r>
              <a:rPr lang="en-US" altLang="zh-CN" sz="1200" dirty="0">
                <a:latin typeface="+mj-ea"/>
              </a:rPr>
              <a:t> </a:t>
            </a:r>
            <a:r>
              <a:rPr lang="en-US" altLang="zh-CN" sz="1200" dirty="0" err="1">
                <a:latin typeface="+mj-ea"/>
              </a:rPr>
              <a:t>request”</a:t>
            </a:r>
            <a:r>
              <a:rPr lang="en-US" altLang="zh-CN" sz="1200" b="1" dirty="0" err="1">
                <a:solidFill>
                  <a:srgbClr val="FF0000"/>
                </a:solidFill>
                <a:latin typeface="+mj-ea"/>
              </a:rPr>
              <a:t>WON</a:t>
            </a:r>
            <a:r>
              <a:rPr lang="en-US" altLang="zh-CN" sz="1200" b="1" dirty="0" err="1">
                <a:solidFill>
                  <a:srgbClr val="FF0000"/>
                </a:solidFill>
                <a:latin typeface="+mj-ea"/>
                <a:ea typeface="+mj-ea"/>
              </a:rPr>
              <a:t>´T</a:t>
            </a:r>
            <a:r>
              <a:rPr lang="en-US" altLang="zh-CN" sz="1200" dirty="0">
                <a:latin typeface="+mj-ea"/>
                <a:ea typeface="+mj-ea"/>
              </a:rPr>
              <a:t> be used for </a:t>
            </a:r>
            <a:r>
              <a:rPr lang="en-US" altLang="zh-CN" sz="1200" dirty="0" err="1">
                <a:latin typeface="+mj-ea"/>
                <a:ea typeface="+mj-ea"/>
              </a:rPr>
              <a:t>tdoc</a:t>
            </a:r>
            <a:r>
              <a:rPr lang="en-US" altLang="zh-CN" sz="1200" dirty="0">
                <a:latin typeface="+mj-ea"/>
                <a:ea typeface="+mj-ea"/>
              </a:rPr>
              <a:t> request and allocation since it is difficult for session chairs to handle email during face-to-face meeting.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For basket WIs, maintenance or other special topics, session chairs will allocate the </a:t>
            </a:r>
            <a:r>
              <a:rPr lang="en-US" altLang="zh-CN" sz="1400" dirty="0" err="1"/>
              <a:t>Tdoc</a:t>
            </a:r>
            <a:r>
              <a:rPr lang="en-US" altLang="zh-CN" sz="1400" dirty="0"/>
              <a:t> number for revision or new </a:t>
            </a:r>
            <a:r>
              <a:rPr lang="en-US" altLang="zh-CN" sz="1400" dirty="0" err="1"/>
              <a:t>tdocs</a:t>
            </a:r>
            <a:r>
              <a:rPr lang="en-US" altLang="zh-CN" sz="1400" dirty="0"/>
              <a:t> based on the recommendation in the topic moderators´ summary.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For TEI, if you plan to trigger a new topic which has no corresponding WI code and have to submit CR(s) with TEI-xx as the work item code for this topic, please contact session Chairs first, because TEI topics are under monitoring by RAN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Please submit the CRs by providing a TEI identifier and include it in the title of CRs.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Example of TEI identifier: </a:t>
            </a:r>
            <a:r>
              <a:rPr lang="en-GB" altLang="zh-CN" sz="1200" dirty="0"/>
              <a:t>[n77_Canada], which should be put in the tail of the </a:t>
            </a:r>
            <a:r>
              <a:rPr lang="en-GB" altLang="zh-CN" sz="1200" dirty="0" err="1"/>
              <a:t>tdoc</a:t>
            </a:r>
            <a:r>
              <a:rPr lang="en-GB" altLang="zh-CN" sz="1200" dirty="0"/>
              <a:t> title, e.g., UE RF requirements for … [n77_Canada]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TEI identifier should be provided for all the CRs with TEI18/TEI17 as WI code, otherwise the CRs cannot be approved officially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>
                <a:solidFill>
                  <a:srgbClr val="FF0000"/>
                </a:solidFill>
              </a:rPr>
              <a:t>If CRs correspond to the previous release but the agreement in the group is to change it from Rel-18/17, the WI code of the previous release WID plus TEI18/TEI17 should be used as WI code, e.g., Work item code: </a:t>
            </a:r>
            <a:r>
              <a:rPr lang="en-US" altLang="zh-CN" sz="1200" dirty="0" err="1">
                <a:solidFill>
                  <a:srgbClr val="FF0000"/>
                </a:solidFill>
              </a:rPr>
              <a:t>NR_pos_enh</a:t>
            </a:r>
            <a:r>
              <a:rPr lang="en-US" altLang="zh-CN" sz="1200" dirty="0">
                <a:solidFill>
                  <a:srgbClr val="FF0000"/>
                </a:solidFill>
              </a:rPr>
              <a:t>-Core, TEI18, for which no TEI identifier is needed.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If TEI17 Cat-F CR was approved, the WI code for its Rel-18 Cat-A CR should be TEI17 rather than TEI18.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The first CRs of one TEI topic to introduce a new should be prepared as Cat-B CRs. The CRs which correct the specification for the previous TEI topics should be submitted as Cat-F or Cat-A. </a:t>
            </a:r>
            <a:r>
              <a:rPr lang="en-US" altLang="zh-CN" sz="1200" dirty="0">
                <a:solidFill>
                  <a:srgbClr val="FF0000"/>
                </a:solidFill>
              </a:rPr>
              <a:t>In theory the TEI Cat-F CR is supposed to correct the functionality of previous TEI Cat-B CR(s).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Please refer to </a:t>
            </a:r>
            <a:r>
              <a:rPr lang="en-US" altLang="zh-CN" sz="1200" b="1" dirty="0">
                <a:solidFill>
                  <a:srgbClr val="FF0000"/>
                </a:solidFill>
              </a:rPr>
              <a:t>RP-240858</a:t>
            </a:r>
            <a:r>
              <a:rPr lang="en-US" altLang="zh-CN" sz="1200" dirty="0"/>
              <a:t> for the detailed rule of TEI.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>
                <a:solidFill>
                  <a:srgbClr val="FF0000"/>
                </a:solidFill>
              </a:rPr>
              <a:t>Proponents of TEI CRs shall explicitly check during the quarter that all relevant work is completed in all RAN WGs before asking approval from RAN plenary. (Conclusions of RP-241618)</a:t>
            </a:r>
          </a:p>
        </p:txBody>
      </p:sp>
    </p:spTree>
    <p:extLst>
      <p:ext uri="{BB962C8B-B14F-4D97-AF65-F5344CB8AC3E}">
        <p14:creationId xmlns:p14="http://schemas.microsoft.com/office/powerpoint/2010/main" val="22615670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Guidance for essential corrections of a CR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0" y="1273321"/>
            <a:ext cx="11272485" cy="2996927"/>
          </a:xfrm>
        </p:spPr>
        <p:txBody>
          <a:bodyPr/>
          <a:lstStyle/>
          <a:p>
            <a:pPr marL="342882" lvl="2" indent="-342882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altLang="zh-CN" sz="1400" dirty="0">
                <a:cs typeface="+mn-cs"/>
              </a:rPr>
              <a:t>To control the workload of maintenance work and to allocate more time for Rel-19 and Rel-20 work, it is expected that only CRs with essential changes will be agreed in the future meetings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Essential corrections include: complete references, remove [ ], resolve TBDs, stabilize parameters and references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The CRs for other actions will be judged for agreement case by case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The CRs with WI code of </a:t>
            </a:r>
            <a:r>
              <a:rPr lang="en-US" altLang="zh-CN" sz="1200" dirty="0" err="1"/>
              <a:t>NR_newRAT</a:t>
            </a:r>
            <a:r>
              <a:rPr lang="en-US" altLang="zh-CN" sz="1200" dirty="0"/>
              <a:t>-Core will be reviewed more strictly. </a:t>
            </a:r>
            <a:r>
              <a:rPr lang="en-US" altLang="zh-CN" sz="1200" dirty="0">
                <a:solidFill>
                  <a:srgbClr val="FF0000"/>
                </a:solidFill>
              </a:rPr>
              <a:t>The essential correction of functionality introduced in Rel-15 is expected to start from Rel-15, but the bar to agree Rel-15 CR would be high and will be judged case by case.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>
                <a:solidFill>
                  <a:srgbClr val="FF0000"/>
                </a:solidFill>
              </a:rPr>
              <a:t>It is expected for the proponents to provide discussion papers to clarify the rationale behind the changes.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Encourage companies to review CRs carefully</a:t>
            </a:r>
          </a:p>
        </p:txBody>
      </p:sp>
    </p:spTree>
    <p:extLst>
      <p:ext uri="{BB962C8B-B14F-4D97-AF65-F5344CB8AC3E}">
        <p14:creationId xmlns:p14="http://schemas.microsoft.com/office/powerpoint/2010/main" val="1748337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-81347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Monday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9787142"/>
              </p:ext>
            </p:extLst>
          </p:nvPr>
        </p:nvGraphicFramePr>
        <p:xfrm>
          <a:off x="358434" y="789996"/>
          <a:ext cx="11513123" cy="5798038"/>
        </p:xfrm>
        <a:graphic>
          <a:graphicData uri="http://schemas.openxmlformats.org/drawingml/2006/table">
            <a:tbl>
              <a:tblPr/>
              <a:tblGrid>
                <a:gridCol w="731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9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09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09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90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920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Breakout2 )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Breakout3)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3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9:00-9:20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1. Opening of the meeting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2. Approval of the agenda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3. Letters / reports from other groups / meetings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4. Awards for delegate excellence (2024)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5.Incoming LS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TEI, essential CRs,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8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Spectrum </a:t>
                      </a: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[108]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HPUE_NR_bands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[110]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HPUE_Basket_EN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-DC (0)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[111]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HPUE_Basket_CADC_SUL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[112]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LTE_NR_Other_basket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NR_IoT_NTN_req_test_enh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NR_FR1_lessthan_5MHz_BW_Ph2 (12)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Demod</a:t>
                      </a:r>
                      <a:endParaRPr kumimoji="0" lang="nn-NO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[322] NR_demod_Ph5_Part1_General_BS (28)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[216]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FS_NR_AIML_Mob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, Chaired by Fahad Syed Muhammad  (Nokia)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656735"/>
                  </a:ext>
                </a:extLst>
              </a:tr>
              <a:tr h="395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NR_IoT_NTN_Bands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[115]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NR_mmWave_protect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non-</a:t>
                      </a:r>
                      <a:r>
                        <a:rPr kumimoji="0" lang="nn-NO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spectrum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[122] NR_FR1_5MHz_BW_Ph2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(1)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IoT_device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(27)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IoT_BSCW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(18)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[219] NR_duplex_evo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(46)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[213] NR_RRM_Ph5_Part2 (39)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NR_demod_Ph5_Part2_UE (25)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NR_SCM (34) </a:t>
                      </a:r>
                      <a:endParaRPr kumimoji="0" lang="nn-NO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SBFD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</a:t>
                      </a:r>
                      <a:r>
                        <a:rPr kumimoji="0" lang="nn-NO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NR_duplex_evo_General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</a:t>
                      </a:r>
                      <a:r>
                        <a:rPr kumimoji="0" lang="nn-NO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NR_duplex_evo_BSRF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Jackson Wang (Samsung) and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Xiang Gao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</a:t>
                      </a:r>
                      <a:r>
                        <a:rPr kumimoji="0" lang="nn-NO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Huawei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15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9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non-spectrum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IoT_device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(27,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.)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IoT_BSCW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(18,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.)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[212] NR_RRM_Ph5_Part1 (36)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</a:t>
                      </a:r>
                      <a:r>
                        <a:rPr lang="en-US" altLang="zh-CN" sz="800" b="1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break: 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[207] NR_LBCA_Sw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Chaired by Jerry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NR_SCM (34) cont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NGSO testing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NTN_testing_NGSO_channel_model (14)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Demod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[329] NR_MIMO_demod (9)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Ku band (14:30-15:30)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Chaired by Tank (CHTTL)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Main Ad-hoc: 15:30-16:30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NR_ENDC_RF_Ph4_part2Chaired by Tina(Yuanyuan) Zhang (Samsung)</a:t>
                      </a:r>
                      <a:endParaRPr kumimoji="0" lang="de-DE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16:30-17:00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435348"/>
                  </a:ext>
                </a:extLst>
              </a:tr>
              <a:tr h="3485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IoT_BSCW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(18)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[120] NR_SL_intraB_CA_ITS_part1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(0)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[121] NR_SL_ intraB_CA_ITS_part2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(0)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[210] NR_NTN_Ku_bands (15)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[331] NR_Network_energy_demod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[332] NR_LPWUS_demod (9)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[137]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Feature list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Xiaoran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Zhang (CMCC)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NR_AIML_air_part1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Vali (Qualcomm) (18:00-19:00)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Tom 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(19:00-19:30)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Online</a:t>
                      </a: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NonCol_intraB_ENDC_NR_CA_Ph2 (6)</a:t>
                      </a: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en-GB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231] </a:t>
                      </a:r>
                      <a:r>
                        <a:rPr kumimoji="0" lang="en-GB" altLang="zh-CN" sz="8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Reply_LS</a:t>
                      </a:r>
                      <a:r>
                        <a:rPr kumimoji="0" lang="en-GB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(5)</a:t>
                      </a: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[211] NR_ATG_enh (24)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[302] NR_BS_RF_Part1_E_EIRP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[303] 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NR_BS_RF_Part2_CLTA_SE</a:t>
                      </a: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[304] NR_BS_RF_Part3_OTA_TRP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Fei (ZTE) and Michal (Huawei)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[217] [218] NR_MIMO_Ph5,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Yanze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Fu (Samsung)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0049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Tuesday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872690"/>
              </p:ext>
            </p:extLst>
          </p:nvPr>
        </p:nvGraphicFramePr>
        <p:xfrm>
          <a:off x="349277" y="1410676"/>
          <a:ext cx="11255362" cy="4903038"/>
        </p:xfrm>
        <a:graphic>
          <a:graphicData uri="http://schemas.openxmlformats.org/drawingml/2006/table">
            <a:tbl>
              <a:tblPr/>
              <a:tblGrid>
                <a:gridCol w="7015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29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Breakout2 )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Breakout3)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4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[118] NR_ENDC_RF_Ph4_part3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(22)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NR_ENDC_RF_Ph4_part2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(17)</a:t>
                      </a:r>
                      <a:endParaRPr kumimoji="0" lang="zh-CN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[225] NR_Mob_Ph4_Part2 (13)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[224] NR_Mob_Ph4_Part1 (50)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</a:t>
                      </a:r>
                      <a:r>
                        <a:rPr lang="en-US" altLang="zh-CN" sz="800" b="1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break: 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[207] NR_ATG_enh, Chaired by Shiyuan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UE and SAN RF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[310] NR_IoT_NTN_less_than_5MHz_UERF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[311] NR_IoT_NTN_less_than_5MHz_BSRF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[309] NR_NTN_Ph3_General_UE_RF (25)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[223] NR_LPWUS,</a:t>
                      </a:r>
                      <a:r>
                        <a:rPr lang="en-US" altLang="zh-CN" sz="800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</a:t>
                      </a:r>
                      <a:r>
                        <a:rPr lang="en-US" altLang="zh-CN" sz="800" strike="noStrike" kern="1200" baseline="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Xusheng</a:t>
                      </a:r>
                      <a:r>
                        <a:rPr lang="en-US" altLang="zh-CN" sz="800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(vivo)</a:t>
                      </a: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007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  <a:endParaRPr kumimoji="0" lang="zh-CN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516519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NR_FR1_7MHz_BW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(13)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(17)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[224] NR_Mob_Ph4_Part1 (50) Cont.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 (12:00 - 13:00)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[219] NR_duplex_evo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Yanze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Fu (Samsung)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[309] NR_NTN_Ph3_General_UE_RF (25)  (cont)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[315] IoT_NTN_Ph3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Ku band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(26)</a:t>
                      </a: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SCM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NR_SCM, chaired by Alexander Hamilton (Nokia)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[125] NR_PC2_RedCap_UE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[126] NR_LBCA_Sw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After 16:00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NR_LPWUS_UERF 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(46)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FS_NR_AIML_Mob_Part1 (38)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[216] FS_NR_AIML_Mob_Part2 (13)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</a:t>
                      </a:r>
                      <a:r>
                        <a:rPr lang="en-US" altLang="zh-CN" sz="800" b="1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break: </a:t>
                      </a:r>
                      <a:r>
                        <a:rPr lang="en-US" altLang="zh-CN" sz="800" b="0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[215][216]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FS_NR_AIML_Mob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Fahad </a:t>
                      </a:r>
                      <a:endParaRPr kumimoji="0" lang="en-GB" altLang="zh-CN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(26) (cont)</a:t>
                      </a: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[312] NR_NTN_Ku_Band_General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NR_NTN_Ku_Band_Coexistence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IoT NTN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IoT_NTN_TDD_UE_SAN_RF (12)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Demod_Ph5 UE and BS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[322] NR_demod_Ph5_Part1_General_BS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NR_demod_Ph5_Part2_UE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Karsten Petersen (Nokia) and 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Jingzhou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Wu (CTC)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72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16:30-17:00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</a:t>
                      </a:r>
                      <a:r>
                        <a:rPr kumimoji="0" lang="nn-NO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Break</a:t>
                      </a:r>
                      <a:endParaRPr kumimoji="0" lang="nn-NO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311092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NR_LPWUS_UERF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46, cont.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[207] NR_LBCA_Sw (12)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IoT_NTN_TDD_UE_SAN_RF (12) (cont)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5G Broadcast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[317] 5G_Broadcast_bands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5G_Broadcast_GSO_NTN_band (11)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 (17:00~18:00):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[134/135] A-IoT Chaired by Xiaoran Zhang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Tom 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(18:00-18:45)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FS_NR_DL_Frag_Carrier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Huanren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(Mediatek) (18:45-19:30)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[212][213] NR_RRM_Ph5, Chaired by Jerry Cui (Apple)</a:t>
                      </a:r>
                      <a:endParaRPr lang="en-US" altLang="zh-CN" sz="800" b="1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Demod 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Demod_Maintenance_Part1 chaired by Axel Mueller (Nokia)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[101~104] UERF_maintenance (selected topics),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Haijie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Qiu (Xiaomi)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555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1210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Wednesday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652709"/>
              </p:ext>
            </p:extLst>
          </p:nvPr>
        </p:nvGraphicFramePr>
        <p:xfrm>
          <a:off x="270787" y="1445997"/>
          <a:ext cx="11510452" cy="4528083"/>
        </p:xfrm>
        <a:graphic>
          <a:graphicData uri="http://schemas.openxmlformats.org/drawingml/2006/table">
            <a:tbl>
              <a:tblPr/>
              <a:tblGrid>
                <a:gridCol w="714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89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89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89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989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5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Breakout2 )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Breakout3)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781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NR_AIML_air_part1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(73)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(24)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[221] Netw_Energy_NR_enh_Part1 (44)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Netw_Energy_NR_enh_Part2 (32)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[302] NR_BS_RF_Part1_E_EIRP (14)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[303] NR_BS_RF_Part2_CLTA_SE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[304] NR_BS_RF_Part3_OTA_TRP (10)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(8:30-9:30)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NR_LPWUS_UERF </a:t>
                      </a: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Ruixin Wang (vivo)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Ad-hoc: 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Ku </a:t>
                      </a:r>
                      <a:r>
                        <a:rPr lang="en-US" altLang="zh-CN" sz="8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coex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(9:30 -10:30)</a:t>
                      </a: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</a:t>
                      </a:r>
                      <a:r>
                        <a:rPr kumimoji="0" lang="nn-NO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NR_NTN_Ku_Band_Coexistence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Manook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(Intelsat)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049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554715"/>
                  </a:ext>
                </a:extLst>
              </a:tr>
              <a:tr h="3485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(24,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.)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After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11:30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[123] NonCol_intraB_ENDC_NR_CA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FS_NR_DL_Frag_Carrier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(15)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[223] NR_LPWUS (51)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TRP_TRS_MIMO_OTA_Ph3 (40)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[338] NR_FR2_OTA (5)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</a:t>
                      </a:r>
                    </a:p>
                    <a:p>
                      <a:r>
                        <a:rPr lang="fr-FR" altLang="zh-CN" sz="800" b="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[226] [227] Rel-19 NR_Mob_Ph4, Chaired by Qiming Li (Apple)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5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FS_NR_DL_Frag_Carrier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(15,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.)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NR_MIMO_Ph5_UE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[130]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NR_ATG_enh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Add topics for Thursday Ad-hoc</a:t>
                      </a:r>
                      <a:endParaRPr kumimoji="0" lang="nn-NO" altLang="zh-CN" sz="8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[204] 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NR_ENDC_RF_Ph4 (4)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[229] IoT_NTN_Ph3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(7) 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[227] NR_NTN_Ph3_Part1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(32)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[228] NR_NTN_Ph3_Part2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(12)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[305] NR_ATG_enh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[308] NR_LPWUS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[331] BSRF_Simplify_CoLo_Coex (20)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sng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LS reply (if any)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(14:30-15:30)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[228] NR_XR_Ph3, Chaired by Rafael Paiva (Nokia)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(15:30-16:30)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Demod_Maintenance_Part2 chaired by Manasa Raghavan (Apple)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1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16:30-17:00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</a:t>
                      </a:r>
                      <a:r>
                        <a:rPr kumimoji="0" lang="pt-B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rgbClr val="C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968582"/>
                  </a:ext>
                </a:extLst>
              </a:tr>
              <a:tr h="5344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[128] NR_IoT_NTN_HPUE_part1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(27)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[230] IoT_NTN_TDD (6)</a:t>
                      </a: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[327] TRP_TRS_MIMO_OTA_Ph3 </a:t>
                      </a:r>
                      <a:r>
                        <a:rPr kumimoji="0" lang="nn-NO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</a:t>
                      </a:r>
                      <a:r>
                        <a:rPr kumimoji="0" lang="nn-NO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Ruixin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Wang (</a:t>
                      </a:r>
                      <a:r>
                        <a:rPr kumimoji="0" lang="nn-NO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vivo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 (17:00~18:30):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 Chaired by Iwo Angelow (Nokia)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NR_Baskets_Part_2 Chaired by Per Lindell 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Charity Run in Malta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dirty="0">
                        <a:solidFill>
                          <a:srgbClr val="2FBD7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922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Thursday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454849"/>
              </p:ext>
            </p:extLst>
          </p:nvPr>
        </p:nvGraphicFramePr>
        <p:xfrm>
          <a:off x="401652" y="1059754"/>
          <a:ext cx="11318156" cy="5127686"/>
        </p:xfrm>
        <a:graphic>
          <a:graphicData uri="http://schemas.openxmlformats.org/drawingml/2006/table">
            <a:tbl>
              <a:tblPr/>
              <a:tblGrid>
                <a:gridCol w="7116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16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16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516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516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05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Breakout2 )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Breakout3)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96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[129] NR_IoT_NTN_HPUE_part2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(13)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NR_IoT_NTN_Bands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[217] NR_MIMO_Ph5_Part1 </a:t>
                      </a: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(23)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NR_MIMO_Ph5_Part2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</a:t>
                      </a:r>
                      <a:r>
                        <a:rPr kumimoji="0" lang="en-US" altLang="zh-CN" sz="8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ffee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 (</a:t>
                      </a: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10:40-11:00)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NR_XR_Ph3, Chaired by Shan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SBFD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(25)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NR_duplex_evo_BSRF (24)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To</a:t>
                      </a:r>
                      <a:r>
                        <a:rPr lang="en-US" altLang="zh-CN" sz="8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be added on Wednesday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896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6186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basket WI</a:t>
                      </a: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(3)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NR_Baskets_Part_2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(9)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[107]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LTE_Baskets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[138]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NR_reply_LS_UE_RF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[101] Upto_R16_UERF_maintenance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(9)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Ambient_IoT_Solutions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(10) </a:t>
                      </a: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[226] NR_XR_Ph3 (20)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Demod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[330] NR_duplex_evo_demod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NR_IoT_NTN_less_than_5MHz_demod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NR_ENDC_RF_Ph4_Demod_6Rx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[327] NR_less_than_5MHz_Ph2_demod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[328] </a:t>
                      </a:r>
                      <a:r>
                        <a:rPr kumimoji="0" lang="en-US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NR_ATG_enh_demod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hoc: (11:00-12:00)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[128/129] NR_IoT_NTN_HPUE_part1/2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Runsen Tang (Samsung)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(12:00-13:00)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[227] [228] NR_NTN_Ph3, Charied by CH (Qualcomm)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strike="sng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[101] Upto_R16_UERF_maintenance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(Cont)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[102] R17_UERF_maintenance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R18_UERF_maintenance_Part1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(13)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[104] R18_UERF_maintenance_Part2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(5)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Up to Rel-19 Maintenance and TEI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[203] Maintenance_R18_R19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(152)</a:t>
                      </a:r>
                      <a:endParaRPr kumimoji="0" lang="en-US" altLang="zh-CN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 Maintenance_R17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(61)</a:t>
                      </a:r>
                      <a:endParaRPr kumimoji="0" lang="en-US" altLang="zh-CN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[201] Maintenance_up_to_R16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(62)</a:t>
                      </a:r>
                      <a:endParaRPr kumimoji="0" lang="en-US" altLang="zh-CN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[301] BSRF_Maintenance_TEI (28)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Demod_Maintenance_TEI_Part1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Demod_Maintenance_TEI_Part2 (14)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[336] OTA_Maintenance_TEI (2)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Ad-hoc(14:30~16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:30): TBD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16:30-17:00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998595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[104] R18_UERF_maintenance_Part2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(Cont)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</a:t>
                      </a:r>
                      <a:r>
                        <a:rPr lang="en-US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Rel-19 selected topics</a:t>
                      </a:r>
                      <a:endParaRPr kumimoji="0" lang="fr-FR" altLang="zh-CN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[208] NR_FR1_7MHz_BW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[214] LCS_BDS_B2b_LCS_NAVIC_L1_SPS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 (if time allows)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</a:t>
                      </a:r>
                      <a:r>
                        <a:rPr kumimoji="0" lang="en-US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[333] NR_NTN_Ph3_demod (7 )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[334] IoT_NTN_Ph3_demod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[335] NR_7MHz_demod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 (if any)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NR_ENDC_RF_Ph4_part1 Chaired by Leo(Ye) Liu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</a:t>
                      </a:r>
                      <a:r>
                        <a:rPr kumimoji="0" lang="en-US" altLang="zh-CN" sz="8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 </a:t>
                      </a: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NR_AIML_air_part1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Vali (Qualcomm) (18:00-19:00)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Tom 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(19:00-19:30)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[221] [222]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Netw_Energy_NR_enh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,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Zhixun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Tang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TBD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lang="nn-NO" altLang="zh-CN" sz="800" b="1" i="0" u="none" strike="noStrike" kern="1200" baseline="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Feature</a:t>
                      </a: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list 2nd </a:t>
                      </a:r>
                      <a:r>
                        <a:rPr lang="nn-NO" altLang="zh-CN" sz="800" b="1" i="0" u="none" strike="noStrike" kern="1200" baseline="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round</a:t>
                      </a:r>
                      <a:endParaRPr lang="nn-NO" altLang="zh-CN" sz="8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[137]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Feature list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Xiaoran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Zhang (CMCC)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8377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Friday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034055"/>
              </p:ext>
            </p:extLst>
          </p:nvPr>
        </p:nvGraphicFramePr>
        <p:xfrm>
          <a:off x="239391" y="1416731"/>
          <a:ext cx="11657335" cy="3773892"/>
        </p:xfrm>
        <a:graphic>
          <a:graphicData uri="http://schemas.openxmlformats.org/drawingml/2006/table">
            <a:tbl>
              <a:tblPr/>
              <a:tblGrid>
                <a:gridCol w="789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68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6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68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168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151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8:00-10:30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AI/ML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 (cont)</a:t>
                      </a:r>
                      <a:endParaRPr lang="en-US" altLang="zh-CN" sz="800" b="1" i="0" u="none" strike="noStrike" kern="1200" dirty="0"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(no NTN topic)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(UE RF related are treated first)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[309] NR_NTN_Ph3_General_UE_SAN_RF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[310] NR_IoT_NTN_less_than_5MHz_UERF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[315] IoT_NTN_Ph3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IoT_NTN_TDD_UE_SAN_RF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 in thread order)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134724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(start with NTN topics)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(OTA topics are treated first)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[336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OTA_Maintenance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TRP_TRS_MIMO_OTA_Ph3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[338] NR_FR2_OTA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 in thread order)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dirty="0">
                        <a:solidFill>
                          <a:srgbClr val="0000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6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53815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15:00 (or earlier time) 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 New or revised Rel-19 WID/SID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 Any other business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 Close of the meeting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097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4091969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General Aspects</a:t>
            </a:r>
            <a:r>
              <a:rPr 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178731"/>
            <a:ext cx="11699193" cy="509517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The face-to-face meeting will take place during </a:t>
            </a:r>
            <a:r>
              <a:rPr lang="en-US" sz="1400" dirty="0">
                <a:solidFill>
                  <a:srgbClr val="FF0000"/>
                </a:solidFill>
              </a:rPr>
              <a:t>May 19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 ~ 23</a:t>
            </a:r>
            <a:r>
              <a:rPr lang="en-US" sz="1400" baseline="30000" dirty="0">
                <a:solidFill>
                  <a:srgbClr val="FF0000"/>
                </a:solidFill>
              </a:rPr>
              <a:t>rd</a:t>
            </a:r>
            <a:r>
              <a:rPr lang="en-US" sz="1400" dirty="0">
                <a:solidFill>
                  <a:srgbClr val="FF0000"/>
                </a:solidFill>
              </a:rPr>
              <a:t>, 2025</a:t>
            </a:r>
            <a:r>
              <a:rPr lang="en-US" sz="1400" dirty="0"/>
              <a:t>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Three sessions in three separate rooms: Main, RRM, </a:t>
            </a:r>
            <a:r>
              <a:rPr lang="en-US" sz="1200" dirty="0" err="1"/>
              <a:t>BDaT</a:t>
            </a:r>
            <a:r>
              <a:rPr lang="en-US" sz="1200" dirty="0"/>
              <a:t>(</a:t>
            </a:r>
            <a:r>
              <a:rPr lang="en-US" altLang="zh-CN" sz="1200" dirty="0"/>
              <a:t>BSRF, </a:t>
            </a:r>
            <a:r>
              <a:rPr lang="en-US" altLang="zh-CN" sz="1200" dirty="0" err="1"/>
              <a:t>Demod</a:t>
            </a:r>
            <a:r>
              <a:rPr lang="en-US" altLang="zh-CN" sz="1200" dirty="0"/>
              <a:t>, test, NTN</a:t>
            </a:r>
            <a:r>
              <a:rPr lang="en-US" sz="1200" dirty="0"/>
              <a:t>). </a:t>
            </a:r>
            <a:r>
              <a:rPr lang="en-US" sz="1200" b="1" dirty="0"/>
              <a:t>1</a:t>
            </a:r>
            <a:r>
              <a:rPr lang="en-US" altLang="zh-CN" sz="1200" b="1" dirty="0"/>
              <a:t>-Way</a:t>
            </a:r>
            <a:r>
              <a:rPr lang="en-US" sz="1200" b="1" dirty="0"/>
              <a:t> </a:t>
            </a:r>
            <a:r>
              <a:rPr lang="en-US" sz="1200" b="1" dirty="0" err="1"/>
              <a:t>GoToWebinar</a:t>
            </a:r>
            <a:r>
              <a:rPr lang="en-US" sz="1200" b="1" dirty="0"/>
              <a:t> (GTW) </a:t>
            </a:r>
            <a:r>
              <a:rPr lang="en-US" sz="1200" dirty="0"/>
              <a:t>conference calls will be set each session and 1-way MS teams will be set for ad hoc in the best effort way. </a:t>
            </a:r>
            <a:r>
              <a:rPr lang="en-US" altLang="zh-CN" sz="1200" dirty="0"/>
              <a:t>A number of ad hoc sessions will be arranged (refer to meeting schedule).</a:t>
            </a:r>
            <a:endParaRPr lang="en-US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Moderator will be designated to provide the summary for a topic before the meeting. In online discussions, session chairs will handle topics based on the moderator summary. Moderator does not need update the summary by collecting comments during the meeting.</a:t>
            </a:r>
          </a:p>
          <a:p>
            <a:pPr marL="342882" lvl="1" indent="-342882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1400" dirty="0">
                <a:cs typeface="+mn-cs"/>
              </a:rPr>
              <a:t>Deadline for </a:t>
            </a:r>
            <a:r>
              <a:rPr lang="en-US" sz="1400" dirty="0" err="1">
                <a:cs typeface="+mn-cs"/>
              </a:rPr>
              <a:t>Tdoc</a:t>
            </a:r>
            <a:r>
              <a:rPr lang="en-US" sz="1400" dirty="0">
                <a:cs typeface="+mn-cs"/>
              </a:rPr>
              <a:t> request &amp; submission deadline: 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May 9</a:t>
            </a:r>
            <a:r>
              <a:rPr lang="en-US" sz="1400" baseline="30000" dirty="0">
                <a:solidFill>
                  <a:srgbClr val="FF0000"/>
                </a:solidFill>
                <a:cs typeface="+mn-cs"/>
              </a:rPr>
              <a:t>th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(Friday) 2025, 23:55 UTC</a:t>
            </a:r>
            <a:r>
              <a:rPr lang="en-US" sz="1400" dirty="0">
                <a:cs typeface="+mn-cs"/>
              </a:rPr>
              <a:t>.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Other deadlines can be found in the following slides.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Please find one picture for meeting flow below and details in the corresponding slides.</a:t>
            </a:r>
          </a:p>
        </p:txBody>
      </p:sp>
      <p:sp>
        <p:nvSpPr>
          <p:cNvPr id="5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09525" y="4443460"/>
            <a:ext cx="587449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Moderator assignment before Mon</a:t>
            </a:r>
          </a:p>
        </p:txBody>
      </p:sp>
      <p:sp>
        <p:nvSpPr>
          <p:cNvPr id="5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03564" y="5524066"/>
            <a:ext cx="575634" cy="665858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number request &amp; submission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</a:t>
            </a:r>
          </a:p>
        </p:txBody>
      </p:sp>
      <p:sp>
        <p:nvSpPr>
          <p:cNvPr id="101" name="矩形 100"/>
          <p:cNvSpPr/>
          <p:nvPr/>
        </p:nvSpPr>
        <p:spPr bwMode="auto">
          <a:xfrm>
            <a:off x="4937833" y="3736107"/>
            <a:ext cx="1385484" cy="67570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81" name="矩形 80"/>
          <p:cNvSpPr/>
          <p:nvPr/>
        </p:nvSpPr>
        <p:spPr bwMode="auto">
          <a:xfrm>
            <a:off x="2984762" y="4977917"/>
            <a:ext cx="3338555" cy="523226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80" name="矩形 79"/>
          <p:cNvSpPr/>
          <p:nvPr/>
        </p:nvSpPr>
        <p:spPr bwMode="auto">
          <a:xfrm>
            <a:off x="9381205" y="4419062"/>
            <a:ext cx="2630686" cy="523226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79" name="矩形 78"/>
          <p:cNvSpPr/>
          <p:nvPr/>
        </p:nvSpPr>
        <p:spPr bwMode="auto">
          <a:xfrm>
            <a:off x="1755052" y="4419063"/>
            <a:ext cx="3866307" cy="523226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434120" y="3571744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Tue</a:t>
            </a:r>
          </a:p>
        </p:txBody>
      </p:sp>
      <p:sp>
        <p:nvSpPr>
          <p:cNvPr id="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709015" y="3571744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Thu</a:t>
            </a:r>
          </a:p>
        </p:txBody>
      </p:sp>
      <p:sp>
        <p:nvSpPr>
          <p:cNvPr id="8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4983911" y="3571744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Sat/Sun</a:t>
            </a:r>
          </a:p>
        </p:txBody>
      </p:sp>
      <p:sp>
        <p:nvSpPr>
          <p:cNvPr id="9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5621359" y="3571744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Mon</a:t>
            </a:r>
          </a:p>
        </p:txBody>
      </p:sp>
      <p:sp>
        <p:nvSpPr>
          <p:cNvPr id="10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258807" y="3571744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1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896255" y="3571744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Wed</a:t>
            </a:r>
          </a:p>
        </p:txBody>
      </p:sp>
      <p:sp>
        <p:nvSpPr>
          <p:cNvPr id="12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533703" y="3571744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Thu</a:t>
            </a:r>
          </a:p>
        </p:txBody>
      </p:sp>
      <p:sp>
        <p:nvSpPr>
          <p:cNvPr id="13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8171151" y="3571744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Fri</a:t>
            </a:r>
          </a:p>
        </p:txBody>
      </p:sp>
      <p:sp>
        <p:nvSpPr>
          <p:cNvPr id="14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8808599" y="3571744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Sat/Sun</a:t>
            </a:r>
          </a:p>
        </p:txBody>
      </p:sp>
      <p:sp>
        <p:nvSpPr>
          <p:cNvPr id="1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446047" y="3571744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0083495" y="3571744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0720943" y="3571744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21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1796672" y="3208184"/>
            <a:ext cx="3165581" cy="3246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Pre-meeting 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week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22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5621358" y="3208184"/>
            <a:ext cx="3165580" cy="324665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Meeting week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23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9446048" y="3208184"/>
            <a:ext cx="2533466" cy="324665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Post-meeting week</a:t>
            </a:r>
          </a:p>
        </p:txBody>
      </p:sp>
      <p:sp>
        <p:nvSpPr>
          <p:cNvPr id="24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8808622" y="3208184"/>
            <a:ext cx="615789" cy="324665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Quiet Period</a:t>
            </a:r>
          </a:p>
        </p:txBody>
      </p:sp>
      <p:sp>
        <p:nvSpPr>
          <p:cNvPr id="4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796672" y="3571744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Mon</a:t>
            </a:r>
          </a:p>
        </p:txBody>
      </p:sp>
      <p:sp>
        <p:nvSpPr>
          <p:cNvPr id="4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071568" y="3571744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Wed</a:t>
            </a:r>
          </a:p>
        </p:txBody>
      </p:sp>
      <p:sp>
        <p:nvSpPr>
          <p:cNvPr id="4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4346463" y="3571744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Fri</a:t>
            </a:r>
          </a:p>
        </p:txBody>
      </p:sp>
      <p:sp>
        <p:nvSpPr>
          <p:cNvPr id="48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358393" y="3571744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49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4981184" y="3206826"/>
            <a:ext cx="615789" cy="324665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Quiet Period</a:t>
            </a:r>
          </a:p>
        </p:txBody>
      </p:sp>
      <p:sp>
        <p:nvSpPr>
          <p:cNvPr id="5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03565" y="4953058"/>
            <a:ext cx="551646" cy="428558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Registration</a:t>
            </a:r>
          </a:p>
        </p:txBody>
      </p:sp>
      <p:sp>
        <p:nvSpPr>
          <p:cNvPr id="5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071568" y="4446162"/>
            <a:ext cx="615789" cy="427863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Draft summary for topics</a:t>
            </a:r>
          </a:p>
        </p:txBody>
      </p:sp>
      <p:sp>
        <p:nvSpPr>
          <p:cNvPr id="5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346463" y="4446162"/>
            <a:ext cx="615789" cy="494821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Formal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of summary submission by Saturday</a:t>
            </a:r>
          </a:p>
        </p:txBody>
      </p:sp>
      <p:sp>
        <p:nvSpPr>
          <p:cNvPr id="5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710931" y="4446162"/>
            <a:ext cx="615789" cy="428558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Summary review &amp; comments</a:t>
            </a:r>
          </a:p>
        </p:txBody>
      </p:sp>
      <p:sp>
        <p:nvSpPr>
          <p:cNvPr id="6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071568" y="4996726"/>
            <a:ext cx="615789" cy="427863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Initial list for block approval for basket</a:t>
            </a:r>
          </a:p>
        </p:txBody>
      </p:sp>
      <p:sp>
        <p:nvSpPr>
          <p:cNvPr id="6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346463" y="4996726"/>
            <a:ext cx="615789" cy="428558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Deadline for flag for block  approval</a:t>
            </a:r>
          </a:p>
        </p:txBody>
      </p:sp>
      <p:sp>
        <p:nvSpPr>
          <p:cNvPr id="6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21359" y="4996726"/>
            <a:ext cx="615789" cy="427863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Updated list for block approval</a:t>
            </a:r>
          </a:p>
        </p:txBody>
      </p:sp>
      <p:sp>
        <p:nvSpPr>
          <p:cNvPr id="6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439365" y="5509165"/>
            <a:ext cx="1529569" cy="427863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Update of meeting notes per day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allocation </a:t>
            </a:r>
          </a:p>
        </p:txBody>
      </p:sp>
      <p:sp>
        <p:nvSpPr>
          <p:cNvPr id="6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454689" y="3832586"/>
            <a:ext cx="1514245" cy="427863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55000">
                <a:srgbClr val="1E9657"/>
              </a:gs>
              <a:gs pos="0">
                <a:srgbClr val="1E9657"/>
              </a:gs>
              <a:gs pos="65000">
                <a:srgbClr val="92D050"/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WF/CR template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Draft TS/TR</a:t>
            </a:r>
          </a:p>
        </p:txBody>
      </p:sp>
      <p:sp>
        <p:nvSpPr>
          <p:cNvPr id="6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171151" y="5500762"/>
            <a:ext cx="615789" cy="24790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Check-in</a:t>
            </a:r>
          </a:p>
        </p:txBody>
      </p:sp>
      <p:sp>
        <p:nvSpPr>
          <p:cNvPr id="6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435457" y="4241649"/>
            <a:ext cx="1557651" cy="1198125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70000">
                <a:srgbClr val="1E9657"/>
              </a:gs>
              <a:gs pos="0">
                <a:srgbClr val="1E9657"/>
              </a:gs>
              <a:gs pos="87000">
                <a:srgbClr val="92D050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solidFill>
              <a:schemeClr val="bg1"/>
            </a:solidFill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Online discussions &amp;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GTW conference call (US/China meeting)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Upload CR for maintenance 2:30pm on Thursday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TOHRU (US/China meeting)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request (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new&amp;revision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)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Upload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tdocs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(10.10.10.10) </a:t>
            </a:r>
            <a:r>
              <a:rPr kumimoji="0" lang="en-US" altLang="zh-CN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&amp; 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How to access contributions</a:t>
            </a:r>
          </a:p>
        </p:txBody>
      </p:sp>
      <p:sp>
        <p:nvSpPr>
          <p:cNvPr id="6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987775" y="5504248"/>
            <a:ext cx="615789" cy="509938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Meeting schedule &amp; Ad hoc chair assignment</a:t>
            </a:r>
          </a:p>
        </p:txBody>
      </p:sp>
      <p:sp>
        <p:nvSpPr>
          <p:cNvPr id="6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433398" y="4449891"/>
            <a:ext cx="615789" cy="427863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List of email threads for post-meeting </a:t>
            </a:r>
          </a:p>
        </p:txBody>
      </p:sp>
      <p:sp>
        <p:nvSpPr>
          <p:cNvPr id="7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084810" y="4449891"/>
            <a:ext cx="615789" cy="428558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Submission of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of post-meeting</a:t>
            </a:r>
          </a:p>
        </p:txBody>
      </p:sp>
      <p:sp>
        <p:nvSpPr>
          <p:cNvPr id="7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712781" y="4449891"/>
            <a:ext cx="615789" cy="428558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Comments</a:t>
            </a:r>
          </a:p>
        </p:txBody>
      </p:sp>
      <p:sp>
        <p:nvSpPr>
          <p:cNvPr id="7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358393" y="4449891"/>
            <a:ext cx="615789" cy="427863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Approve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tdocs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for post-meeting</a:t>
            </a:r>
          </a:p>
        </p:txBody>
      </p:sp>
      <p:sp>
        <p:nvSpPr>
          <p:cNvPr id="7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44613" y="3832586"/>
            <a:ext cx="1206099" cy="427863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Pre-RAN Action 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MCC 3GU parsing tool</a:t>
            </a:r>
          </a:p>
        </p:txBody>
      </p:sp>
      <p:sp>
        <p:nvSpPr>
          <p:cNvPr id="7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798112" y="2911736"/>
            <a:ext cx="615789" cy="227266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For chairs</a:t>
            </a:r>
          </a:p>
        </p:txBody>
      </p:sp>
      <p:sp>
        <p:nvSpPr>
          <p:cNvPr id="7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579374" y="2911736"/>
            <a:ext cx="615789" cy="227266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For moderator</a:t>
            </a:r>
          </a:p>
        </p:txBody>
      </p:sp>
      <p:sp>
        <p:nvSpPr>
          <p:cNvPr id="7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358393" y="2911736"/>
            <a:ext cx="615789" cy="227266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For delegates</a:t>
            </a:r>
          </a:p>
        </p:txBody>
      </p:sp>
      <p:sp>
        <p:nvSpPr>
          <p:cNvPr id="83" name="文本框 82"/>
          <p:cNvSpPr txBox="1"/>
          <p:nvPr/>
        </p:nvSpPr>
        <p:spPr>
          <a:xfrm>
            <a:off x="3133923" y="4212548"/>
            <a:ext cx="1634494" cy="1804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Topic Moderator &amp; summary: slide #5</a:t>
            </a:r>
          </a:p>
        </p:txBody>
      </p:sp>
      <p:sp>
        <p:nvSpPr>
          <p:cNvPr id="84" name="文本框 83"/>
          <p:cNvSpPr txBox="1"/>
          <p:nvPr/>
        </p:nvSpPr>
        <p:spPr>
          <a:xfrm>
            <a:off x="3187634" y="5501144"/>
            <a:ext cx="178766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Basket WIs Block approval: slide #7</a:t>
            </a:r>
          </a:p>
        </p:txBody>
      </p:sp>
      <p:sp>
        <p:nvSpPr>
          <p:cNvPr id="85" name="文本框 84"/>
          <p:cNvSpPr txBox="1"/>
          <p:nvPr/>
        </p:nvSpPr>
        <p:spPr>
          <a:xfrm>
            <a:off x="10057547" y="4929177"/>
            <a:ext cx="163378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Post-meeting process: slide #15</a:t>
            </a:r>
          </a:p>
        </p:txBody>
      </p:sp>
      <p:sp>
        <p:nvSpPr>
          <p:cNvPr id="88" name="文本框 87"/>
          <p:cNvSpPr txBox="1"/>
          <p:nvPr/>
        </p:nvSpPr>
        <p:spPr>
          <a:xfrm>
            <a:off x="7933916" y="4528960"/>
            <a:ext cx="79541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GTW Slide #8</a:t>
            </a:r>
          </a:p>
        </p:txBody>
      </p:sp>
      <p:sp>
        <p:nvSpPr>
          <p:cNvPr id="89" name="文本框 88"/>
          <p:cNvSpPr txBox="1"/>
          <p:nvPr/>
        </p:nvSpPr>
        <p:spPr>
          <a:xfrm>
            <a:off x="7933916" y="4872609"/>
            <a:ext cx="89960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Tohru Slide #13</a:t>
            </a:r>
          </a:p>
        </p:txBody>
      </p:sp>
      <p:sp>
        <p:nvSpPr>
          <p:cNvPr id="90" name="文本框 89"/>
          <p:cNvSpPr txBox="1"/>
          <p:nvPr/>
        </p:nvSpPr>
        <p:spPr>
          <a:xfrm>
            <a:off x="7933916" y="5033588"/>
            <a:ext cx="116570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request Slide #9</a:t>
            </a:r>
          </a:p>
        </p:txBody>
      </p:sp>
      <p:sp>
        <p:nvSpPr>
          <p:cNvPr id="91" name="文本框 90"/>
          <p:cNvSpPr txBox="1"/>
          <p:nvPr/>
        </p:nvSpPr>
        <p:spPr>
          <a:xfrm>
            <a:off x="7943222" y="3884189"/>
            <a:ext cx="118974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WF/CR rules Slide #10</a:t>
            </a:r>
          </a:p>
        </p:txBody>
      </p:sp>
      <p:sp>
        <p:nvSpPr>
          <p:cNvPr id="92" name="文本框 91"/>
          <p:cNvSpPr txBox="1"/>
          <p:nvPr/>
        </p:nvSpPr>
        <p:spPr>
          <a:xfrm>
            <a:off x="7943222" y="4051308"/>
            <a:ext cx="130356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TR/TS rules Slide #11/12</a:t>
            </a:r>
          </a:p>
        </p:txBody>
      </p:sp>
      <p:sp>
        <p:nvSpPr>
          <p:cNvPr id="93" name="文本框 92"/>
          <p:cNvSpPr txBox="1"/>
          <p:nvPr/>
        </p:nvSpPr>
        <p:spPr>
          <a:xfrm>
            <a:off x="9892224" y="3875104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#16</a:t>
            </a:r>
          </a:p>
        </p:txBody>
      </p:sp>
      <p:sp>
        <p:nvSpPr>
          <p:cNvPr id="95" name="文本框 94"/>
          <p:cNvSpPr txBox="1"/>
          <p:nvPr/>
        </p:nvSpPr>
        <p:spPr>
          <a:xfrm>
            <a:off x="8763237" y="5520558"/>
            <a:ext cx="142699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Register/check-in Slide #14</a:t>
            </a:r>
          </a:p>
        </p:txBody>
      </p:sp>
      <p:sp>
        <p:nvSpPr>
          <p:cNvPr id="70" name="文本框 69"/>
          <p:cNvSpPr txBox="1"/>
          <p:nvPr/>
        </p:nvSpPr>
        <p:spPr>
          <a:xfrm>
            <a:off x="5632690" y="5579427"/>
            <a:ext cx="758072" cy="2775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Provided before meeting</a:t>
            </a:r>
          </a:p>
        </p:txBody>
      </p:sp>
      <p:sp>
        <p:nvSpPr>
          <p:cNvPr id="74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5754715" y="5965779"/>
            <a:ext cx="3183376" cy="12787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Quiet Period (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0:00 am ~ 7:00 am meeting venue Local time </a:t>
            </a:r>
            <a:endParaRPr kumimoji="0" lang="en-GB" sz="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82" name="文本框 81"/>
          <p:cNvSpPr txBox="1"/>
          <p:nvPr/>
        </p:nvSpPr>
        <p:spPr>
          <a:xfrm>
            <a:off x="7533703" y="6109800"/>
            <a:ext cx="1729091" cy="1804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No email are expected in RAN4 reflector</a:t>
            </a:r>
          </a:p>
        </p:txBody>
      </p:sp>
      <p:sp>
        <p:nvSpPr>
          <p:cNvPr id="9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967915" y="3791546"/>
            <a:ext cx="615789" cy="653310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Moderators trigger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nwm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for   maintenance  before Sunday</a:t>
            </a: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21358" y="3791547"/>
            <a:ext cx="812487" cy="58255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Flag for maintenance @</a:t>
            </a:r>
            <a:r>
              <a:rPr kumimoji="0" lang="en-US" altLang="zh-CN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nwm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02" name="文本框 101"/>
          <p:cNvSpPr txBox="1"/>
          <p:nvPr/>
        </p:nvSpPr>
        <p:spPr>
          <a:xfrm>
            <a:off x="3587720" y="3879467"/>
            <a:ext cx="147027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NWM flag process Slide #17</a:t>
            </a:r>
          </a:p>
        </p:txBody>
      </p:sp>
      <p:sp>
        <p:nvSpPr>
          <p:cNvPr id="98" name="文本框 97"/>
          <p:cNvSpPr txBox="1"/>
          <p:nvPr/>
        </p:nvSpPr>
        <p:spPr>
          <a:xfrm>
            <a:off x="9891004" y="399713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#19</a:t>
            </a:r>
          </a:p>
        </p:txBody>
      </p:sp>
      <p:sp>
        <p:nvSpPr>
          <p:cNvPr id="103" name="文本框 102"/>
          <p:cNvSpPr txBox="1"/>
          <p:nvPr/>
        </p:nvSpPr>
        <p:spPr>
          <a:xfrm>
            <a:off x="3890123" y="5819830"/>
            <a:ext cx="715931" cy="180419"/>
          </a:xfrm>
          <a:prstGeom prst="rect">
            <a:avLst/>
          </a:prstGeom>
          <a:solidFill>
            <a:srgbClr val="1E9657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Meeting room</a:t>
            </a:r>
          </a:p>
        </p:txBody>
      </p:sp>
      <p:sp>
        <p:nvSpPr>
          <p:cNvPr id="107" name="文本框 106"/>
          <p:cNvSpPr txBox="1"/>
          <p:nvPr/>
        </p:nvSpPr>
        <p:spPr>
          <a:xfrm>
            <a:off x="3318790" y="5805952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</a:t>
            </a:r>
            <a:r>
              <a:rPr kumimoji="0" lang="en-US" altLang="zh-CN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#</a:t>
            </a:r>
            <a:r>
              <a:rPr lang="en-US" altLang="zh-CN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8" name="Rectangle 77">
            <a:extLst>
              <a:ext uri="{FF2B5EF4-FFF2-40B4-BE49-F238E27FC236}">
                <a16:creationId xmlns:a16="http://schemas.microsoft.com/office/drawing/2014/main" id="{5C8CFFF4-844B-2C3F-0124-28D75DCE91DE}"/>
              </a:ext>
            </a:extLst>
          </p:cNvPr>
          <p:cNvSpPr/>
          <p:nvPr/>
        </p:nvSpPr>
        <p:spPr>
          <a:xfrm>
            <a:off x="540207" y="3571743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Fri</a:t>
            </a:r>
          </a:p>
        </p:txBody>
      </p:sp>
      <p:sp>
        <p:nvSpPr>
          <p:cNvPr id="19" name="Rectangle 77">
            <a:extLst>
              <a:ext uri="{FF2B5EF4-FFF2-40B4-BE49-F238E27FC236}">
                <a16:creationId xmlns:a16="http://schemas.microsoft.com/office/drawing/2014/main" id="{F6D74991-786C-8D0A-0E6D-F861FCC7E62F}"/>
              </a:ext>
            </a:extLst>
          </p:cNvPr>
          <p:cNvSpPr/>
          <p:nvPr/>
        </p:nvSpPr>
        <p:spPr>
          <a:xfrm>
            <a:off x="1176596" y="3575310"/>
            <a:ext cx="615789" cy="16125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Sat/Sun</a:t>
            </a:r>
          </a:p>
        </p:txBody>
      </p:sp>
    </p:spTree>
    <p:extLst>
      <p:ext uri="{BB962C8B-B14F-4D97-AF65-F5344CB8AC3E}">
        <p14:creationId xmlns:p14="http://schemas.microsoft.com/office/powerpoint/2010/main" val="1224632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Meeting rooms for RAN4#115</a:t>
            </a:r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73321"/>
            <a:ext cx="5223849" cy="2016599"/>
          </a:xfrm>
        </p:spPr>
        <p:txBody>
          <a:bodyPr/>
          <a:lstStyle/>
          <a:p>
            <a:pPr marL="342882" lvl="2" indent="-342882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altLang="zh-CN" sz="1400" dirty="0">
                <a:cs typeface="+mn-cs"/>
              </a:rPr>
              <a:t>RAN4 meeting rooms: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Main session: Grandmasters suite, Level 6,</a:t>
            </a:r>
            <a:r>
              <a:rPr lang="zh-CN" altLang="en-US" sz="1200" dirty="0"/>
              <a:t>（</a:t>
            </a:r>
            <a:r>
              <a:rPr lang="en-US" altLang="zh-CN" sz="1200" dirty="0"/>
              <a:t>300 persons</a:t>
            </a:r>
            <a:r>
              <a:rPr lang="zh-CN" altLang="en-US" sz="1200" dirty="0"/>
              <a:t>）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RRM session: </a:t>
            </a:r>
            <a:r>
              <a:rPr lang="en-US" altLang="zh-CN" sz="1200" dirty="0" err="1"/>
              <a:t>Vihena+Wignacourt+breakout</a:t>
            </a:r>
            <a:r>
              <a:rPr lang="en-US" altLang="zh-CN" sz="1200" dirty="0"/>
              <a:t> Lobby, Level 6,</a:t>
            </a:r>
            <a:r>
              <a:rPr lang="zh-CN" altLang="en-US" sz="1200" dirty="0"/>
              <a:t>（</a:t>
            </a:r>
            <a:r>
              <a:rPr lang="en-US" altLang="zh-CN" sz="1200" dirty="0"/>
              <a:t>100</a:t>
            </a:r>
            <a:r>
              <a:rPr lang="zh-CN" altLang="en-US" sz="1200" dirty="0"/>
              <a:t>）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 err="1"/>
              <a:t>BDaT</a:t>
            </a:r>
            <a:r>
              <a:rPr lang="en-US" altLang="zh-CN" sz="1200" dirty="0"/>
              <a:t> session: Pinto, Level 7,</a:t>
            </a:r>
            <a:r>
              <a:rPr lang="zh-CN" altLang="en-US" sz="1200" dirty="0"/>
              <a:t>（</a:t>
            </a:r>
            <a:r>
              <a:rPr lang="en-US" altLang="zh-CN" sz="1200" dirty="0"/>
              <a:t>80</a:t>
            </a:r>
            <a:r>
              <a:rPr lang="zh-CN" altLang="en-US" sz="1200" dirty="0"/>
              <a:t>）</a:t>
            </a:r>
            <a:endParaRPr lang="it-IT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it-IT" altLang="zh-CN" sz="1200" dirty="0"/>
              <a:t>Ad hoc session: </a:t>
            </a:r>
            <a:r>
              <a:rPr lang="it-IT" altLang="zh-CN" sz="1200" dirty="0" err="1"/>
              <a:t>Verdala</a:t>
            </a:r>
            <a:r>
              <a:rPr lang="it-IT" altLang="zh-CN" sz="1200" dirty="0"/>
              <a:t>, Level 7,</a:t>
            </a:r>
            <a:r>
              <a:rPr lang="zh-CN" altLang="en-US" sz="1200" dirty="0"/>
              <a:t>（</a:t>
            </a:r>
            <a:r>
              <a:rPr lang="en-US" altLang="zh-CN" sz="1200" dirty="0"/>
              <a:t>50</a:t>
            </a:r>
            <a:r>
              <a:rPr lang="zh-CN" altLang="en-US" sz="1200" dirty="0"/>
              <a:t>）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Breakout Room: </a:t>
            </a:r>
            <a:r>
              <a:rPr lang="en-US" altLang="zh-CN" sz="1200" dirty="0" err="1"/>
              <a:t>Perellos</a:t>
            </a:r>
            <a:r>
              <a:rPr lang="en-US" altLang="zh-CN" sz="1200" dirty="0"/>
              <a:t>, Level 5, (50)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386EC4E-A20E-510F-636D-CE632F0305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529" y="3568081"/>
            <a:ext cx="5223849" cy="280062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24AB2F2-28D1-F821-F430-116CB54851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08617" y="3946893"/>
            <a:ext cx="4237021" cy="278078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064A3BB-6CA0-F430-BBCE-75EAE2FD9B6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06701" y="1318260"/>
            <a:ext cx="4585547" cy="2583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0202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5C68143-B530-4487-9EA7-5BCC5970B48F}">
  <ds:schemaRefs>
    <ds:schemaRef ds:uri="http://schemas.microsoft.com/office/2006/metadata/properties"/>
    <ds:schemaRef ds:uri="http://purl.org/dc/dcmitype/"/>
    <ds:schemaRef ds:uri="23d77754-4ccc-4c57-9291-cab09e81894a"/>
    <ds:schemaRef ds:uri="http://purl.org/dc/elements/1.1/"/>
    <ds:schemaRef ds:uri="http://purl.org/dc/terms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a915fe38-2618-47b6-8303-829fb71466d5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d747bccc-1f7a-43de-9506-0ef23dd23464}" enabled="1" method="Privileged" siteId="{98e9ba89-e1a1-4e38-9007-8bdabc25de1d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446867</TotalTime>
  <Words>4183</Words>
  <Application>Microsoft Macintosh PowerPoint</Application>
  <PresentationFormat>Widescreen</PresentationFormat>
  <Paragraphs>498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微软雅黑</vt:lpstr>
      <vt:lpstr>Arial</vt:lpstr>
      <vt:lpstr>Arial Black</vt:lpstr>
      <vt:lpstr>Calibri</vt:lpstr>
      <vt:lpstr>Times New Roman</vt:lpstr>
      <vt:lpstr>3gpp</vt:lpstr>
      <vt:lpstr>RAN4#115 meeting schedule</vt:lpstr>
      <vt:lpstr>Monday</vt:lpstr>
      <vt:lpstr>Tuesday</vt:lpstr>
      <vt:lpstr>Wednesday</vt:lpstr>
      <vt:lpstr>Thursday</vt:lpstr>
      <vt:lpstr>Friday</vt:lpstr>
      <vt:lpstr>Appendix</vt:lpstr>
      <vt:lpstr>General Aspects </vt:lpstr>
      <vt:lpstr>Meeting rooms for RAN4#115 </vt:lpstr>
      <vt:lpstr>Tdoc request &amp; allocation </vt:lpstr>
      <vt:lpstr>Guidance for essential corrections of a CR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Yang Tang</cp:lastModifiedBy>
  <cp:revision>3931</cp:revision>
  <cp:lastPrinted>2016-09-15T08:31:35Z</cp:lastPrinted>
  <dcterms:created xsi:type="dcterms:W3CDTF">2009-11-27T05:15:11Z</dcterms:created>
  <dcterms:modified xsi:type="dcterms:W3CDTF">2025-05-13T18:00:38Z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TitusGUID">
    <vt:lpwstr>6f9c0495-a83c-462b-8664-67016d5bf2d5</vt:lpwstr>
  </property>
  <property fmtid="{D5CDD505-2E9C-101B-9397-08002B2CF9AE}" pid="4" name="CTP_TimeStamp">
    <vt:lpwstr>2020-06-04 10:01:06Z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0x010100F2552158F8185D44A8848B98AEA319AF</vt:lpwstr>
  </property>
  <property fmtid="{D5CDD505-2E9C-101B-9397-08002B2CF9AE}" pid="10" name="_2015_ms_pID_725343">
    <vt:lpwstr>(3)WmCX6XJXnVGYXJet/b3Cj8Rn7P85nC/Cu/Iv04k3M5rgJfICxdLbw0IbFfZbsZTDgXvh19dg
LZAQ8DvGq0yxnJm6oaoPZcJxJj7cT96WpFjVFCYDEfWZBGGLg0Hk7yiICIawbHPmphpNxd4d
NXIhFfCL8uuLn5Mf1lOCr0UG6iGdNowsUKmiqgEY/9lVNg1dohnQ3NyAwOOwT9vQOjw2IxrA
NP4gXAZDSgGLq/h2PN</vt:lpwstr>
  </property>
  <property fmtid="{D5CDD505-2E9C-101B-9397-08002B2CF9AE}" pid="11" name="_2015_ms_pID_7253431">
    <vt:lpwstr>H8aKn1tKtJkz0uZ5pdba1vdFQx2H6oSmdQ9HF3vykmrih/07Pra3Dd
s5GYVd+6uIn1eoaajDgTee4bvz2dkce8aPxsZ63AMleypWNeC/VutvSdbhBxdLZZEMLSbfS+
3/pmGq2g6cfO1GOY4K1ER1nIPxQMcMRLaUIWc5fV0A2zfPey8DiH86nOW+3fe6sA3YApjGWJ
d3VT8M6oyU5MWIdQwfBweVp7iLgPjr7vKCEQ</vt:lpwstr>
  </property>
  <property fmtid="{D5CDD505-2E9C-101B-9397-08002B2CF9AE}" pid="12" name="_2015_ms_pID_7253432">
    <vt:lpwstr>vv4OgNkLvT4KwGFYJJzDz94=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1744642617</vt:lpwstr>
  </property>
</Properties>
</file>