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31"/>
  </p:notesMasterIdLst>
  <p:handoutMasterIdLst>
    <p:handoutMasterId r:id="rId32"/>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5" r:id="rId26"/>
    <p:sldId id="1017" r:id="rId27"/>
    <p:sldId id="1018" r:id="rId28"/>
    <p:sldId id="1019" r:id="rId29"/>
    <p:sldId id="977" r:id="rId3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94" autoAdjust="0"/>
    <p:restoredTop sz="94346" autoAdjust="0"/>
  </p:normalViewPr>
  <p:slideViewPr>
    <p:cSldViewPr snapToGrid="0">
      <p:cViewPr varScale="1">
        <p:scale>
          <a:sx n="104" d="100"/>
          <a:sy n="104" d="100"/>
        </p:scale>
        <p:origin x="1194"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147560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522230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24</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3534791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25</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11429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Information/All_Template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23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4bis/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portal.3gpp.org/VotingTool/Vote/DetailList/1157" TargetMode="External"/><Relationship Id="rId3" Type="http://schemas.openxmlformats.org/officeDocument/2006/relationships/image" Target="../media/image1.jpeg"/><Relationship Id="rId7" Type="http://schemas.openxmlformats.org/officeDocument/2006/relationships/hyperlink" Target="https://portal.3gpp.org/VotingToo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portal.3gpp.org/VotingTool/Vote/VotingRights?groupID=382&amp;meetingID=60592" TargetMode="External"/><Relationship Id="rId5" Type="http://schemas.openxmlformats.org/officeDocument/2006/relationships/hyperlink" Target="https://www.3gpp.org/dynareport?code=elections-technical-votes" TargetMode="External"/><Relationship Id="rId4" Type="http://schemas.openxmlformats.org/officeDocument/2006/relationships/hyperlink" Target="https://www.3gpp.org/ftp/Information/Working_Procedures/3GPP_WP.pdf"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jpe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Information/All_Template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4bis/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RAN4#114bis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#114</a:t>
            </a:r>
            <a:r>
              <a:rPr lang="en-US" altLang="zh-CN" sz="1400" b="1" dirty="0">
                <a:latin typeface="微软雅黑" panose="020B0503020204020204" pitchFamily="34" charset="-122"/>
                <a:ea typeface="微软雅黑" panose="020B0503020204020204" pitchFamily="34" charset="-122"/>
              </a:rPr>
              <a:t>bis</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Wuhan, Hubei, China 07</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11</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April</a:t>
            </a:r>
            <a:r>
              <a:rPr lang="en-US" sz="1400" b="1" dirty="0">
                <a:latin typeface="微软雅黑" panose="020B0503020204020204" pitchFamily="34" charset="-122"/>
                <a:ea typeface="微软雅黑" panose="020B0503020204020204" pitchFamily="34" charset="-122"/>
              </a:rPr>
              <a:t>, 2025</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R4-25xxxxx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by 1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https://www.3gpp.org/ftp/Information/All_Templates</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2025</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(TOHRU not available in RAN4#114bis)</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31 Mar 2025 09:00 (GMT+08:00) Beijing time</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(bis meeting)/big CRs (Ordinary meeting) for Rel-19 on-going </a:t>
            </a:r>
            <a:r>
              <a:rPr lang="en-US" sz="1200" dirty="0" err="1"/>
              <a:t>WIs.</a:t>
            </a:r>
            <a:endParaRPr lang="en-US" sz="1200" dirty="0"/>
          </a:p>
          <a:p>
            <a:pPr lvl="1">
              <a:spcBef>
                <a:spcPts val="0"/>
              </a:spcBef>
              <a:spcAft>
                <a:spcPts val="600"/>
              </a:spcAft>
            </a:pPr>
            <a:r>
              <a:rPr lang="en-US" sz="1200" dirty="0"/>
              <a:t>Big </a:t>
            </a:r>
            <a:r>
              <a:rPr lang="en-US" altLang="zh-CN" sz="1200" dirty="0"/>
              <a:t>draft CRs (bis meeting)/big CRs (Ordinary meeting)</a:t>
            </a:r>
            <a:r>
              <a:rPr lang="en-US" sz="1200" dirty="0"/>
              <a:t>/TRs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April 14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altLang="zh-CN" sz="1200" dirty="0">
                <a:solidFill>
                  <a:srgbClr val="FF0000"/>
                </a:solidFill>
              </a:rPr>
              <a:t>April 1</a:t>
            </a:r>
            <a:r>
              <a:rPr lang="en-US" sz="1200" dirty="0">
                <a:solidFill>
                  <a:srgbClr val="FF0000"/>
                </a:solidFill>
              </a:rPr>
              <a:t>5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April 17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April 17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April 11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 (not valid in RAN#114bis)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chemeClr val="bg1">
                    <a:lumMod val="75000"/>
                  </a:schemeClr>
                </a:solidFill>
              </a:rPr>
              <a:t>Please  WI/SI rapporteurs share draft SR(status report)  and revised WID (RAN4 led WIs</a:t>
            </a:r>
            <a:r>
              <a:rPr lang="zh-CN" altLang="en-US" sz="1400" dirty="0">
                <a:solidFill>
                  <a:schemeClr val="bg1">
                    <a:lumMod val="75000"/>
                  </a:schemeClr>
                </a:solidFill>
              </a:rPr>
              <a:t>）</a:t>
            </a:r>
            <a:r>
              <a:rPr lang="en-US" altLang="zh-CN" sz="1400" dirty="0">
                <a:solidFill>
                  <a:schemeClr val="bg1">
                    <a:lumMod val="75000"/>
                  </a:schemeClr>
                </a:solidFill>
              </a:rPr>
              <a:t>if any in RAN4 reflector no later than </a:t>
            </a:r>
            <a:r>
              <a:rPr lang="en-US" altLang="zh-CN" sz="1400" dirty="0" err="1">
                <a:solidFill>
                  <a:schemeClr val="bg1">
                    <a:lumMod val="75000"/>
                  </a:schemeClr>
                </a:solidFill>
              </a:rPr>
              <a:t>Xxx</a:t>
            </a:r>
            <a:r>
              <a:rPr lang="en-US" altLang="zh-CN" sz="1400" dirty="0">
                <a:solidFill>
                  <a:schemeClr val="bg1">
                    <a:lumMod val="75000"/>
                  </a:schemeClr>
                </a:solidFill>
              </a:rPr>
              <a:t> xx (Thursday) 17:00 UTC </a:t>
            </a:r>
            <a:r>
              <a:rPr lang="zh-CN" altLang="en-US" sz="1400" dirty="0">
                <a:solidFill>
                  <a:schemeClr val="bg1">
                    <a:lumMod val="75000"/>
                  </a:schemeClr>
                </a:solidFill>
              </a:rPr>
              <a:t>；</a:t>
            </a:r>
            <a:r>
              <a:rPr lang="en-US" altLang="zh-CN" sz="1400" dirty="0">
                <a:solidFill>
                  <a:schemeClr val="bg1">
                    <a:lumMod val="75000"/>
                  </a:schemeClr>
                </a:solidFill>
              </a:rPr>
              <a:t>Guidance from MCC for SR and revised WID submission</a:t>
            </a:r>
          </a:p>
          <a:p>
            <a:pPr lvl="1">
              <a:spcBef>
                <a:spcPts val="0"/>
              </a:spcBef>
              <a:spcAft>
                <a:spcPts val="600"/>
              </a:spcAft>
            </a:pPr>
            <a:r>
              <a:rPr lang="en-GB" altLang="zh-CN" sz="1200" dirty="0">
                <a:solidFill>
                  <a:schemeClr val="bg1">
                    <a:lumMod val="75000"/>
                  </a:schemeClr>
                </a:solidFill>
              </a:rPr>
              <a:t>1. WIs with target </a:t>
            </a:r>
            <a:r>
              <a:rPr lang="en-US" altLang="zh-CN" sz="1200" dirty="0">
                <a:solidFill>
                  <a:schemeClr val="bg1">
                    <a:lumMod val="75000"/>
                  </a:schemeClr>
                </a:solidFill>
              </a:rPr>
              <a:t>June 2025 </a:t>
            </a:r>
            <a:r>
              <a:rPr lang="en-GB" altLang="zh-CN" sz="1200" dirty="0">
                <a:solidFill>
                  <a:schemeClr val="bg1">
                    <a:lumMod val="75000"/>
                  </a:schemeClr>
                </a:solidFill>
              </a:rPr>
              <a:t>and % complete &lt;100% mean a request to stop the WI,</a:t>
            </a:r>
            <a:endParaRPr lang="zh-CN" altLang="zh-CN" sz="1200" dirty="0">
              <a:solidFill>
                <a:schemeClr val="bg1">
                  <a:lumMod val="75000"/>
                </a:schemeClr>
              </a:solidFill>
            </a:endParaRPr>
          </a:p>
          <a:p>
            <a:pPr lvl="2">
              <a:spcBef>
                <a:spcPts val="0"/>
              </a:spcBef>
              <a:spcAft>
                <a:spcPts val="600"/>
              </a:spcAft>
            </a:pPr>
            <a:r>
              <a:rPr lang="en-GB" altLang="zh-CN" sz="1200" dirty="0">
                <a:solidFill>
                  <a:schemeClr val="bg1">
                    <a:lumMod val="75000"/>
                  </a:schemeClr>
                </a:solidFill>
              </a:rPr>
              <a:t> </a:t>
            </a:r>
            <a:r>
              <a:rPr lang="en-US" altLang="zh-CN" sz="1200" dirty="0">
                <a:solidFill>
                  <a:schemeClr val="bg1">
                    <a:lumMod val="75000"/>
                  </a:schemeClr>
                </a:solidFill>
              </a:rPr>
              <a:t>I</a:t>
            </a:r>
            <a:r>
              <a:rPr lang="en-GB" altLang="zh-CN" sz="1200" dirty="0">
                <a:solidFill>
                  <a:schemeClr val="bg1">
                    <a:lumMod val="75000"/>
                  </a:schemeClr>
                </a:solidFill>
              </a:rPr>
              <a:t>n such a case CRs will be requested to de</a:t>
            </a:r>
            <a:r>
              <a:rPr lang="en-US" altLang="zh-CN" sz="1200" dirty="0">
                <a:solidFill>
                  <a:schemeClr val="bg1">
                    <a:lumMod val="75000"/>
                  </a:schemeClr>
                </a:solidFill>
              </a:rPr>
              <a:t>-</a:t>
            </a:r>
            <a:r>
              <a:rPr lang="en-GB" altLang="zh-CN" sz="1200" dirty="0">
                <a:solidFill>
                  <a:schemeClr val="bg1">
                    <a:lumMod val="75000"/>
                  </a:schemeClr>
                </a:solidFill>
              </a:rPr>
              <a:t>implement changes already in the specs and introduced under this WI.</a:t>
            </a:r>
            <a:endParaRPr lang="zh-CN" altLang="zh-CN" sz="1200" dirty="0">
              <a:solidFill>
                <a:schemeClr val="bg1">
                  <a:lumMod val="75000"/>
                </a:schemeClr>
              </a:solidFill>
            </a:endParaRPr>
          </a:p>
          <a:p>
            <a:pPr lvl="1">
              <a:spcBef>
                <a:spcPts val="0"/>
              </a:spcBef>
              <a:spcAft>
                <a:spcPts val="600"/>
              </a:spcAft>
            </a:pPr>
            <a:r>
              <a:rPr lang="en-GB" altLang="zh-CN" sz="1200" dirty="0">
                <a:solidFill>
                  <a:schemeClr val="bg1">
                    <a:lumMod val="75000"/>
                  </a:schemeClr>
                </a:solidFill>
              </a:rPr>
              <a:t>2. Status report target dates have to match the target dates submitted in rev WIDs to the same TSG meeting.</a:t>
            </a:r>
            <a:endParaRPr lang="zh-CN" altLang="zh-CN" sz="1200" dirty="0">
              <a:solidFill>
                <a:schemeClr val="bg1">
                  <a:lumMod val="75000"/>
                </a:schemeClr>
              </a:solidFill>
            </a:endParaRPr>
          </a:p>
          <a:p>
            <a:pPr lvl="1">
              <a:spcBef>
                <a:spcPts val="0"/>
              </a:spcBef>
              <a:spcAft>
                <a:spcPts val="600"/>
              </a:spcAft>
            </a:pPr>
            <a:r>
              <a:rPr lang="en-GB" altLang="zh-CN" sz="1200" dirty="0">
                <a:solidFill>
                  <a:schemeClr val="bg1">
                    <a:lumMod val="75000"/>
                  </a:schemeClr>
                </a:solidFill>
              </a:rPr>
              <a:t>3. </a:t>
            </a:r>
            <a:r>
              <a:rPr lang="en-US" altLang="zh-CN" sz="1200" dirty="0">
                <a:solidFill>
                  <a:schemeClr val="bg1">
                    <a:lumMod val="75000"/>
                  </a:schemeClr>
                </a:solidFill>
              </a:rPr>
              <a:t>R</a:t>
            </a:r>
            <a:r>
              <a:rPr lang="en-GB" altLang="zh-CN" sz="1200" dirty="0" err="1">
                <a:solidFill>
                  <a:schemeClr val="bg1">
                    <a:lumMod val="75000"/>
                  </a:schemeClr>
                </a:solidFill>
              </a:rPr>
              <a:t>evised</a:t>
            </a:r>
            <a:r>
              <a:rPr lang="en-GB" altLang="zh-CN" sz="1200" dirty="0">
                <a:solidFill>
                  <a:schemeClr val="bg1">
                    <a:lumMod val="75000"/>
                  </a:schemeClr>
                </a:solidFill>
              </a:rPr>
              <a:t> WIDs have to show revision marks relative to the last approved WID.</a:t>
            </a:r>
            <a:endParaRPr lang="en-US" altLang="zh-CN" sz="1200" dirty="0">
              <a:solidFill>
                <a:schemeClr val="bg1">
                  <a:lumMod val="75000"/>
                </a:schemeClr>
              </a:solidFill>
            </a:endParaRPr>
          </a:p>
          <a:p>
            <a:pPr marL="342882" lvl="1" indent="-342882">
              <a:spcBef>
                <a:spcPts val="0"/>
              </a:spcBef>
              <a:spcAft>
                <a:spcPts val="600"/>
              </a:spcAft>
              <a:buBlip>
                <a:blip r:embed="rId2"/>
              </a:buBlip>
            </a:pPr>
            <a:endParaRPr lang="en-US" altLang="zh-CN" sz="1400" dirty="0">
              <a:solidFill>
                <a:schemeClr val="bg1">
                  <a:lumMod val="75000"/>
                </a:schemeClr>
              </a:solidFill>
            </a:endParaRPr>
          </a:p>
          <a:p>
            <a:pPr marL="342882" lvl="1" indent="-342882">
              <a:spcBef>
                <a:spcPts val="0"/>
              </a:spcBef>
              <a:spcAft>
                <a:spcPts val="600"/>
              </a:spcAft>
              <a:buBlip>
                <a:blip r:embed="rId2"/>
              </a:buBlip>
            </a:pPr>
            <a:r>
              <a:rPr lang="en-US" altLang="zh-CN" sz="1400" dirty="0">
                <a:solidFill>
                  <a:schemeClr val="bg1">
                    <a:lumMod val="75000"/>
                  </a:schemeClr>
                </a:solidFill>
              </a:rPr>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solidFill>
                  <a:schemeClr val="bg1">
                    <a:lumMod val="75000"/>
                  </a:schemeClr>
                </a:solidFill>
              </a:rPr>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solidFill>
                <a:schemeClr val="bg1">
                  <a:lumMod val="75000"/>
                </a:schemeClr>
              </a:solidFill>
            </a:endParaRPr>
          </a:p>
          <a:p>
            <a:pPr marL="342882" lvl="1" indent="-342882">
              <a:spcBef>
                <a:spcPts val="0"/>
              </a:spcBef>
              <a:spcAft>
                <a:spcPts val="600"/>
              </a:spcAft>
              <a:buBlip>
                <a:blip r:embed="rId2"/>
              </a:buBlip>
            </a:pPr>
            <a:r>
              <a:rPr lang="en-US" altLang="zh-CN" sz="1400" dirty="0">
                <a:solidFill>
                  <a:schemeClr val="bg1">
                    <a:lumMod val="75000"/>
                  </a:schemeClr>
                </a:solidFill>
              </a:rPr>
              <a:t>For draft TS/TR which planned to be submitted to RAN plenary for approval, please share the draft version to Carolyn for pre-check no later than XXX xx (Tuesday) 17:00 UTC.</a:t>
            </a:r>
          </a:p>
          <a:p>
            <a:pPr marL="342882" lvl="1" indent="-342882">
              <a:spcBef>
                <a:spcPts val="0"/>
              </a:spcBef>
              <a:spcAft>
                <a:spcPts val="600"/>
              </a:spcAft>
              <a:buBlip>
                <a:blip r:embed="rId2"/>
              </a:buBlip>
            </a:pPr>
            <a:endParaRPr lang="en-US" altLang="zh-CN" sz="1400" dirty="0">
              <a:solidFill>
                <a:schemeClr val="bg1">
                  <a:lumMod val="75000"/>
                </a:schemeClr>
              </a:solidFill>
            </a:endParaRPr>
          </a:p>
          <a:p>
            <a:pPr marL="342882" lvl="1" indent="-342882">
              <a:spcBef>
                <a:spcPts val="0"/>
              </a:spcBef>
              <a:spcAft>
                <a:spcPts val="600"/>
              </a:spcAft>
              <a:buBlip>
                <a:blip r:embed="rId2"/>
              </a:buBlip>
            </a:pPr>
            <a:r>
              <a:rPr lang="en-US" altLang="zh-CN" sz="1400" dirty="0">
                <a:solidFill>
                  <a:schemeClr val="bg1">
                    <a:lumMod val="75000"/>
                  </a:schemeClr>
                </a:solidFill>
              </a:rPr>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April 06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April 08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a:p>
            <a:pPr marL="342882" lvl="2" indent="-342882">
              <a:spcBef>
                <a:spcPts val="0"/>
              </a:spcBef>
              <a:spcAft>
                <a:spcPts val="600"/>
              </a:spcAft>
              <a:buBlip>
                <a:blip r:embed="rId2"/>
              </a:buBlip>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431163320"/>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https://www.3gpp.org/ftp/tsg_ran/WG4_Radio/TSGR4_114bis/Inbox/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chemeClr val="bg1">
                    <a:lumMod val="75000"/>
                  </a:schemeClr>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chemeClr val="bg1">
                    <a:lumMod val="75000"/>
                  </a:schemeClr>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solidFill>
                  <a:schemeClr val="bg1">
                    <a:lumMod val="75000"/>
                  </a:schemeClr>
                </a:solidFill>
              </a:rPr>
              <a:t>The revision may or may not be needed to fix the problem depending on the Session chairs guidance.</a:t>
            </a:r>
          </a:p>
          <a:p>
            <a:pPr lvl="2">
              <a:spcBef>
                <a:spcPts val="0"/>
              </a:spcBef>
              <a:spcAft>
                <a:spcPts val="600"/>
              </a:spcAft>
            </a:pPr>
            <a:r>
              <a:rPr lang="en-US" sz="1200" dirty="0">
                <a:solidFill>
                  <a:schemeClr val="bg1">
                    <a:lumMod val="75000"/>
                  </a:schemeClr>
                </a:solidFill>
              </a:rPr>
              <a:t>For some draft CRs, the revision may not be urgent </a:t>
            </a:r>
            <a:r>
              <a:rPr lang="en-US" altLang="zh-CN" sz="1200" dirty="0">
                <a:solidFill>
                  <a:schemeClr val="bg1">
                    <a:lumMod val="75000"/>
                  </a:schemeClr>
                </a:solidFill>
              </a:rPr>
              <a:t>before the online treatment. </a:t>
            </a:r>
            <a:endParaRPr lang="en-US" sz="1200" dirty="0">
              <a:solidFill>
                <a:schemeClr val="bg1">
                  <a:lumMod val="75000"/>
                </a:schemeClr>
              </a:solidFill>
            </a:endParaRPr>
          </a:p>
          <a:p>
            <a:pPr marL="342882" lvl="1" indent="-342882">
              <a:spcBef>
                <a:spcPts val="0"/>
              </a:spcBef>
              <a:spcAft>
                <a:spcPts val="600"/>
              </a:spcAft>
              <a:buBlip>
                <a:blip r:embed="rId2"/>
              </a:buBlip>
            </a:pPr>
            <a:r>
              <a:rPr lang="en-US" sz="1400" dirty="0">
                <a:solidFill>
                  <a:schemeClr val="bg1">
                    <a:lumMod val="75000"/>
                  </a:schemeClr>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solidFill>
                  <a:schemeClr val="bg1">
                    <a:lumMod val="75000"/>
                  </a:schemeClr>
                </a:solidFill>
              </a:rPr>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br>
              <a:rPr lang="en-US" b="1" dirty="0">
                <a:latin typeface="微软雅黑" panose="020B0503020204020204" pitchFamily="34" charset="-122"/>
                <a:ea typeface="微软雅黑" panose="020B0503020204020204" pitchFamily="34" charset="-122"/>
              </a:rPr>
            </a:br>
            <a:r>
              <a:rPr lang="en-US" b="1" dirty="0">
                <a:latin typeface="微软雅黑" panose="020B0503020204020204" pitchFamily="34" charset="-122"/>
                <a:ea typeface="微软雅黑" panose="020B0503020204020204" pitchFamily="34" charset="-122"/>
              </a:rPr>
              <a:t>(not valid in RAN4#114bis)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200" y="5186472"/>
            <a:ext cx="3802792"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April 07</a:t>
            </a:r>
            <a:r>
              <a:rPr lang="en-US" sz="1400" baseline="30000" dirty="0">
                <a:solidFill>
                  <a:srgbClr val="FF0000"/>
                </a:solidFill>
              </a:rPr>
              <a:t>th</a:t>
            </a:r>
            <a:r>
              <a:rPr lang="en-US" sz="1400" dirty="0">
                <a:solidFill>
                  <a:srgbClr val="FF0000"/>
                </a:solidFill>
              </a:rPr>
              <a:t> ~ 11</a:t>
            </a:r>
            <a:r>
              <a:rPr lang="en-US" sz="1400" baseline="30000" dirty="0">
                <a:solidFill>
                  <a:srgbClr val="FF0000"/>
                </a:solidFill>
              </a:rPr>
              <a:t>th</a:t>
            </a:r>
            <a:r>
              <a:rPr lang="en-US" sz="1400" dirty="0">
                <a:solidFill>
                  <a:srgbClr val="FF0000"/>
                </a:solidFill>
              </a:rPr>
              <a:t>, 2025</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in the best effort way.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March 28</a:t>
            </a:r>
            <a:r>
              <a:rPr lang="en-US" sz="1400" baseline="30000" dirty="0">
                <a:solidFill>
                  <a:srgbClr val="FF0000"/>
                </a:solidFill>
                <a:cs typeface="+mn-cs"/>
              </a:rPr>
              <a:t>th</a:t>
            </a:r>
            <a:r>
              <a:rPr lang="en-US" sz="1400" dirty="0">
                <a:solidFill>
                  <a:srgbClr val="FF0000"/>
                </a:solidFill>
                <a:cs typeface="+mn-cs"/>
              </a:rPr>
              <a:t> (Friday) 2025, 23:59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RAN4 Chair election on </a:t>
            </a:r>
            <a:r>
              <a:rPr lang="en-US" altLang="zh-CN" sz="1400" dirty="0">
                <a:solidFill>
                  <a:srgbClr val="FF0000"/>
                </a:solidFill>
              </a:rPr>
              <a:t>Tuesday (April 08) via voting tool: Morning 1</a:t>
            </a:r>
            <a:r>
              <a:rPr lang="en-US" altLang="zh-CN" sz="1400" baseline="30000" dirty="0">
                <a:solidFill>
                  <a:srgbClr val="FF0000"/>
                </a:solidFill>
              </a:rPr>
              <a:t>st</a:t>
            </a:r>
            <a:r>
              <a:rPr lang="en-US" altLang="zh-CN" sz="1400" dirty="0">
                <a:solidFill>
                  <a:srgbClr val="FF0000"/>
                </a:solidFill>
              </a:rPr>
              <a:t> RD, afternoon 2</a:t>
            </a:r>
            <a:r>
              <a:rPr lang="en-US" altLang="zh-CN" sz="1400" baseline="30000" dirty="0">
                <a:solidFill>
                  <a:srgbClr val="FF0000"/>
                </a:solidFill>
              </a:rPr>
              <a:t>nd</a:t>
            </a:r>
            <a:r>
              <a:rPr lang="en-US" altLang="zh-CN" sz="1400" dirty="0">
                <a:solidFill>
                  <a:srgbClr val="FF0000"/>
                </a:solidFill>
              </a:rPr>
              <a:t> RD</a:t>
            </a:r>
            <a:r>
              <a:rPr lang="en-US" altLang="zh-CN" sz="1400" dirty="0"/>
              <a:t>. (#24/25)</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March</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kumimoji="0" lang="en-GB" sz="800" b="0" i="0" u="none" strike="noStrike" kern="0" cap="none" spc="0" normalizeH="0" baseline="0" dirty="0">
                <a:ln>
                  <a:noFill/>
                </a:ln>
                <a:solidFill>
                  <a:srgbClr val="FFFFFF"/>
                </a:solidFill>
                <a:effectLst/>
                <a:uLnTx/>
                <a:uFillTx/>
                <a:latin typeface="微软雅黑" panose="020B0503020204020204" pitchFamily="34" charset="-122"/>
                <a:ea typeface="微软雅黑" panose="020B0503020204020204" pitchFamily="34" charset="-122"/>
              </a:rPr>
              <a:t>31~April 4</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April</a:t>
            </a:r>
            <a:r>
              <a:rPr lang="en-GB" sz="800" kern="0" dirty="0">
                <a:solidFill>
                  <a:srgbClr val="FFFFFF"/>
                </a:solidFill>
                <a:latin typeface="微软雅黑" panose="020B0503020204020204" pitchFamily="34" charset="-122"/>
                <a:ea typeface="微软雅黑" panose="020B0503020204020204" pitchFamily="34" charset="-122"/>
              </a:rPr>
              <a:t> 07~10)</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a:t>
            </a:r>
            <a:r>
              <a:rPr lang="en-GB" sz="800" kern="0" dirty="0">
                <a:solidFill>
                  <a:srgbClr val="FFFFFF"/>
                </a:solidFill>
                <a:latin typeface="微软雅黑" panose="020B0503020204020204" pitchFamily="34" charset="-122"/>
                <a:ea typeface="微软雅黑" panose="020B0503020204020204" pitchFamily="34" charset="-122"/>
              </a:rPr>
              <a:t>April</a:t>
            </a:r>
            <a:r>
              <a:rPr lang="en-GB" sz="800" kern="0" noProof="0" dirty="0">
                <a:solidFill>
                  <a:srgbClr val="FFFFFF"/>
                </a:solidFill>
                <a:latin typeface="微软雅黑" panose="020B0503020204020204" pitchFamily="34" charset="-122"/>
                <a:ea typeface="微软雅黑" panose="020B0503020204020204" pitchFamily="34" charset="-122"/>
              </a:rPr>
              <a:t> </a:t>
            </a:r>
            <a:r>
              <a:rPr lang="en-GB" sz="800" kern="0" dirty="0">
                <a:solidFill>
                  <a:srgbClr val="FFFFFF"/>
                </a:solidFill>
                <a:latin typeface="微软雅黑" panose="020B0503020204020204" pitchFamily="34" charset="-122"/>
                <a:ea typeface="微软雅黑" panose="020B0503020204020204" pitchFamily="34" charset="-122"/>
              </a:rPr>
              <a:t>1</a:t>
            </a:r>
            <a:r>
              <a:rPr lang="en-GB" sz="800" kern="0" noProof="0" dirty="0">
                <a:solidFill>
                  <a:srgbClr val="FFFFFF"/>
                </a:solidFill>
                <a:latin typeface="微软雅黑" panose="020B0503020204020204" pitchFamily="34" charset="-122"/>
                <a:ea typeface="微软雅黑" panose="020B0503020204020204" pitchFamily="34" charset="-122"/>
              </a:rPr>
              <a:t>4~17)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9868"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48047"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1738695"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229343"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2486259"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2300855"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6197979" y="4526710"/>
            <a:ext cx="1825486" cy="1171883"/>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Apr 10</a:t>
            </a:r>
            <a:r>
              <a:rPr lang="en-GB" sz="800" kern="0" dirty="0">
                <a:solidFill>
                  <a:srgbClr val="FFFFFF"/>
                </a:solidFill>
                <a:latin typeface="微软雅黑" panose="020B0503020204020204" pitchFamily="34" charset="-122"/>
                <a:ea typeface="微软雅黑" panose="020B0503020204020204" pitchFamily="34" charset="-122"/>
              </a:rPr>
              <a:t>, 11)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761046" y="5812565"/>
            <a:ext cx="79861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#3/4/23</a:t>
            </a:r>
          </a:p>
        </p:txBody>
      </p:sp>
      <p:sp>
        <p:nvSpPr>
          <p:cNvPr id="88" name="文本框 87"/>
          <p:cNvSpPr txBox="1"/>
          <p:nvPr/>
        </p:nvSpPr>
        <p:spPr>
          <a:xfrm>
            <a:off x="7954257"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954257"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954257"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965137"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965137"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954257"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761046"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
        <p:nvSpPr>
          <p:cNvPr id="106" name="文本框 105">
            <a:extLst>
              <a:ext uri="{FF2B5EF4-FFF2-40B4-BE49-F238E27FC236}">
                <a16:creationId xmlns:a16="http://schemas.microsoft.com/office/drawing/2014/main" id="{116B1BF5-68FE-41B1-AFD7-1284F1AEE0AB}"/>
              </a:ext>
            </a:extLst>
          </p:cNvPr>
          <p:cNvSpPr txBox="1"/>
          <p:nvPr/>
        </p:nvSpPr>
        <p:spPr>
          <a:xfrm>
            <a:off x="4567061" y="4894593"/>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#24/</a:t>
            </a:r>
            <a:r>
              <a:rPr lang="en-US" altLang="zh-CN" sz="700" b="1" dirty="0">
                <a:latin typeface="微软雅黑" panose="020B0503020204020204" pitchFamily="34" charset="-122"/>
                <a:ea typeface="微软雅黑" panose="020B0503020204020204" pitchFamily="34" charset="-122"/>
              </a:rPr>
              <a:t>25</a:t>
            </a:r>
            <a:endParaRPr lang="en-US" sz="700" b="1" dirty="0">
              <a:latin typeface="微软雅黑" panose="020B0503020204020204" pitchFamily="34" charset="-122"/>
              <a:ea typeface="微软雅黑" panose="020B0503020204020204" pitchFamily="34" charset="-122"/>
            </a:endParaRPr>
          </a:p>
        </p:txBody>
      </p:sp>
      <p:cxnSp>
        <p:nvCxnSpPr>
          <p:cNvPr id="5" name="直接箭头连接符 4">
            <a:extLst>
              <a:ext uri="{FF2B5EF4-FFF2-40B4-BE49-F238E27FC236}">
                <a16:creationId xmlns:a16="http://schemas.microsoft.com/office/drawing/2014/main" id="{52126FD6-D633-4FB1-8F95-9098E5DB59C5}"/>
              </a:ext>
            </a:extLst>
          </p:cNvPr>
          <p:cNvCxnSpPr>
            <a:stCxn id="106" idx="3"/>
          </p:cNvCxnSpPr>
          <p:nvPr/>
        </p:nvCxnSpPr>
        <p:spPr bwMode="auto">
          <a:xfrm flipH="1" flipV="1">
            <a:off x="5170115" y="4985039"/>
            <a:ext cx="153884" cy="9582"/>
          </a:xfrm>
          <a:prstGeom prst="straightConnector1">
            <a:avLst/>
          </a:prstGeom>
          <a:noFill/>
          <a:ln w="9525" cap="flat" cmpd="sng" algn="ctr">
            <a:noFill/>
            <a:prstDash val="solid"/>
            <a:round/>
            <a:headEnd type="none" w="med" len="med"/>
            <a:tailEnd type="triangle"/>
          </a:ln>
          <a:effectLst/>
        </p:spPr>
      </p:cxnSp>
      <p:sp>
        <p:nvSpPr>
          <p:cNvPr id="105" name="Rectangle: Rounded Corners 201">
            <a:extLst>
              <a:ext uri="{FF2B5EF4-FFF2-40B4-BE49-F238E27FC236}">
                <a16:creationId xmlns:a16="http://schemas.microsoft.com/office/drawing/2014/main" id="{F2E4A778-2C07-4E4E-9276-25FD58EE62D3}"/>
              </a:ext>
            </a:extLst>
          </p:cNvPr>
          <p:cNvSpPr/>
          <p:nvPr/>
        </p:nvSpPr>
        <p:spPr>
          <a:xfrm>
            <a:off x="5463736" y="4524880"/>
            <a:ext cx="720000" cy="1171883"/>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sz="700" b="1" kern="0" dirty="0">
                <a:solidFill>
                  <a:srgbClr val="FFFFFF"/>
                </a:solidFill>
                <a:latin typeface="微软雅黑" panose="020B0503020204020204" pitchFamily="34" charset="-122"/>
                <a:ea typeface="微软雅黑" panose="020B0503020204020204" pitchFamily="34" charset="-122"/>
                <a:cs typeface="+mn-cs"/>
              </a:rPr>
              <a:t>RAN4 Chair Elections</a:t>
            </a:r>
          </a:p>
          <a:p>
            <a:pPr algn="ctr" defTabSz="514299" eaLnBrk="1" fontAlgn="auto" hangingPunct="1">
              <a:spcBef>
                <a:spcPts val="0"/>
              </a:spcBef>
              <a:spcAft>
                <a:spcPts val="0"/>
              </a:spcAft>
              <a:defRPr/>
            </a:pPr>
            <a:endParaRPr lang="en-US" sz="700" b="1" kern="0" dirty="0">
              <a:solidFill>
                <a:srgbClr val="FFFFFF"/>
              </a:solidFill>
              <a:latin typeface="微软雅黑" panose="020B0503020204020204" pitchFamily="34" charset="-122"/>
              <a:ea typeface="微软雅黑" panose="020B0503020204020204" pitchFamily="34" charset="-122"/>
              <a:cs typeface="+mn-cs"/>
            </a:endParaRPr>
          </a:p>
          <a:p>
            <a:pPr algn="ctr" defTabSz="514299" eaLnBrk="1" fontAlgn="auto" hangingPunct="1">
              <a:spcBef>
                <a:spcPts val="0"/>
              </a:spcBef>
              <a:spcAft>
                <a:spcPts val="0"/>
              </a:spcAft>
              <a:defRPr/>
            </a:pPr>
            <a:r>
              <a:rPr lang="en-US" sz="700" b="1" kern="0" dirty="0">
                <a:solidFill>
                  <a:srgbClr val="FFFFFF"/>
                </a:solidFill>
                <a:latin typeface="微软雅黑" panose="020B0503020204020204" pitchFamily="34" charset="-122"/>
                <a:ea typeface="微软雅黑" panose="020B0503020204020204" pitchFamily="34" charset="-122"/>
                <a:cs typeface="+mn-cs"/>
              </a:rPr>
              <a:t>AM: 1</a:t>
            </a:r>
            <a:r>
              <a:rPr lang="en-US" sz="700" b="1" kern="0" baseline="30000" dirty="0">
                <a:solidFill>
                  <a:srgbClr val="FFFFFF"/>
                </a:solidFill>
                <a:latin typeface="微软雅黑" panose="020B0503020204020204" pitchFamily="34" charset="-122"/>
                <a:ea typeface="微软雅黑" panose="020B0503020204020204" pitchFamily="34" charset="-122"/>
                <a:cs typeface="+mn-cs"/>
              </a:rPr>
              <a:t>st</a:t>
            </a:r>
            <a:r>
              <a:rPr lang="en-US" sz="700" b="1" kern="0" dirty="0">
                <a:solidFill>
                  <a:srgbClr val="FFFFFF"/>
                </a:solidFill>
                <a:latin typeface="微软雅黑" panose="020B0503020204020204" pitchFamily="34" charset="-122"/>
                <a:ea typeface="微软雅黑" panose="020B0503020204020204" pitchFamily="34" charset="-122"/>
                <a:cs typeface="+mn-cs"/>
              </a:rPr>
              <a:t> RD</a:t>
            </a:r>
          </a:p>
          <a:p>
            <a:pPr algn="ctr" defTabSz="514299" eaLnBrk="1" fontAlgn="auto" hangingPunct="1">
              <a:spcBef>
                <a:spcPts val="0"/>
              </a:spcBef>
              <a:spcAft>
                <a:spcPts val="0"/>
              </a:spcAft>
              <a:defRPr/>
            </a:pPr>
            <a:r>
              <a:rPr lang="en-US" sz="700" b="1" kern="0" dirty="0">
                <a:solidFill>
                  <a:srgbClr val="FFFFFF"/>
                </a:solidFill>
                <a:latin typeface="微软雅黑" panose="020B0503020204020204" pitchFamily="34" charset="-122"/>
                <a:ea typeface="微软雅黑" panose="020B0503020204020204" pitchFamily="34" charset="-122"/>
                <a:cs typeface="+mn-cs"/>
              </a:rPr>
              <a:t>PM: 2</a:t>
            </a:r>
            <a:r>
              <a:rPr lang="en-US" sz="700" b="1" kern="0" baseline="30000" dirty="0">
                <a:solidFill>
                  <a:srgbClr val="FFFFFF"/>
                </a:solidFill>
                <a:latin typeface="微软雅黑" panose="020B0503020204020204" pitchFamily="34" charset="-122"/>
                <a:ea typeface="微软雅黑" panose="020B0503020204020204" pitchFamily="34" charset="-122"/>
                <a:cs typeface="+mn-cs"/>
              </a:rPr>
              <a:t>nd</a:t>
            </a:r>
            <a:r>
              <a:rPr lang="en-US" sz="700" b="1" kern="0" dirty="0">
                <a:solidFill>
                  <a:srgbClr val="FFFFFF"/>
                </a:solidFill>
                <a:latin typeface="微软雅黑" panose="020B0503020204020204" pitchFamily="34" charset="-122"/>
                <a:ea typeface="微软雅黑" panose="020B0503020204020204" pitchFamily="34" charset="-122"/>
                <a:cs typeface="+mn-cs"/>
              </a:rPr>
              <a:t> RD</a:t>
            </a:r>
          </a:p>
        </p:txBody>
      </p:sp>
      <p:cxnSp>
        <p:nvCxnSpPr>
          <p:cNvPr id="19" name="直接箭头连接符 18">
            <a:extLst>
              <a:ext uri="{FF2B5EF4-FFF2-40B4-BE49-F238E27FC236}">
                <a16:creationId xmlns:a16="http://schemas.microsoft.com/office/drawing/2014/main" id="{B35D9806-1BE8-4EA3-9300-CCC84BCAB5E1}"/>
              </a:ext>
            </a:extLst>
          </p:cNvPr>
          <p:cNvCxnSpPr>
            <a:cxnSpLocks/>
          </p:cNvCxnSpPr>
          <p:nvPr/>
        </p:nvCxnSpPr>
        <p:spPr bwMode="auto">
          <a:xfrm>
            <a:off x="5298250" y="4982223"/>
            <a:ext cx="153567" cy="1"/>
          </a:xfrm>
          <a:prstGeom prst="straightConnector1">
            <a:avLst/>
          </a:prstGeom>
          <a:ln>
            <a:headEnd type="none" w="med" len="med"/>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marL="457176" lvl="1" indent="0">
              <a:spcBef>
                <a:spcPts val="0"/>
              </a:spcBef>
              <a:spcAft>
                <a:spcPts val="600"/>
              </a:spcAft>
              <a:buNone/>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According to the agreement in RAN4#112bis, please follow the agreement below for the format of contributions</a:t>
            </a:r>
          </a:p>
          <a:p>
            <a:pPr lvl="1">
              <a:spcBef>
                <a:spcPts val="0"/>
              </a:spcBef>
              <a:spcAft>
                <a:spcPts val="600"/>
              </a:spcAft>
            </a:pPr>
            <a:r>
              <a:rPr lang="en-US" altLang="zh-CN" sz="1200" dirty="0"/>
              <a:t>RAN4 consensus is that the outdated (.doc/.</a:t>
            </a:r>
            <a:r>
              <a:rPr lang="en-US" altLang="zh-CN" sz="1200" dirty="0" err="1"/>
              <a:t>xls</a:t>
            </a:r>
            <a:r>
              <a:rPr lang="en-US" altLang="zh-CN" sz="1200" dirty="0"/>
              <a:t>/.ppt) formats is not expected to be used for RAN4 contribution submission.</a:t>
            </a:r>
            <a:endParaRPr lang="zh-CN" altLang="zh-CN" sz="1200" dirty="0"/>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 information</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4611457" cy="2016599"/>
          </a:xfrm>
        </p:spPr>
        <p:txBody>
          <a:bodyPr/>
          <a:lstStyle/>
          <a:p>
            <a:pPr marL="342882" lvl="2" indent="-342882">
              <a:spcBef>
                <a:spcPts val="0"/>
              </a:spcBef>
              <a:spcAft>
                <a:spcPts val="600"/>
              </a:spcAft>
              <a:buBlip>
                <a:blip r:embed="rId3"/>
              </a:buBlip>
            </a:pPr>
            <a:r>
              <a:rPr lang="en-US" altLang="zh-CN" sz="1400" dirty="0">
                <a:cs typeface="+mn-cs"/>
              </a:rPr>
              <a:t>RAN4 meeting rooms:</a:t>
            </a:r>
          </a:p>
          <a:p>
            <a:pPr lvl="1">
              <a:spcBef>
                <a:spcPts val="0"/>
              </a:spcBef>
              <a:spcAft>
                <a:spcPts val="600"/>
              </a:spcAft>
            </a:pPr>
            <a:r>
              <a:rPr lang="en-US" altLang="zh-CN" sz="1200" dirty="0"/>
              <a:t>Main session: </a:t>
            </a:r>
            <a:r>
              <a:rPr lang="zh-CN" altLang="en-US" sz="1200" dirty="0"/>
              <a:t>（</a:t>
            </a:r>
            <a:r>
              <a:rPr lang="en-US" altLang="zh-CN" sz="1200" dirty="0"/>
              <a:t>250 persons</a:t>
            </a:r>
            <a:r>
              <a:rPr lang="zh-CN" altLang="en-US" sz="1200" dirty="0"/>
              <a:t>）</a:t>
            </a:r>
            <a:endParaRPr lang="en-US" altLang="zh-CN" sz="1200" dirty="0"/>
          </a:p>
          <a:p>
            <a:pPr lvl="1">
              <a:spcBef>
                <a:spcPts val="0"/>
              </a:spcBef>
              <a:spcAft>
                <a:spcPts val="600"/>
              </a:spcAft>
            </a:pPr>
            <a:r>
              <a:rPr lang="en-US" altLang="zh-CN" sz="1200" dirty="0"/>
              <a:t>RRM session: </a:t>
            </a:r>
            <a:r>
              <a:rPr lang="zh-CN" altLang="en-US" sz="1200" dirty="0"/>
              <a:t>（</a:t>
            </a:r>
            <a:r>
              <a:rPr lang="en-US" altLang="zh-CN" sz="1200" dirty="0"/>
              <a:t>100</a:t>
            </a:r>
            <a:r>
              <a:rPr lang="zh-CN" altLang="en-US" sz="1200" dirty="0"/>
              <a:t>）</a:t>
            </a:r>
            <a:endParaRPr lang="en-US" altLang="zh-CN" sz="1200" dirty="0"/>
          </a:p>
          <a:p>
            <a:pPr lvl="1">
              <a:spcBef>
                <a:spcPts val="0"/>
              </a:spcBef>
              <a:spcAft>
                <a:spcPts val="600"/>
              </a:spcAft>
            </a:pPr>
            <a:r>
              <a:rPr lang="en-US" altLang="zh-CN" sz="1200" dirty="0" err="1"/>
              <a:t>BDaT</a:t>
            </a:r>
            <a:r>
              <a:rPr lang="en-US" altLang="zh-CN" sz="1200" dirty="0"/>
              <a:t>:</a:t>
            </a:r>
            <a:r>
              <a:rPr lang="zh-CN" altLang="en-US" sz="1200" dirty="0"/>
              <a:t>（</a:t>
            </a:r>
            <a:r>
              <a:rPr lang="en-US" altLang="zh-CN" sz="1200" dirty="0"/>
              <a:t>100</a:t>
            </a:r>
            <a:r>
              <a:rPr lang="zh-CN" altLang="en-US" sz="1200" dirty="0"/>
              <a:t>）</a:t>
            </a:r>
            <a:endParaRPr lang="it-IT" altLang="zh-CN" sz="1200" dirty="0"/>
          </a:p>
          <a:p>
            <a:pPr lvl="1">
              <a:spcBef>
                <a:spcPts val="0"/>
              </a:spcBef>
              <a:spcAft>
                <a:spcPts val="600"/>
              </a:spcAft>
            </a:pPr>
            <a:r>
              <a:rPr lang="it-IT" altLang="zh-CN" sz="1200" dirty="0"/>
              <a:t>Ad hoc session:</a:t>
            </a:r>
            <a:r>
              <a:rPr lang="zh-CN" altLang="en-US" sz="1200" dirty="0"/>
              <a:t>（</a:t>
            </a:r>
            <a:r>
              <a:rPr lang="en-US" altLang="zh-CN" sz="1200" dirty="0"/>
              <a:t>50</a:t>
            </a:r>
            <a:r>
              <a:rPr lang="zh-CN" altLang="en-US" sz="1200" dirty="0"/>
              <a:t>）</a:t>
            </a:r>
            <a:endParaRPr lang="en-US" altLang="zh-CN" sz="1200" dirty="0"/>
          </a:p>
        </p:txBody>
      </p:sp>
      <p:sp>
        <p:nvSpPr>
          <p:cNvPr id="2" name="文本框 1">
            <a:extLst>
              <a:ext uri="{FF2B5EF4-FFF2-40B4-BE49-F238E27FC236}">
                <a16:creationId xmlns:a16="http://schemas.microsoft.com/office/drawing/2014/main" id="{1295C32A-E1D4-4567-8537-128EDFF45C03}"/>
              </a:ext>
            </a:extLst>
          </p:cNvPr>
          <p:cNvSpPr txBox="1"/>
          <p:nvPr/>
        </p:nvSpPr>
        <p:spPr>
          <a:xfrm rot="18807097">
            <a:off x="4151512" y="3675888"/>
            <a:ext cx="3156057"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To be updated</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5866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essential corrections of a CR</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2996927"/>
          </a:xfrm>
        </p:spPr>
        <p:txBody>
          <a:bodyPr/>
          <a:lstStyle/>
          <a:p>
            <a:pPr marL="342882" lvl="2" indent="-342882">
              <a:spcBef>
                <a:spcPts val="0"/>
              </a:spcBef>
              <a:spcAft>
                <a:spcPts val="600"/>
              </a:spcAft>
              <a:buBlip>
                <a:blip r:embed="rId3"/>
              </a:buBlip>
            </a:pPr>
            <a:r>
              <a:rPr lang="en-US" altLang="zh-CN" sz="1400" dirty="0">
                <a:cs typeface="+mn-cs"/>
              </a:rPr>
              <a:t>To control the workload of maintenance work and to allocate more time for Rel-19 and Rel-20 work, it is expected that only CRs with essential changes will be agreed in the future meetings</a:t>
            </a:r>
          </a:p>
          <a:p>
            <a:pPr lvl="1">
              <a:spcBef>
                <a:spcPts val="0"/>
              </a:spcBef>
              <a:spcAft>
                <a:spcPts val="600"/>
              </a:spcAft>
            </a:pPr>
            <a:r>
              <a:rPr lang="en-US" altLang="zh-CN" sz="1200" dirty="0"/>
              <a:t>Essential corrections include: complete references, remove [ ], resolve TBDs, stabilize parameters and references</a:t>
            </a:r>
          </a:p>
          <a:p>
            <a:pPr lvl="2">
              <a:spcBef>
                <a:spcPts val="0"/>
              </a:spcBef>
              <a:spcAft>
                <a:spcPts val="600"/>
              </a:spcAft>
            </a:pPr>
            <a:r>
              <a:rPr lang="en-US" altLang="zh-CN" sz="1200" dirty="0"/>
              <a:t>The CRs for other actions will be judged for agreement case by case</a:t>
            </a:r>
          </a:p>
          <a:p>
            <a:pPr lvl="1">
              <a:spcBef>
                <a:spcPts val="0"/>
              </a:spcBef>
              <a:spcAft>
                <a:spcPts val="600"/>
              </a:spcAft>
            </a:pPr>
            <a:r>
              <a:rPr lang="en-US" altLang="zh-CN" sz="1200" dirty="0"/>
              <a:t>The CRs with WI code of </a:t>
            </a:r>
            <a:r>
              <a:rPr lang="en-US" altLang="zh-CN" sz="1200" dirty="0" err="1"/>
              <a:t>NR_newRAT</a:t>
            </a:r>
            <a:r>
              <a:rPr lang="en-US" altLang="zh-CN" sz="1200" dirty="0"/>
              <a:t>-Core will be reviewed more strictly. </a:t>
            </a:r>
          </a:p>
          <a:p>
            <a:pPr lvl="1">
              <a:spcBef>
                <a:spcPts val="0"/>
              </a:spcBef>
              <a:spcAft>
                <a:spcPts val="600"/>
              </a:spcAft>
            </a:pPr>
            <a:r>
              <a:rPr lang="en-US" altLang="zh-CN" sz="1200" dirty="0"/>
              <a:t>Encourage companies to review CRs carefully </a:t>
            </a:r>
          </a:p>
        </p:txBody>
      </p:sp>
    </p:spTree>
    <p:extLst>
      <p:ext uri="{BB962C8B-B14F-4D97-AF65-F5344CB8AC3E}">
        <p14:creationId xmlns:p14="http://schemas.microsoft.com/office/powerpoint/2010/main" val="1748337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RAN4 Chair Elections: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Guidance and arrangement</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576990" cy="4999463"/>
          </a:xfrm>
        </p:spPr>
        <p:txBody>
          <a:bodyPr/>
          <a:lstStyle/>
          <a:p>
            <a:pPr marL="342882" lvl="2" indent="-342882">
              <a:spcBef>
                <a:spcPts val="0"/>
              </a:spcBef>
              <a:spcAft>
                <a:spcPts val="600"/>
              </a:spcAft>
              <a:buBlip>
                <a:blip r:embed="rId3"/>
              </a:buBlip>
            </a:pPr>
            <a:r>
              <a:rPr lang="en-US" altLang="zh-CN" sz="1400" dirty="0">
                <a:cs typeface="+mn-cs"/>
              </a:rPr>
              <a:t>Rule for WG chair elections:</a:t>
            </a:r>
          </a:p>
          <a:p>
            <a:pPr lvl="1">
              <a:spcBef>
                <a:spcPts val="0"/>
              </a:spcBef>
              <a:spcAft>
                <a:spcPts val="600"/>
              </a:spcAft>
            </a:pPr>
            <a:r>
              <a:rPr lang="en-US" altLang="zh-CN" sz="1200" dirty="0"/>
              <a:t>The rules concerning 3GPP elections and other votes can be found in the following  </a:t>
            </a:r>
            <a:r>
              <a:rPr lang="en-US" altLang="zh-CN" sz="1200" dirty="0">
                <a:hlinkClick r:id="rId4">
                  <a:extLst>
                    <a:ext uri="{A12FA001-AC4F-418D-AE19-62706E023703}">
                      <ahyp:hlinkClr xmlns:ahyp="http://schemas.microsoft.com/office/drawing/2018/hyperlinkcolor" val="tx"/>
                    </a:ext>
                  </a:extLst>
                </a:hlinkClick>
              </a:rPr>
              <a:t>3GPP Working Procedure</a:t>
            </a:r>
            <a:r>
              <a:rPr lang="en-US" altLang="zh-CN" sz="1200" dirty="0"/>
              <a:t> articles at </a:t>
            </a:r>
            <a:r>
              <a:rPr lang="en-US" altLang="zh-CN" sz="1200" dirty="0">
                <a:hlinkClick r:id="rId5"/>
              </a:rPr>
              <a:t>https://www.3gpp.org/dynareport?code=elections-technical-votes</a:t>
            </a:r>
            <a:endParaRPr lang="en-US" altLang="zh-CN" sz="1200" dirty="0"/>
          </a:p>
          <a:p>
            <a:pPr lvl="1">
              <a:spcBef>
                <a:spcPts val="0"/>
              </a:spcBef>
              <a:spcAft>
                <a:spcPts val="600"/>
              </a:spcAft>
            </a:pPr>
            <a:r>
              <a:rPr lang="en-US" altLang="zh-CN" sz="1200" dirty="0"/>
              <a:t>Voting list can be found at </a:t>
            </a:r>
            <a:r>
              <a:rPr lang="en-US" altLang="zh-CN" sz="1200" dirty="0">
                <a:hlinkClick r:id="rId6"/>
              </a:rPr>
              <a:t>https://portal.3gpp.org/VotingTool/Vote/VotingRights?groupID=382&amp;meetingID=60592</a:t>
            </a:r>
            <a:endParaRPr lang="en-US" altLang="zh-CN" sz="1200" dirty="0"/>
          </a:p>
          <a:p>
            <a:pPr marL="342882" lvl="2" indent="-342882">
              <a:spcBef>
                <a:spcPts val="0"/>
              </a:spcBef>
              <a:spcAft>
                <a:spcPts val="600"/>
              </a:spcAft>
              <a:buBlip>
                <a:blip r:embed="rId3"/>
              </a:buBlip>
            </a:pPr>
            <a:r>
              <a:rPr lang="en-US" altLang="zh-CN" sz="1400" dirty="0">
                <a:cs typeface="+mn-cs"/>
              </a:rPr>
              <a:t>Voting tool:</a:t>
            </a:r>
          </a:p>
          <a:p>
            <a:pPr lvl="1">
              <a:spcBef>
                <a:spcPts val="0"/>
              </a:spcBef>
              <a:spcAft>
                <a:spcPts val="600"/>
              </a:spcAft>
            </a:pPr>
            <a:r>
              <a:rPr lang="en-US" altLang="zh-CN" sz="1200" dirty="0"/>
              <a:t>The 3GPP voting tool will be used for casting the ballot for RAN4 Chair elections in RAN4#114bis (</a:t>
            </a:r>
            <a:r>
              <a:rPr lang="en-US" altLang="zh-CN" sz="1200" dirty="0">
                <a:hlinkClick r:id="rId7"/>
              </a:rPr>
              <a:t>https://portal.3gpp.org/VotingTool/</a:t>
            </a:r>
            <a:r>
              <a:rPr lang="en-US" altLang="zh-CN" sz="1200" dirty="0"/>
              <a:t>)</a:t>
            </a:r>
          </a:p>
          <a:p>
            <a:pPr lvl="1">
              <a:spcBef>
                <a:spcPts val="0"/>
              </a:spcBef>
              <a:spcAft>
                <a:spcPts val="600"/>
              </a:spcAft>
            </a:pPr>
            <a:r>
              <a:rPr lang="en-US" altLang="zh-CN" sz="1200" dirty="0"/>
              <a:t>To use voting tool, you first need use your EOL account to log in.</a:t>
            </a:r>
          </a:p>
          <a:p>
            <a:pPr lvl="1">
              <a:spcBef>
                <a:spcPts val="0"/>
              </a:spcBef>
              <a:spcAft>
                <a:spcPts val="600"/>
              </a:spcAft>
            </a:pPr>
            <a:r>
              <a:rPr lang="en-US" altLang="zh-CN" sz="1200" dirty="0">
                <a:solidFill>
                  <a:srgbClr val="FF0000"/>
                </a:solidFill>
              </a:rPr>
              <a:t>Chair highly recommended that you cast your vote in RAN4 meeting rooms via voting tool.</a:t>
            </a:r>
          </a:p>
          <a:p>
            <a:pPr marL="342882" lvl="2" indent="-342882">
              <a:spcBef>
                <a:spcPts val="0"/>
              </a:spcBef>
              <a:spcAft>
                <a:spcPts val="600"/>
              </a:spcAft>
              <a:buBlip>
                <a:blip r:embed="rId3"/>
              </a:buBlip>
            </a:pPr>
            <a:r>
              <a:rPr lang="en-US" altLang="zh-CN" sz="1400" dirty="0">
                <a:cs typeface="+mn-cs"/>
              </a:rPr>
              <a:t>Candidates information:</a:t>
            </a:r>
          </a:p>
          <a:p>
            <a:pPr lvl="1">
              <a:spcBef>
                <a:spcPts val="0"/>
              </a:spcBef>
              <a:spcAft>
                <a:spcPts val="600"/>
              </a:spcAft>
            </a:pPr>
            <a:r>
              <a:rPr lang="en-US" altLang="zh-CN" sz="1200" dirty="0"/>
              <a:t>Please find the candidate information for RAN4 Chair elections at </a:t>
            </a:r>
            <a:r>
              <a:rPr lang="en-US" altLang="zh-CN" sz="1200" dirty="0">
                <a:hlinkClick r:id="rId8"/>
              </a:rPr>
              <a:t>https://portal.3gpp.org/VotingTool/Vote/DetailList/1157</a:t>
            </a:r>
            <a:endParaRPr lang="en-US" altLang="zh-CN" sz="1200" dirty="0"/>
          </a:p>
          <a:p>
            <a:pPr marL="342882" lvl="2" indent="-342882">
              <a:spcBef>
                <a:spcPts val="0"/>
              </a:spcBef>
              <a:spcAft>
                <a:spcPts val="600"/>
              </a:spcAft>
              <a:buBlip>
                <a:blip r:embed="rId3"/>
              </a:buBlip>
            </a:pPr>
            <a:r>
              <a:rPr lang="en-US" altLang="zh-CN" sz="1400" dirty="0">
                <a:cs typeface="+mn-cs"/>
              </a:rPr>
              <a:t>Registration for casting a vote:</a:t>
            </a:r>
          </a:p>
          <a:p>
            <a:pPr lvl="1">
              <a:spcBef>
                <a:spcPts val="0"/>
              </a:spcBef>
              <a:spcAft>
                <a:spcPts val="600"/>
              </a:spcAft>
            </a:pPr>
            <a:r>
              <a:rPr lang="en-US" altLang="zh-CN" sz="1200" dirty="0"/>
              <a:t>The registration deadline for f2f participants and remote access is </a:t>
            </a:r>
            <a:r>
              <a:rPr lang="en-US" altLang="zh-CN" sz="1200" dirty="0">
                <a:solidFill>
                  <a:srgbClr val="FF0000"/>
                </a:solidFill>
              </a:rPr>
              <a:t>31 Mar 2025 09:00 (GMT+08:00) Beijing time.</a:t>
            </a:r>
          </a:p>
          <a:p>
            <a:pPr lvl="1">
              <a:spcBef>
                <a:spcPts val="0"/>
              </a:spcBef>
              <a:spcAft>
                <a:spcPts val="600"/>
              </a:spcAft>
            </a:pPr>
            <a:r>
              <a:rPr lang="en-US" altLang="zh-CN" sz="1200" dirty="0"/>
              <a:t>Check-in (Annex H of 3GPP working procedure): An Individual Member is considered checked in if a delegate registered for that Individual Member is checked in at the time the ballot closes. </a:t>
            </a:r>
          </a:p>
          <a:p>
            <a:pPr lvl="1">
              <a:spcBef>
                <a:spcPts val="0"/>
              </a:spcBef>
              <a:spcAft>
                <a:spcPts val="600"/>
              </a:spcAft>
            </a:pPr>
            <a:r>
              <a:rPr lang="en-US" altLang="zh-CN" sz="1200" dirty="0"/>
              <a:t>Please make sure that you register and check-in on time for casting a vote.</a:t>
            </a:r>
            <a:endParaRPr lang="en-US" altLang="zh-CN" sz="1400" dirty="0">
              <a:cs typeface="+mn-cs"/>
            </a:endParaRPr>
          </a:p>
          <a:p>
            <a:pPr marL="342882" lvl="2" indent="-342882">
              <a:spcBef>
                <a:spcPts val="0"/>
              </a:spcBef>
              <a:spcAft>
                <a:spcPts val="600"/>
              </a:spcAft>
              <a:buBlip>
                <a:blip r:embed="rId3"/>
              </a:buBlip>
            </a:pPr>
            <a:r>
              <a:rPr lang="en-US" altLang="zh-CN" sz="1400" b="1" dirty="0">
                <a:solidFill>
                  <a:srgbClr val="FF0000"/>
                </a:solidFill>
                <a:cs typeface="+mn-cs"/>
              </a:rPr>
              <a:t>1</a:t>
            </a:r>
            <a:r>
              <a:rPr lang="en-US" altLang="zh-CN" sz="1400" b="1" baseline="30000" dirty="0">
                <a:solidFill>
                  <a:srgbClr val="FF0000"/>
                </a:solidFill>
                <a:cs typeface="+mn-cs"/>
              </a:rPr>
              <a:t>st</a:t>
            </a:r>
            <a:r>
              <a:rPr lang="en-US" altLang="zh-CN" sz="1400" b="1" dirty="0">
                <a:solidFill>
                  <a:srgbClr val="FF0000"/>
                </a:solidFill>
                <a:cs typeface="+mn-cs"/>
              </a:rPr>
              <a:t> Round Ballot:</a:t>
            </a:r>
          </a:p>
          <a:p>
            <a:pPr lvl="1">
              <a:spcBef>
                <a:spcPts val="0"/>
              </a:spcBef>
              <a:spcAft>
                <a:spcPts val="600"/>
              </a:spcAft>
            </a:pPr>
            <a:r>
              <a:rPr lang="en-US" altLang="zh-CN" sz="1200" dirty="0">
                <a:solidFill>
                  <a:srgbClr val="FF0000"/>
                </a:solidFill>
              </a:rPr>
              <a:t>April 08 (Tuesday) 09:00~13:45 (GMT+8, Beijing time). </a:t>
            </a:r>
            <a:r>
              <a:rPr lang="en-US" altLang="zh-CN" sz="1200" dirty="0"/>
              <a:t>The announcement of results will be held at 14:00 in main session</a:t>
            </a:r>
          </a:p>
          <a:p>
            <a:pPr marL="342882" lvl="2" indent="-342882">
              <a:spcBef>
                <a:spcPts val="0"/>
              </a:spcBef>
              <a:spcAft>
                <a:spcPts val="600"/>
              </a:spcAft>
              <a:buBlip>
                <a:blip r:embed="rId3"/>
              </a:buBlip>
            </a:pPr>
            <a:r>
              <a:rPr lang="en-US" altLang="zh-CN" sz="1400" b="1" dirty="0">
                <a:solidFill>
                  <a:srgbClr val="FF0000"/>
                </a:solidFill>
                <a:cs typeface="+mn-cs"/>
              </a:rPr>
              <a:t>2</a:t>
            </a:r>
            <a:r>
              <a:rPr lang="en-US" altLang="zh-CN" sz="1400" b="1" baseline="30000" dirty="0">
                <a:solidFill>
                  <a:srgbClr val="FF0000"/>
                </a:solidFill>
                <a:cs typeface="+mn-cs"/>
              </a:rPr>
              <a:t>nd</a:t>
            </a:r>
            <a:r>
              <a:rPr lang="en-US" altLang="zh-CN" sz="1400" b="1" dirty="0">
                <a:solidFill>
                  <a:srgbClr val="FF0000"/>
                </a:solidFill>
                <a:cs typeface="+mn-cs"/>
              </a:rPr>
              <a:t> Round Ballot </a:t>
            </a:r>
            <a:r>
              <a:rPr lang="en-US" altLang="zh-CN" sz="1400" dirty="0">
                <a:cs typeface="+mn-cs"/>
              </a:rPr>
              <a:t>(planned)</a:t>
            </a:r>
          </a:p>
          <a:p>
            <a:pPr lvl="1">
              <a:spcBef>
                <a:spcPts val="0"/>
              </a:spcBef>
              <a:spcAft>
                <a:spcPts val="600"/>
              </a:spcAft>
            </a:pPr>
            <a:r>
              <a:rPr lang="en-US" altLang="zh-CN" sz="1200" dirty="0">
                <a:solidFill>
                  <a:srgbClr val="FF0000"/>
                </a:solidFill>
              </a:rPr>
              <a:t>April 08 (Tuesday) 14:10~18:00 (GMT+8, Beijing time). </a:t>
            </a:r>
            <a:r>
              <a:rPr lang="en-US" altLang="zh-CN" sz="1200" dirty="0"/>
              <a:t>The announcement of results will be held at 18:10 in main session</a:t>
            </a:r>
          </a:p>
          <a:p>
            <a:pPr marL="342882" lvl="2" indent="-342882">
              <a:spcBef>
                <a:spcPts val="0"/>
              </a:spcBef>
              <a:spcAft>
                <a:spcPts val="600"/>
              </a:spcAft>
              <a:buBlip>
                <a:blip r:embed="rId3"/>
              </a:buBlip>
            </a:pPr>
            <a:r>
              <a:rPr lang="en-US" altLang="zh-CN" sz="1400" dirty="0">
                <a:cs typeface="+mn-cs"/>
              </a:rPr>
              <a:t>Other additional round ballot might be needed, if candidate number is more than 2.   </a:t>
            </a:r>
          </a:p>
        </p:txBody>
      </p:sp>
    </p:spTree>
    <p:extLst>
      <p:ext uri="{BB962C8B-B14F-4D97-AF65-F5344CB8AC3E}">
        <p14:creationId xmlns:p14="http://schemas.microsoft.com/office/powerpoint/2010/main" val="4244496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1">
            <a:extLst>
              <a:ext uri="{FF2B5EF4-FFF2-40B4-BE49-F238E27FC236}">
                <a16:creationId xmlns:a16="http://schemas.microsoft.com/office/drawing/2014/main" id="{20D95BBD-61C7-4D3E-B87B-1BB091645AD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55732" y="3189938"/>
            <a:ext cx="2094526" cy="3227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RAN4 Chair Elections: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Additional guidance of voting tool</a:t>
            </a:r>
            <a:endParaRPr lang="ru-RU" b="1" dirty="0">
              <a:latin typeface="微软雅黑" panose="020B0503020204020204" pitchFamily="34" charset="-122"/>
              <a:ea typeface="微软雅黑" panose="020B0503020204020204" pitchFamily="34" charset="-122"/>
            </a:endParaRPr>
          </a:p>
        </p:txBody>
      </p:sp>
      <p:pic>
        <p:nvPicPr>
          <p:cNvPr id="1027" name="Picture 3">
            <a:extLst>
              <a:ext uri="{FF2B5EF4-FFF2-40B4-BE49-F238E27FC236}">
                <a16:creationId xmlns:a16="http://schemas.microsoft.com/office/drawing/2014/main" id="{43A1981A-9B45-4314-A75D-37101E3564F5}"/>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89" r="4758"/>
          <a:stretch/>
        </p:blipFill>
        <p:spPr bwMode="auto">
          <a:xfrm>
            <a:off x="7183451" y="3189938"/>
            <a:ext cx="2895091" cy="263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a:extLst>
              <a:ext uri="{FF2B5EF4-FFF2-40B4-BE49-F238E27FC236}">
                <a16:creationId xmlns:a16="http://schemas.microsoft.com/office/drawing/2014/main" id="{330DC028-E550-4BB6-A113-AE981E7A3C32}"/>
              </a:ext>
            </a:extLst>
          </p:cNvPr>
          <p:cNvSpPr>
            <a:spLocks noGrp="1"/>
          </p:cNvSpPr>
          <p:nvPr>
            <p:ph idx="1"/>
          </p:nvPr>
        </p:nvSpPr>
        <p:spPr>
          <a:xfrm>
            <a:off x="401650" y="1273321"/>
            <a:ext cx="11576990" cy="4999463"/>
          </a:xfrm>
        </p:spPr>
        <p:txBody>
          <a:bodyPr/>
          <a:lstStyle/>
          <a:p>
            <a:pPr marL="342882" lvl="2" indent="-342882">
              <a:spcBef>
                <a:spcPts val="0"/>
              </a:spcBef>
              <a:spcAft>
                <a:spcPts val="600"/>
              </a:spcAft>
              <a:buBlip>
                <a:blip r:embed="rId5"/>
              </a:buBlip>
            </a:pPr>
            <a:r>
              <a:rPr lang="en-US" altLang="zh-CN" sz="1400" dirty="0">
                <a:cs typeface="+mn-cs"/>
              </a:rPr>
              <a:t>How to cast a vote?</a:t>
            </a:r>
          </a:p>
          <a:p>
            <a:pPr lvl="1">
              <a:spcBef>
                <a:spcPts val="0"/>
              </a:spcBef>
              <a:spcAft>
                <a:spcPts val="600"/>
              </a:spcAft>
            </a:pPr>
            <a:r>
              <a:rPr lang="en-US" altLang="zh-CN" sz="1200" dirty="0"/>
              <a:t>To cast a vote, the logged-in user shall be registered and checked in at the meeting (provided the vote is not done by correspondence), access the voting page, and proceed as follows:</a:t>
            </a:r>
          </a:p>
          <a:p>
            <a:pPr lvl="2">
              <a:spcBef>
                <a:spcPts val="0"/>
              </a:spcBef>
              <a:spcAft>
                <a:spcPts val="600"/>
              </a:spcAft>
            </a:pPr>
            <a:r>
              <a:rPr lang="en-US" altLang="zh-CN" sz="1200" dirty="0"/>
              <a:t>1. Select the voting member organization on behalf of which the user wants to cast a vote, from the options visible in Figure 1</a:t>
            </a:r>
          </a:p>
          <a:p>
            <a:pPr lvl="2">
              <a:spcBef>
                <a:spcPts val="0"/>
              </a:spcBef>
              <a:spcAft>
                <a:spcPts val="600"/>
              </a:spcAft>
            </a:pPr>
            <a:r>
              <a:rPr lang="en-US" altLang="zh-CN" sz="1200" dirty="0"/>
              <a:t>2. Select the desired voting option on the right (i.e., a candidate name or “abstain” for elections) The possible voting options are displayed in Figure 2.</a:t>
            </a:r>
          </a:p>
        </p:txBody>
      </p:sp>
      <p:sp>
        <p:nvSpPr>
          <p:cNvPr id="10" name="文本框 9">
            <a:extLst>
              <a:ext uri="{FF2B5EF4-FFF2-40B4-BE49-F238E27FC236}">
                <a16:creationId xmlns:a16="http://schemas.microsoft.com/office/drawing/2014/main" id="{2EC4DED3-93D5-4334-8DDD-27060397B7D5}"/>
              </a:ext>
            </a:extLst>
          </p:cNvPr>
          <p:cNvSpPr txBox="1"/>
          <p:nvPr/>
        </p:nvSpPr>
        <p:spPr>
          <a:xfrm>
            <a:off x="10463790" y="2912939"/>
            <a:ext cx="778803" cy="276999"/>
          </a:xfrm>
          <a:prstGeom prst="rect">
            <a:avLst/>
          </a:prstGeom>
          <a:noFill/>
        </p:spPr>
        <p:txBody>
          <a:bodyPr wrap="none" rtlCol="0">
            <a:spAutoFit/>
          </a:bodyPr>
          <a:lstStyle/>
          <a:p>
            <a:r>
              <a:rPr lang="en-US" altLang="zh-CN" sz="1200" dirty="0">
                <a:latin typeface="+mj-ea"/>
                <a:ea typeface="+mj-ea"/>
              </a:rPr>
              <a:t>Figure 2</a:t>
            </a:r>
            <a:endParaRPr lang="zh-CN" altLang="en-US" sz="1200" dirty="0">
              <a:latin typeface="+mj-ea"/>
              <a:ea typeface="+mj-ea"/>
            </a:endParaRPr>
          </a:p>
        </p:txBody>
      </p:sp>
      <p:pic>
        <p:nvPicPr>
          <p:cNvPr id="5" name="图片 4">
            <a:extLst>
              <a:ext uri="{FF2B5EF4-FFF2-40B4-BE49-F238E27FC236}">
                <a16:creationId xmlns:a16="http://schemas.microsoft.com/office/drawing/2014/main" id="{B5869A6A-E86A-4C2E-82BB-C3E0A399B7A2}"/>
              </a:ext>
            </a:extLst>
          </p:cNvPr>
          <p:cNvPicPr>
            <a:picLocks noChangeAspect="1"/>
          </p:cNvPicPr>
          <p:nvPr/>
        </p:nvPicPr>
        <p:blipFill>
          <a:blip r:embed="rId6"/>
          <a:stretch>
            <a:fillRect/>
          </a:stretch>
        </p:blipFill>
        <p:spPr>
          <a:xfrm>
            <a:off x="351916" y="3220708"/>
            <a:ext cx="4986147" cy="650367"/>
          </a:xfrm>
          <a:prstGeom prst="rect">
            <a:avLst/>
          </a:prstGeom>
        </p:spPr>
      </p:pic>
      <p:sp>
        <p:nvSpPr>
          <p:cNvPr id="13" name="矩形 12">
            <a:extLst>
              <a:ext uri="{FF2B5EF4-FFF2-40B4-BE49-F238E27FC236}">
                <a16:creationId xmlns:a16="http://schemas.microsoft.com/office/drawing/2014/main" id="{9D7A8523-3151-470F-ABEA-7C26380F045D}"/>
              </a:ext>
            </a:extLst>
          </p:cNvPr>
          <p:cNvSpPr/>
          <p:nvPr/>
        </p:nvSpPr>
        <p:spPr>
          <a:xfrm>
            <a:off x="346443" y="3993485"/>
            <a:ext cx="5843702" cy="285335"/>
          </a:xfrm>
          <a:prstGeom prst="rect">
            <a:avLst/>
          </a:prstGeom>
        </p:spPr>
        <p:txBody>
          <a:bodyPr wrap="square">
            <a:spAutoFit/>
          </a:bodyPr>
          <a:lstStyle/>
          <a:p>
            <a:pPr marL="0" lvl="2" fontAlgn="auto">
              <a:lnSpc>
                <a:spcPct val="110000"/>
              </a:lnSpc>
              <a:spcBef>
                <a:spcPts val="1000"/>
              </a:spcBef>
              <a:spcAft>
                <a:spcPts val="0"/>
              </a:spcAft>
              <a:buClrTx/>
              <a:buSzPct val="93000"/>
              <a:buNone/>
            </a:pPr>
            <a:r>
              <a:rPr lang="en-GB" sz="1200" b="0" dirty="0">
                <a:solidFill>
                  <a:prstClr val="black"/>
                </a:solidFill>
                <a:latin typeface="+mj-ea"/>
                <a:ea typeface="+mj-ea"/>
              </a:rPr>
              <a:t>It will read “</a:t>
            </a:r>
            <a:r>
              <a:rPr lang="en-GB" sz="1200" b="0" dirty="0">
                <a:solidFill>
                  <a:srgbClr val="00B050"/>
                </a:solidFill>
                <a:latin typeface="+mj-ea"/>
                <a:ea typeface="+mj-ea"/>
              </a:rPr>
              <a:t>In progress</a:t>
            </a:r>
            <a:r>
              <a:rPr lang="en-GB" sz="1200" b="0" dirty="0">
                <a:solidFill>
                  <a:prstClr val="black"/>
                </a:solidFill>
                <a:latin typeface="+mj-ea"/>
                <a:ea typeface="+mj-ea"/>
              </a:rPr>
              <a:t>” during the election period, and “</a:t>
            </a:r>
            <a:r>
              <a:rPr lang="en-GB" sz="1200" b="0" dirty="0">
                <a:solidFill>
                  <a:srgbClr val="FF0000"/>
                </a:solidFill>
                <a:latin typeface="+mj-ea"/>
                <a:ea typeface="+mj-ea"/>
              </a:rPr>
              <a:t>closed</a:t>
            </a:r>
            <a:r>
              <a:rPr lang="en-GB" sz="1200" b="0" dirty="0">
                <a:solidFill>
                  <a:prstClr val="black"/>
                </a:solidFill>
                <a:latin typeface="+mj-ea"/>
                <a:ea typeface="+mj-ea"/>
              </a:rPr>
              <a:t>” after the election is over</a:t>
            </a:r>
          </a:p>
        </p:txBody>
      </p:sp>
      <p:pic>
        <p:nvPicPr>
          <p:cNvPr id="15" name="Picture 6">
            <a:extLst>
              <a:ext uri="{FF2B5EF4-FFF2-40B4-BE49-F238E27FC236}">
                <a16:creationId xmlns:a16="http://schemas.microsoft.com/office/drawing/2014/main" id="{36FF3692-2A8C-453C-9B45-EDA03109709D}"/>
              </a:ext>
            </a:extLst>
          </p:cNvPr>
          <p:cNvPicPr>
            <a:picLocks noChangeAspect="1"/>
          </p:cNvPicPr>
          <p:nvPr/>
        </p:nvPicPr>
        <p:blipFill>
          <a:blip r:embed="rId7"/>
          <a:stretch>
            <a:fillRect/>
          </a:stretch>
        </p:blipFill>
        <p:spPr>
          <a:xfrm>
            <a:off x="322085" y="4791444"/>
            <a:ext cx="5773916" cy="1103864"/>
          </a:xfrm>
          <a:prstGeom prst="rect">
            <a:avLst/>
          </a:prstGeom>
        </p:spPr>
      </p:pic>
      <p:sp>
        <p:nvSpPr>
          <p:cNvPr id="16" name="文本框 15">
            <a:extLst>
              <a:ext uri="{FF2B5EF4-FFF2-40B4-BE49-F238E27FC236}">
                <a16:creationId xmlns:a16="http://schemas.microsoft.com/office/drawing/2014/main" id="{4DA3955A-DBB8-403B-BED1-57D98D73E6BD}"/>
              </a:ext>
            </a:extLst>
          </p:cNvPr>
          <p:cNvSpPr txBox="1"/>
          <p:nvPr/>
        </p:nvSpPr>
        <p:spPr>
          <a:xfrm>
            <a:off x="8241594" y="2912938"/>
            <a:ext cx="778803" cy="276999"/>
          </a:xfrm>
          <a:prstGeom prst="rect">
            <a:avLst/>
          </a:prstGeom>
          <a:noFill/>
        </p:spPr>
        <p:txBody>
          <a:bodyPr wrap="none" rtlCol="0">
            <a:spAutoFit/>
          </a:bodyPr>
          <a:lstStyle/>
          <a:p>
            <a:r>
              <a:rPr lang="en-US" altLang="zh-CN" sz="1200" dirty="0">
                <a:latin typeface="+mj-ea"/>
                <a:ea typeface="+mj-ea"/>
              </a:rPr>
              <a:t>Figure 1</a:t>
            </a:r>
            <a:endParaRPr lang="zh-CN" altLang="en-US" sz="1200" dirty="0">
              <a:latin typeface="+mj-ea"/>
              <a:ea typeface="+mj-ea"/>
            </a:endParaRPr>
          </a:p>
        </p:txBody>
      </p:sp>
      <p:cxnSp>
        <p:nvCxnSpPr>
          <p:cNvPr id="7" name="直接箭头连接符 6">
            <a:extLst>
              <a:ext uri="{FF2B5EF4-FFF2-40B4-BE49-F238E27FC236}">
                <a16:creationId xmlns:a16="http://schemas.microsoft.com/office/drawing/2014/main" id="{311FDF04-2B5C-4F7D-AFAB-8AA723B0F439}"/>
              </a:ext>
            </a:extLst>
          </p:cNvPr>
          <p:cNvCxnSpPr/>
          <p:nvPr/>
        </p:nvCxnSpPr>
        <p:spPr bwMode="auto">
          <a:xfrm flipH="1" flipV="1">
            <a:off x="713232" y="3773052"/>
            <a:ext cx="594360" cy="220433"/>
          </a:xfrm>
          <a:prstGeom prst="straightConnector1">
            <a:avLst/>
          </a:prstGeom>
          <a:ln>
            <a:headEnd type="none" w="med" len="med"/>
            <a:tailEnd type="triangle"/>
          </a:ln>
        </p:spPr>
        <p:style>
          <a:lnRef idx="1">
            <a:schemeClr val="accent6"/>
          </a:lnRef>
          <a:fillRef idx="0">
            <a:schemeClr val="accent6"/>
          </a:fillRef>
          <a:effectRef idx="0">
            <a:schemeClr val="accent6"/>
          </a:effectRef>
          <a:fontRef idx="minor">
            <a:schemeClr val="tx1"/>
          </a:fontRef>
        </p:style>
      </p:cxnSp>
      <p:sp>
        <p:nvSpPr>
          <p:cNvPr id="19" name="矩形 18">
            <a:extLst>
              <a:ext uri="{FF2B5EF4-FFF2-40B4-BE49-F238E27FC236}">
                <a16:creationId xmlns:a16="http://schemas.microsoft.com/office/drawing/2014/main" id="{1A734336-F4B7-43FD-B08F-0FB6E21AD80B}"/>
              </a:ext>
            </a:extLst>
          </p:cNvPr>
          <p:cNvSpPr/>
          <p:nvPr/>
        </p:nvSpPr>
        <p:spPr>
          <a:xfrm>
            <a:off x="364756" y="5895308"/>
            <a:ext cx="5843702" cy="285335"/>
          </a:xfrm>
          <a:prstGeom prst="rect">
            <a:avLst/>
          </a:prstGeom>
        </p:spPr>
        <p:txBody>
          <a:bodyPr wrap="square">
            <a:spAutoFit/>
          </a:bodyPr>
          <a:lstStyle/>
          <a:p>
            <a:pPr marL="0" lvl="2" fontAlgn="auto">
              <a:lnSpc>
                <a:spcPct val="110000"/>
              </a:lnSpc>
              <a:spcBef>
                <a:spcPts val="1000"/>
              </a:spcBef>
              <a:spcAft>
                <a:spcPts val="0"/>
              </a:spcAft>
              <a:buClrTx/>
              <a:buSzPct val="93000"/>
              <a:buNone/>
            </a:pPr>
            <a:r>
              <a:rPr lang="en-GB" sz="1200" dirty="0">
                <a:solidFill>
                  <a:prstClr val="black"/>
                </a:solidFill>
                <a:latin typeface="+mj-ea"/>
                <a:ea typeface="+mj-ea"/>
              </a:rPr>
              <a:t>Example is provided above. And please click </a:t>
            </a:r>
            <a:r>
              <a:rPr lang="en-GB" sz="1200" b="1" dirty="0">
                <a:solidFill>
                  <a:prstClr val="black"/>
                </a:solidFill>
                <a:latin typeface="+mj-ea"/>
                <a:ea typeface="+mj-ea"/>
              </a:rPr>
              <a:t>Action </a:t>
            </a:r>
            <a:r>
              <a:rPr lang="en-GB" sz="1200" b="1" dirty="0">
                <a:solidFill>
                  <a:prstClr val="black"/>
                </a:solidFill>
                <a:latin typeface="+mj-ea"/>
                <a:ea typeface="+mj-ea"/>
                <a:sym typeface="Wingdings" panose="05000000000000000000" pitchFamily="2" charset="2"/>
              </a:rPr>
              <a:t> Vote</a:t>
            </a:r>
            <a:endParaRPr lang="en-GB" sz="1200" b="1" dirty="0">
              <a:solidFill>
                <a:prstClr val="black"/>
              </a:solidFill>
              <a:latin typeface="+mj-ea"/>
              <a:ea typeface="+mj-ea"/>
            </a:endParaRPr>
          </a:p>
        </p:txBody>
      </p:sp>
      <p:sp>
        <p:nvSpPr>
          <p:cNvPr id="9" name="箭头: 下 8">
            <a:extLst>
              <a:ext uri="{FF2B5EF4-FFF2-40B4-BE49-F238E27FC236}">
                <a16:creationId xmlns:a16="http://schemas.microsoft.com/office/drawing/2014/main" id="{6EDD9EB6-1F33-4E1D-8FED-4934C69D133D}"/>
              </a:ext>
            </a:extLst>
          </p:cNvPr>
          <p:cNvSpPr/>
          <p:nvPr/>
        </p:nvSpPr>
        <p:spPr bwMode="auto">
          <a:xfrm>
            <a:off x="2567709" y="4360998"/>
            <a:ext cx="535709" cy="285335"/>
          </a:xfrm>
          <a:prstGeom prst="downArrow">
            <a:avLst>
              <a:gd name="adj1" fmla="val 50000"/>
              <a:gd name="adj2" fmla="val 59711"/>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5"/>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11" name="箭头: 右 10">
            <a:extLst>
              <a:ext uri="{FF2B5EF4-FFF2-40B4-BE49-F238E27FC236}">
                <a16:creationId xmlns:a16="http://schemas.microsoft.com/office/drawing/2014/main" id="{AA13AB87-F3AA-4A3D-AB46-9F33A5AFFEFC}"/>
              </a:ext>
            </a:extLst>
          </p:cNvPr>
          <p:cNvSpPr/>
          <p:nvPr/>
        </p:nvSpPr>
        <p:spPr bwMode="auto">
          <a:xfrm>
            <a:off x="6437985" y="5026096"/>
            <a:ext cx="360218" cy="478775"/>
          </a:xfrm>
          <a:prstGeom prst="rightArrow">
            <a:avLst>
              <a:gd name="adj1" fmla="val 50000"/>
              <a:gd name="adj2" fmla="val 50000"/>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5"/>
              </a:buBlip>
              <a:tabLst/>
            </a:pPr>
            <a:endParaRPr kumimoji="0" lang="zh-CN" altLang="en-US" sz="24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32151995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 </a:t>
            </a:r>
            <a:r>
              <a:rPr lang="en-US" altLang="zh-CN" sz="1400" dirty="0">
                <a:solidFill>
                  <a:srgbClr val="FF0000"/>
                </a:solidFill>
              </a:rPr>
              <a:t>Please not reserve </a:t>
            </a:r>
            <a:r>
              <a:rPr lang="en-US" altLang="zh-CN" sz="1400" dirty="0" err="1">
                <a:solidFill>
                  <a:srgbClr val="FF0000"/>
                </a:solidFill>
              </a:rPr>
              <a:t>tdoc</a:t>
            </a:r>
            <a:r>
              <a:rPr lang="en-US" altLang="zh-CN" sz="1400" dirty="0">
                <a:solidFill>
                  <a:srgbClr val="FF0000"/>
                </a:solidFill>
              </a:rPr>
              <a:t> under AI or sub-AI </a:t>
            </a:r>
            <a:r>
              <a:rPr lang="en-US" altLang="zh-CN" sz="1400" dirty="0" err="1">
                <a:solidFill>
                  <a:srgbClr val="FF0000"/>
                </a:solidFill>
              </a:rPr>
              <a:t>of“moderator</a:t>
            </a:r>
            <a:r>
              <a:rPr lang="en-US" altLang="zh-CN" sz="1400" dirty="0">
                <a:solidFill>
                  <a:srgbClr val="FF0000"/>
                </a:solidFill>
              </a:rPr>
              <a:t> summary and conclusions”.</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Draft CRs/big draft CRs/TPs are expected in this bis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 </a:t>
            </a:r>
            <a:r>
              <a:rPr lang="en-US" altLang="zh-CN" sz="1400" dirty="0"/>
              <a:t>Same deadline as RAN4 </a:t>
            </a:r>
            <a:r>
              <a:rPr lang="en-US" altLang="zh-CN" sz="1400" dirty="0" err="1"/>
              <a:t>Tdoc</a:t>
            </a:r>
            <a:r>
              <a:rPr lang="en-US" altLang="zh-CN" sz="1400" dirty="0"/>
              <a:t> submission</a:t>
            </a:r>
          </a:p>
          <a:p>
            <a:pPr lvl="1">
              <a:spcBef>
                <a:spcPts val="0"/>
              </a:spcBef>
              <a:spcAft>
                <a:spcPts val="600"/>
              </a:spcAft>
            </a:pPr>
            <a:r>
              <a:rPr lang="en-US" altLang="zh-CN" sz="1200" dirty="0"/>
              <a:t>No request of adding new band combinations into basket WIs will be handled for bis-meeting and ad hoc meeting.</a:t>
            </a:r>
            <a:endParaRPr lang="zh-CN" altLang="zh-CN" sz="1200" dirty="0"/>
          </a:p>
          <a:p>
            <a:pPr lvl="1">
              <a:spcBef>
                <a:spcPts val="0"/>
              </a:spcBef>
              <a:spcAft>
                <a:spcPts val="600"/>
              </a:spcAft>
            </a:pPr>
            <a:r>
              <a:rPr lang="en-US" altLang="zh-CN" sz="1200" dirty="0"/>
              <a:t>No new band combination is allowed to be requested after the deadline</a:t>
            </a:r>
            <a:endParaRPr lang="zh-CN" altLang="zh-CN" sz="1200" dirty="0"/>
          </a:p>
          <a:p>
            <a:pPr lvl="2">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bis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bis meeting, </a:t>
            </a:r>
          </a:p>
          <a:p>
            <a:pPr lvl="2">
              <a:spcBef>
                <a:spcPts val="0"/>
              </a:spcBef>
              <a:spcAft>
                <a:spcPts val="600"/>
              </a:spcAft>
            </a:pPr>
            <a:r>
              <a:rPr lang="en-US" altLang="zh-CN" sz="1200" dirty="0"/>
              <a:t>The formal CRs corresponding to the endorsed draft CR or the formal CRs endorsed in bis meeting should be re-submitted.</a:t>
            </a:r>
          </a:p>
          <a:p>
            <a:pPr lvl="2">
              <a:spcBef>
                <a:spcPts val="0"/>
              </a:spcBef>
              <a:spcAft>
                <a:spcPts val="600"/>
              </a:spcAft>
            </a:pPr>
            <a:r>
              <a:rPr lang="en-US" altLang="zh-CN" sz="1200" dirty="0"/>
              <a:t>If further change(s) were needed on top of the endorsed CR/draft CR in the bis meeting, the new CR/draft CR should be based on the latest version of specifications and to capture the agreed CRs/endorsed draft CRs in the previous bis meeting with change marks in the new CR. </a:t>
            </a:r>
          </a:p>
          <a:p>
            <a:pPr lvl="1">
              <a:lnSpc>
                <a:spcPct val="110000"/>
              </a:lnSpc>
              <a:spcBef>
                <a:spcPts val="0"/>
              </a:spcBef>
              <a:spcAft>
                <a:spcPts val="600"/>
              </a:spcAft>
            </a:pPr>
            <a:r>
              <a:rPr lang="en-US" altLang="zh-CN" sz="1200" dirty="0"/>
              <a:t>Note that only CRs with essential corrections may be formally agreed by Chair and session chairs. Please see more details in slide #23.</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Rel-19 WIs, the big (draft) CR approach applies and basically the draft CRs are expected to submit</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agreements.</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[114bis][10x]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March 31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April 02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April 03 (Thursday), 12:00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April 04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April 06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6.2, 6.3 for NR,</a:t>
            </a:r>
            <a:r>
              <a:rPr lang="zh-CN" altLang="en-US" sz="1400" dirty="0"/>
              <a:t> </a:t>
            </a:r>
            <a:r>
              <a:rPr lang="en-US" altLang="zh-CN" sz="1400" dirty="0"/>
              <a:t>AI 6.4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April 02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April 04</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April 07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April 08 ~ April 11</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April 15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[1xx][xxx]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 In theory the TEI Cat-F CR is supposed to correct the functionality of previous TEI Cat-B CR(s). </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detailed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http://www.3gpp.org/ftp/Information/All_Templates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CR submissions with reference to the original CR/TP/TR,</a:t>
            </a:r>
            <a:r>
              <a:rPr lang="zh-CN" altLang="en-US" sz="1400" dirty="0">
                <a:cs typeface="+mn-cs"/>
              </a:rPr>
              <a:t> </a:t>
            </a:r>
            <a:r>
              <a:rPr lang="en-US" sz="1400" dirty="0" err="1">
                <a:cs typeface="+mn-cs"/>
              </a:rPr>
              <a:t>etc</a:t>
            </a:r>
            <a:r>
              <a:rPr lang="en-US" sz="1400" dirty="0">
                <a:cs typeface="+mn-cs"/>
              </a:rPr>
              <a:t> with the values that CR is going to correct</a:t>
            </a:r>
          </a:p>
          <a:p>
            <a:pPr lvl="1">
              <a:spcBef>
                <a:spcPts val="0"/>
              </a:spcBef>
              <a:spcAft>
                <a:spcPts val="600"/>
              </a:spcAft>
            </a:pPr>
            <a:r>
              <a:rPr lang="en-US" sz="1200" dirty="0">
                <a:cs typeface="+mn-cs"/>
              </a:rPr>
              <a:t>To make reader easily review CR, it is expected that the author(s</a:t>
            </a:r>
            <a:r>
              <a:rPr lang="zh-CN" altLang="en-US" sz="1200" dirty="0">
                <a:cs typeface="+mn-cs"/>
              </a:rPr>
              <a:t>）</a:t>
            </a:r>
            <a:r>
              <a:rPr lang="en-US" altLang="zh-CN" sz="1200" dirty="0">
                <a:cs typeface="+mn-cs"/>
              </a:rPr>
              <a:t>provide the reference to the original CR/TP/TR, which captures the values that CR is to correct. The reference is expected to provide in the cover page of CR.</a:t>
            </a:r>
            <a:endParaRPr lang="en-US" sz="1200" dirty="0">
              <a:cs typeface="+mn-cs"/>
            </a:endParaRP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4"/>
              </a:rPr>
              <a:t>https://www.3gpp.org/ftp/tsg_ran/WG4_Radio/TSGR4_114bis/Templates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 No green highlighted is expected.</a:t>
            </a:r>
          </a:p>
          <a:p>
            <a:pPr marL="0" lvl="1" indent="0">
              <a:spcBef>
                <a:spcPts val="0"/>
              </a:spcBef>
              <a:spcAft>
                <a:spcPts val="600"/>
              </a:spcAft>
              <a:buNone/>
            </a:pPr>
            <a:r>
              <a:rPr lang="en-US" altLang="zh-CN" sz="1400" dirty="0">
                <a:cs typeface="+mn-cs"/>
              </a:rPr>
              <a:t> </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docProps/app.xml><?xml version="1.0" encoding="utf-8"?>
<Properties xmlns="http://schemas.openxmlformats.org/officeDocument/2006/extended-properties" xmlns:vt="http://schemas.openxmlformats.org/officeDocument/2006/docPropsVTypes">
  <Template/>
  <TotalTime>401033</TotalTime>
  <Words>6860</Words>
  <Application>Microsoft Office PowerPoint</Application>
  <PresentationFormat>宽屏</PresentationFormat>
  <Paragraphs>478</Paragraphs>
  <Slides>26</Slides>
  <Notes>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微软雅黑</vt:lpstr>
      <vt:lpstr>Arial</vt:lpstr>
      <vt:lpstr>Arial Black</vt:lpstr>
      <vt:lpstr>Calibri</vt:lpstr>
      <vt:lpstr>Times New Roman</vt:lpstr>
      <vt:lpstr>3gpp</vt:lpstr>
      <vt:lpstr>RAN4#114bis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submission</vt:lpstr>
      <vt:lpstr>Correctly preparation for TR and TS</vt:lpstr>
      <vt:lpstr>Correctly preparation for TR and TS (cont.)</vt:lpstr>
      <vt:lpstr>Guidance of TOHRU for GTW  (TOHRU not available in RAN4#114bis)</vt:lpstr>
      <vt:lpstr>Register and check-in</vt:lpstr>
      <vt:lpstr>Post-meeting email process procedures/timelines  </vt:lpstr>
      <vt:lpstr>PowerPoint 演示文稿</vt:lpstr>
      <vt:lpstr>PowerPoint 演示文稿</vt:lpstr>
      <vt:lpstr>How to upload and access contributions</vt:lpstr>
      <vt:lpstr>MCC 3GU parsing tool (not valid in RAN4#114bis)</vt:lpstr>
      <vt:lpstr>Other guidelines</vt:lpstr>
      <vt:lpstr>Other guidelines (cont.) </vt:lpstr>
      <vt:lpstr>Other guidelines (cont.) </vt:lpstr>
      <vt:lpstr>Meeting rooms information </vt:lpstr>
      <vt:lpstr>Additional information for essential corrections of a CR</vt:lpstr>
      <vt:lpstr>RAN4 Chair Elections:  Guidance and arrangement</vt:lpstr>
      <vt:lpstr>RAN4 Chair Elections:  Additional guidance of voting tool</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2207</cp:revision>
  <cp:lastPrinted>2016-09-15T08:31:35Z</cp:lastPrinted>
  <dcterms:created xsi:type="dcterms:W3CDTF">2009-11-27T05:15:11Z</dcterms:created>
  <dcterms:modified xsi:type="dcterms:W3CDTF">2025-03-26T10:27:54Z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