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7"/>
  </p:notesMasterIdLst>
  <p:handoutMasterIdLst>
    <p:handoutMasterId r:id="rId18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996" r:id="rId12"/>
    <p:sldId id="1015" r:id="rId13"/>
    <p:sldId id="928" r:id="rId14"/>
    <p:sldId id="1016" r:id="rId15"/>
    <p:sldId id="1017" r:id="rId16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D71"/>
    <a:srgbClr val="D1DAE9"/>
    <a:srgbClr val="0000FF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41" d="100"/>
          <a:sy n="41" d="100"/>
        </p:scale>
        <p:origin x="40" y="8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3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3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Greece, 17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– 21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February,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Tdoc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request &amp; allocation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During the meeting,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will be allocated by session chairs according to the requests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Based on the online discussions, session chairs will allocate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 with help of MCC.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During coffee break, the delegates can request the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from session chairs in person. Please do not send email to request </a:t>
            </a:r>
            <a:r>
              <a:rPr lang="en-US" altLang="zh-CN" sz="1200" dirty="0" err="1"/>
              <a:t>tdoc</a:t>
            </a:r>
            <a:r>
              <a:rPr lang="en-US" altLang="zh-CN" sz="1200" dirty="0"/>
              <a:t> numbers, because it is inconvenient for session chairs to check and reply the email timely during the face-to-face meeting.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Email thread like </a:t>
            </a:r>
            <a:r>
              <a:rPr lang="en-US" altLang="zh-CN" sz="1200" dirty="0">
                <a:latin typeface="+mj-ea"/>
              </a:rPr>
              <a:t>“[1xx][X00] </a:t>
            </a:r>
            <a:r>
              <a:rPr lang="en-US" altLang="zh-CN" sz="1200" dirty="0" err="1">
                <a:latin typeface="+mj-ea"/>
              </a:rPr>
              <a:t>XXX_Session</a:t>
            </a:r>
            <a:r>
              <a:rPr lang="en-US" altLang="zh-CN" sz="1200" dirty="0">
                <a:latin typeface="+mj-ea"/>
              </a:rPr>
              <a:t> - </a:t>
            </a:r>
            <a:r>
              <a:rPr lang="en-US" altLang="zh-CN" sz="1200" dirty="0" err="1">
                <a:latin typeface="+mj-ea"/>
              </a:rPr>
              <a:t>tdoc</a:t>
            </a:r>
            <a:r>
              <a:rPr lang="en-US" altLang="zh-CN" sz="1200" dirty="0">
                <a:latin typeface="+mj-ea"/>
              </a:rPr>
              <a:t> </a:t>
            </a:r>
            <a:r>
              <a:rPr lang="en-US" altLang="zh-CN" sz="1200" dirty="0" err="1">
                <a:latin typeface="+mj-ea"/>
              </a:rPr>
              <a:t>request”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</a:rPr>
              <a:t>WON</a:t>
            </a:r>
            <a:r>
              <a:rPr lang="en-US" altLang="zh-CN" sz="1200" b="1" dirty="0" err="1">
                <a:solidFill>
                  <a:srgbClr val="FF0000"/>
                </a:solidFill>
                <a:latin typeface="+mj-ea"/>
                <a:ea typeface="+mj-ea"/>
              </a:rPr>
              <a:t>´T</a:t>
            </a:r>
            <a:r>
              <a:rPr lang="en-US" altLang="zh-CN" sz="1200" dirty="0">
                <a:latin typeface="+mj-ea"/>
                <a:ea typeface="+mj-ea"/>
              </a:rPr>
              <a:t> be used for </a:t>
            </a:r>
            <a:r>
              <a:rPr lang="en-US" altLang="zh-CN" sz="1200" dirty="0" err="1">
                <a:latin typeface="+mj-ea"/>
                <a:ea typeface="+mj-ea"/>
              </a:rPr>
              <a:t>tdoc</a:t>
            </a:r>
            <a:r>
              <a:rPr lang="en-US" altLang="zh-CN" sz="1200" dirty="0">
                <a:latin typeface="+mj-ea"/>
                <a:ea typeface="+mj-ea"/>
              </a:rPr>
              <a:t> request and allocation since it is difficult for session chairs to handle email during face-to-face meeting.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basket WIs, maintenance or other special topics, session chairs will allocate the </a:t>
            </a:r>
            <a:r>
              <a:rPr lang="en-US" altLang="zh-CN" sz="1400" dirty="0" err="1"/>
              <a:t>Tdoc</a:t>
            </a:r>
            <a:r>
              <a:rPr lang="en-US" altLang="zh-CN" sz="1400" dirty="0"/>
              <a:t> number for revision or new </a:t>
            </a:r>
            <a:r>
              <a:rPr lang="en-US" altLang="zh-CN" sz="1400" dirty="0" err="1"/>
              <a:t>tdocs</a:t>
            </a:r>
            <a:r>
              <a:rPr lang="en-US" altLang="zh-CN" sz="1400" dirty="0"/>
              <a:t> based on the recommendation in the topic moderators´ summary.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For TEI, if you plan to trigger a new topic which has no corresponding WI code and have to submit CR(s) with TEI-xx as the work item code for this topic, please contact session Chairs first, because TEI topics are under monitoring by RAN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submit the CRs by providing a TEI identifier and include it in the title of CRs.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Example of TEI identifier: </a:t>
            </a:r>
            <a:r>
              <a:rPr lang="en-GB" altLang="zh-CN" sz="1200" dirty="0"/>
              <a:t>[n77_Canada], which should be put in the tail of the </a:t>
            </a:r>
            <a:r>
              <a:rPr lang="en-GB" altLang="zh-CN" sz="1200" dirty="0" err="1"/>
              <a:t>tdoc</a:t>
            </a:r>
            <a:r>
              <a:rPr lang="en-GB" altLang="zh-CN" sz="1200" dirty="0"/>
              <a:t> title, e.g., UE RF requirements for … [n77_Canada]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TEI identifier should be provided for all the CRs with TEI18/TEI17 as WI code, otherwise the CRs cannot be approved officially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If CRs correspond to the previous release but the agreement in the group is to change it from Rel-18/17, the WI code of the previous release WID plus TEI18/TEI17 should be used as WI code, e.g., Work item code: </a:t>
            </a:r>
            <a:r>
              <a:rPr lang="en-US" altLang="zh-CN" sz="1200" dirty="0" err="1">
                <a:solidFill>
                  <a:srgbClr val="FF0000"/>
                </a:solidFill>
              </a:rPr>
              <a:t>NR_pos_enh</a:t>
            </a:r>
            <a:r>
              <a:rPr lang="en-US" altLang="zh-CN" sz="1200" dirty="0">
                <a:solidFill>
                  <a:srgbClr val="FF0000"/>
                </a:solidFill>
              </a:rPr>
              <a:t>-Core, TEI18, for which no TEI identifier is needed.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If TEI17 Cat-F CR was approved, the WI code for its Rel-18 Cat-A CR should be TEI17 rather than TEI18.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first CRs of one TEI topic to introduce a new should be prepared as Cat-B CRs. The CRs which correct the specification for the previous TEI topics should be submitted as Cat-F or Cat-A. </a:t>
            </a:r>
            <a:r>
              <a:rPr lang="en-US" altLang="zh-CN" sz="1200" dirty="0">
                <a:solidFill>
                  <a:srgbClr val="FF0000"/>
                </a:solidFill>
              </a:rPr>
              <a:t>In theory the TEI Cat-F CR is supposed to correct the functionality of previous TEI Cat-B CR(s).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refer to </a:t>
            </a:r>
            <a:r>
              <a:rPr lang="en-US" altLang="zh-CN" sz="1200" b="1" dirty="0">
                <a:solidFill>
                  <a:srgbClr val="FF0000"/>
                </a:solidFill>
              </a:rPr>
              <a:t>RP-240858</a:t>
            </a:r>
            <a:r>
              <a:rPr lang="en-US" altLang="zh-CN" sz="1200" dirty="0"/>
              <a:t> for the detailed rule of TEI.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Proponents of TEI CRs shall explicitly check during the quarter that all relevant work is completed in all RAN WGs before asking approval from RAN plenary. (Conclusions of RP-241618)</a:t>
            </a:r>
          </a:p>
        </p:txBody>
      </p:sp>
    </p:spTree>
    <p:extLst>
      <p:ext uri="{BB962C8B-B14F-4D97-AF65-F5344CB8AC3E}">
        <p14:creationId xmlns:p14="http://schemas.microsoft.com/office/powerpoint/2010/main" val="226156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CR/draft CR submissions for RAN#114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Please follow the agreement below in RAN4#112bis for CR/draft submissions considering the availability of Rel-19 specs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015321-6A59-4E68-A219-17B5DDDF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15" y="1594470"/>
            <a:ext cx="8839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7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information for essential corrections of a CR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272485" cy="2996927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To control the workload of maintenance work and to allocate more time for Rel-19 and Rel-20 work, it is expected that only CRs with essential changes will be agreed in the future meetings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Essential corrections include: complete references, remove [ ], resolve TBDs, stabilize parameters and references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for other actions will be judged for agreement case by case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CRs with WI code of </a:t>
            </a:r>
            <a:r>
              <a:rPr lang="en-US" altLang="zh-CN" sz="1200" dirty="0" err="1"/>
              <a:t>NR_newRAT</a:t>
            </a:r>
            <a:r>
              <a:rPr lang="en-US" altLang="zh-CN" sz="1200" dirty="0"/>
              <a:t>-Core will be reviewed more strictly. </a:t>
            </a:r>
            <a:r>
              <a:rPr lang="en-US" altLang="zh-CN" sz="1200" dirty="0">
                <a:solidFill>
                  <a:srgbClr val="FF0000"/>
                </a:solidFill>
              </a:rPr>
              <a:t>The essential correction of functionality introduced in Rel-15 is expected to start from Rel-15, but the bar to agree Rel-15 CR would be high and will be judged case by case.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It is expected for the proponents to provide discussion papers to clarify the rationale behind the changes.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Encourage companies to review CRs carefully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NOTE: the guidance above is published late for Athens meeting and company can provide feedback for it, and if agreeable, the formal guidance will be provided in the future meetings. </a:t>
            </a:r>
          </a:p>
        </p:txBody>
      </p:sp>
    </p:spTree>
    <p:extLst>
      <p:ext uri="{BB962C8B-B14F-4D97-AF65-F5344CB8AC3E}">
        <p14:creationId xmlns:p14="http://schemas.microsoft.com/office/powerpoint/2010/main" val="1748337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61785"/>
              </p:ext>
            </p:extLst>
          </p:nvPr>
        </p:nvGraphicFramePr>
        <p:xfrm>
          <a:off x="274711" y="1273322"/>
          <a:ext cx="11475132" cy="438912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TEI, essential CRs,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HPUE_NR_bands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HPUE_Basket_CADC_SUL (37)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NR_FR1_lessthan_5MHz_BW_Ph2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(18)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LTE_NR_Other_basket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(32)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NR_IoT_NTN_Bands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(to trigger discussions)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NR_mmWave_protect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(15)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NR_RRM_Ph5_Part2 (27)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NR_FR1_5MHz_BW_Ph2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A-IoT_device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A-IoT_BSCW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NR_RRM_Ph5_Part1 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Rel-18 NR_Mob_enh2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NR_SCM (30)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NTN_testing_NGSO_channel_model (9)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NR_ENDC_RF_Ph4_part2Chaired by Tina(Yuanyuan) Zhang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FS_NR_IMT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NR_SL_intraB_CA_ITS_part1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NR_SL_ intraB_CA_ITS_part2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NR_NTN_Ku_bands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 (3)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(6)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[220] [221]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39735"/>
              </p:ext>
            </p:extLst>
          </p:nvPr>
        </p:nvGraphicFramePr>
        <p:xfrm>
          <a:off x="349277" y="1410676"/>
          <a:ext cx="11255362" cy="44196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(30)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NR_ENDC_RF_Ph4_part2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(43)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NR_Mob_Ph4_Part1 (27)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Zhongyi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 (13)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 (23)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NR_LPWUS,</a:t>
                      </a:r>
                      <a:r>
                        <a:rPr lang="en-US" altLang="zh-CN" sz="800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NR_FR1_7MHz_BW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(30)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&amp; SAN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NR_NTN_Ph3_General_SAN_RF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NR_IoT_NTN_less_than_5MHz_BSRF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NR_PC2_RedCap_UE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NR_LBCA_Sw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After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(46)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the topic IoT-NTN in-band in NR NTN Chaired by Echo star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 (35)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Rel-18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CH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(13) (cont)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FS_NR_AIML_Mob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 Cont.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 &amp; 5G Broadcast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HAPS_operating_bands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[319] 5G_Broadcast_bands (5)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[134/135]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NR_ENDC_RF_Ph4_part3 Chaired by Ron (AT&amp;T)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097381"/>
              </p:ext>
            </p:extLst>
          </p:nvPr>
        </p:nvGraphicFramePr>
        <p:xfrm>
          <a:off x="270787" y="1445997"/>
          <a:ext cx="11510452" cy="455676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592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(56)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NR_MIMO_Ph5_Part2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NR_duplex_evo </a:t>
                      </a:r>
                      <a:endParaRPr kumimoji="0" lang="zh-CN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Rel-19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(8:30 –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NR_demod_Ph5_Part1_General_BS chaired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by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s-E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(CTC)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(starts at 9:30)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(5)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NonCol_intraB_ENDC_NR_CA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NR_LPWUS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(9) (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[227]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FS_NR_DL_Frag_Carrier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(Cont.)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NR_MIMO_Ph5_UE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NR_ATG_enh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(22)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(16:00 – 18:00)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4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NR_IoT_NTN_HPUE_part1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</a:t>
                      </a:r>
                      <a:r>
                        <a:rPr kumimoji="0" lang="en-US" altLang="zh-CN" sz="9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hocs</a:t>
                      </a:r>
                      <a:endParaRPr kumimoji="0" lang="nn-NO" altLang="zh-CN" sz="9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NR_NTN_Ph3_Part2 (13)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[231]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NR_MG_enh2 (19)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(16:00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 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 chaired by Siting Zhu (CAICT)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Iwo Angelow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Chaired by Per Lindell (Ericsson)</a:t>
                      </a: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[224]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[101~104] UERF_maintenance (selected topics),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76534"/>
              </p:ext>
            </p:extLst>
          </p:nvPr>
        </p:nvGraphicFramePr>
        <p:xfrm>
          <a:off x="361050" y="1406751"/>
          <a:ext cx="11318156" cy="4942769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(RAN4 Breakout1)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(RAN4 Breakout2 )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 (RAN4 Breakout3)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2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NR_IoT_NTN_HPUE_part2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(16)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NR_IoT_NTN_Bands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Netw_Energy_NR_enh_Part1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Netw_Energy_NR_enh_Part2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NR_ATG_enh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LS reply (none)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- 9:30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NR_LBCA_Sw,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- 10:30  </a:t>
                      </a:r>
                      <a:r>
                        <a:rPr lang="en-US" altLang="zh-CN" sz="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TBA</a:t>
                      </a: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(40)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(64)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R4-2501653 Progress update and next steps for the CA database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NR_reply_LS_UE_RF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NR_XR_Ph3 (15)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IoT_NTN_TDD (5)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BDaT critical topics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[128/129]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R18_UERF_maintenance_Part1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(52)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R18_UERF_maintenance_Part2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R4-2501624 Introducing Tx switching for 3Tx UEs in Rel-19 TEI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Up to Rel-18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Maintenance_R17 (30)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Maintenance_R18 (49)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RRM_Spec_Improvement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NR_pos_enh2 (12)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NR_Mob_enh2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BSRF_Maintenance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OTA_Maintenance_Part2 (1)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Ad-hoc(14:30~15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:30):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(15:30 – 16:30):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TBD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NR_AIML_air_part2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(cont, CSI)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NR_BS_RF_Part1_E_EIRP, Chaired by Fei Xue (ZTE)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NR_AIML_air_part1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TBA</a:t>
                      </a:r>
                      <a:endParaRPr lang="en-US" altLang="zh-CN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BSRF E-EIRP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2nd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715345"/>
              </p:ext>
            </p:extLst>
          </p:nvPr>
        </p:nvGraphicFramePr>
        <p:xfrm>
          <a:off x="239391" y="1416731"/>
          <a:ext cx="11657335" cy="378106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187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NR_NTN_Ph3_UE_RF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(UE RF only)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 OTA_Maintenance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[327] TRP_TRS_Ph3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Presentation of RAN4 Chair candidates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17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21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February 7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10~14)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February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17~20)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(February 24~27)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Feb 20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21)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9525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#3/4/23/24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0601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 for RAN4#114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7995589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Aphrodite I&amp;II (206</a:t>
            </a:r>
            <a:r>
              <a:rPr lang="zh-CN" altLang="en-US" sz="1200" dirty="0"/>
              <a:t>）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Aphrodite V (100)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: Omega (70</a:t>
            </a:r>
            <a:r>
              <a:rPr lang="zh-CN" altLang="en-US" sz="1200" dirty="0"/>
              <a:t>）</a:t>
            </a:r>
            <a:endParaRPr lang="it-IT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</a:t>
            </a:r>
            <a:r>
              <a:rPr lang="zh-CN" altLang="en-US" sz="1200" dirty="0"/>
              <a:t> </a:t>
            </a:r>
            <a:r>
              <a:rPr lang="en-US" altLang="zh-CN" sz="1200" dirty="0"/>
              <a:t>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D7BD7E7-80D0-4A19-A203-E331DEA4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3CB7F2D3-DE1B-442F-9CE3-D86E689B6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2827"/>
            <a:ext cx="6686716" cy="4728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3C6221-7EB8-4E03-BD4A-865685D7023C}"/>
              </a:ext>
            </a:extLst>
          </p:cNvPr>
          <p:cNvSpPr txBox="1"/>
          <p:nvPr/>
        </p:nvSpPr>
        <p:spPr>
          <a:xfrm>
            <a:off x="10835500" y="22816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BFA5023B-03D1-40C4-9EE4-66F273A8A558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DA54686-6DB6-4283-A752-11E7EA63203B}"/>
              </a:ext>
            </a:extLst>
          </p:cNvPr>
          <p:cNvSpPr txBox="1"/>
          <p:nvPr/>
        </p:nvSpPr>
        <p:spPr>
          <a:xfrm>
            <a:off x="4399445" y="328992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Omega</a:t>
            </a: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FB8F4EF7-DCD7-4DA4-9AD3-957010389024}"/>
              </a:ext>
            </a:extLst>
          </p:cNvPr>
          <p:cNvSpPr/>
          <p:nvPr/>
        </p:nvSpPr>
        <p:spPr>
          <a:xfrm>
            <a:off x="907889" y="4046652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6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C68143-B530-4487-9EA7-5BCC5970B48F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23d77754-4ccc-4c57-9291-cab09e81894a"/>
    <ds:schemaRef ds:uri="a915fe38-2618-47b6-8303-829fb71466d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417805</TotalTime>
  <Words>4056</Words>
  <Application>Microsoft Office PowerPoint</Application>
  <PresentationFormat>宽屏</PresentationFormat>
  <Paragraphs>490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Arial</vt:lpstr>
      <vt:lpstr>Arial Black</vt:lpstr>
      <vt:lpstr>Calibri</vt:lpstr>
      <vt:lpstr>Times New Roman</vt:lpstr>
      <vt:lpstr>3gpp</vt:lpstr>
      <vt:lpstr>RAN4#114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for RAN4#114 </vt:lpstr>
      <vt:lpstr>Tdoc request &amp; allocation </vt:lpstr>
      <vt:lpstr>Additional information for CR/draft CR submissions for RAN#114</vt:lpstr>
      <vt:lpstr>Additional information for essential corrections of a CR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Daixizeng</cp:lastModifiedBy>
  <cp:revision>3869</cp:revision>
  <cp:lastPrinted>2016-09-15T08:31:35Z</cp:lastPrinted>
  <dcterms:created xsi:type="dcterms:W3CDTF">2009-11-27T05:15:11Z</dcterms:created>
  <dcterms:modified xsi:type="dcterms:W3CDTF">2025-02-19T04:29:04Z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