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996" r:id="rId12"/>
    <p:sldId id="1015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D71"/>
    <a:srgbClr val="0000FF"/>
    <a:srgbClr val="D1DAE9"/>
    <a:srgbClr val="F0F3F8"/>
    <a:srgbClr val="FF3300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110" d="100"/>
          <a:sy n="110" d="100"/>
        </p:scale>
        <p:origin x="9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Greece, 17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– 21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February,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59646"/>
              </p:ext>
            </p:extLst>
          </p:nvPr>
        </p:nvGraphicFramePr>
        <p:xfrm>
          <a:off x="274711" y="1273322"/>
          <a:ext cx="11475132" cy="487680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HPUE_NR_bands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HPUE_Basket_CADC_SUL (37)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LTE_NR_Other_basket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(32)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NR_FR1_lessthan_5MHz_BW_Ph2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NR_demod_Ph5_Part1_General_BS (18)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NR_LTE_TN_Bands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NR_IoT_NTN_Bands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(to trigger discussions)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NR_mmWave_protect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(15)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NR_SL_intraB_CA_ITS_part1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NR_SL_ intraB_CA_ITS_part2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NR_FR1_5MHz_BW_Ph2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NR_RRM_Ph5_Part2 (27)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NR_SCM (30)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A-IoT_device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A-IoT_BSCW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NR_RRM_Ph5_Part1 (14)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Rel-18 NR_Mob_enh2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NR_SCM (30)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NTN_testing_NGSO_channel_model (9)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NR_ENDC_RF_Ph4_part2Chaired by Tina(Yuanyuan) Zhang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A-IoT_BSCW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(Cont.)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FS_NR_IMT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(24)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NR_NTN_Ku_bands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NR_ATG_enh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NR_BS_RF_Part1_E_EIRP, Chaired by Fei Xue (ZTE)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[220] [221]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92774"/>
              </p:ext>
            </p:extLst>
          </p:nvPr>
        </p:nvGraphicFramePr>
        <p:xfrm>
          <a:off x="349277" y="1410676"/>
          <a:ext cx="11255362" cy="4327955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NR_ENDC_RF_Ph4_part3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NR_ENDC_RF_Ph4_part2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(43)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NR_Mob_Ph4_Part1 (27)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Rel-18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NR_NTN_Ph3_UE_RF (13)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NR_LPWUS,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NR_FR1_7MHz_BW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(23)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NR_ENDC_RF_Ph4_part1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NR_Mob_Ph4_Part2 (12)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(30)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 (23)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&amp; SAN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NR_NTN_Ph3_General_SAN_RF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NR_IoT_NTN_less_than_5MHz_BSRF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(13)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NR_PC2_RedCap_UE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NR_LBCA_Sw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(46)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After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NR_LBCA_Sw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 (35)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Rel-18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IoT_NTN_TDD_General (3)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Merged into [318]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 (3)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 Cont.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HAPS &amp; 5G Broadcast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HAPS_operating_bands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5G_Broadcast_bands (5)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[134/135]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NR_ENDC_RF_Ph4_part3 Chaired by Ron (AT&amp;T)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50599"/>
              </p:ext>
            </p:extLst>
          </p:nvPr>
        </p:nvGraphicFramePr>
        <p:xfrm>
          <a:off x="270787" y="1445997"/>
          <a:ext cx="11510452" cy="466344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(56)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zh-CN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NR_MIMO_Ph5_Part2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Rel-19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(8:30 – 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NR_demod_Ph5_Part1_General_BS chaired </a:t>
                      </a:r>
                      <a:r>
                        <a:rPr kumimoji="0" lang="es-E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by</a:t>
                      </a: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s-E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(CTC)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(starts at 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(5)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(9)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NonCol_intraB_ENDC_NR_CA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NR_LPWUS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(9) (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[227]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(Cont.)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NR_MIMO_Ph5_UE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NR_ATG_enh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(22)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(16:00 – 18:00)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chaired by Siting Zhu (CAICT)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NR_IoT_NTN_HPUE_part1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NR_NTN_Ph3_Part2 (13)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[231]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 </a:t>
                      </a:r>
                      <a:endParaRPr lang="en-US" altLang="zh-CN" sz="800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IoT_NTN_TDD (5)</a:t>
                      </a:r>
                      <a:endParaRPr kumimoji="0" lang="nn-NO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(16:00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chaired by Siting Zhu (CAICT)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Iwo Angelow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Chaired by Per Lindell (Ericsson)</a:t>
                      </a: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[224]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 (17)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[101~104] UERF_maintenance (selected topics),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650214"/>
              </p:ext>
            </p:extLst>
          </p:nvPr>
        </p:nvGraphicFramePr>
        <p:xfrm>
          <a:off x="361050" y="1406751"/>
          <a:ext cx="11318156" cy="5308529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9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NR_IoT_NTN_HPUE_part2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NR_IoT_NTN_Bands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Netw_Energy_NR_enh_Part1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Netw_Energy_NR_enh_Part2 (15)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LS reply (none)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NR_IoT_NTN_Bands</a:t>
                      </a:r>
                      <a:r>
                        <a:rPr kumimoji="0" lang="nb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(Cont)</a:t>
                      </a:r>
                      <a:endParaRPr kumimoji="0" lang="nn-NO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(40)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(64)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R4-2501653 Progress update and next steps for the CA database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NR_reply_LS_UE_RF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NR_XR_Ph3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NR_MG_enh2 (19)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BDaT critical topics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[128/129]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(72)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(52)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R18_UERF_maintenance_Part2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R4-2501624 Introducing Tx switching for 3Tx UEs in Rel-19 TEI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Up to Rel-18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Maintenance_R17 (30)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Maintenance_R18 (49)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RRM_Spec_Improvement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NR_pos_enh2 (12)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NR_Mob_enh2 (31)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BSRF_Maintenance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OTA_Maintenance_Part2 (1)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Ad-hoc(14:30~15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:30):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(15:30 – 16:30):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TBD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(cont, CSI)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NR_BS_RF_Part1_E_EIRP, Chaired by Fei Xue (ZTE)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Return-to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or Ad-hoc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2nd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15345"/>
              </p:ext>
            </p:extLst>
          </p:nvPr>
        </p:nvGraphicFramePr>
        <p:xfrm>
          <a:off x="239391" y="1416731"/>
          <a:ext cx="11657335" cy="378106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18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NR_NTN_Ph3_UE_RF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(UE RF only)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OTA_Maintenance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Presentation of RAN4 Chair candidates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21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February 7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February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10~14)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February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17~20)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(February 24~27)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 20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21)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9525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#3/4/23/24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50601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 for RAN4#114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7995589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Aphrodite I&amp;II (206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Aphrodite V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: Omega (70</a:t>
            </a:r>
            <a:r>
              <a:rPr lang="zh-CN" altLang="en-US" sz="1200" dirty="0"/>
              <a:t>）</a:t>
            </a:r>
            <a:endParaRPr lang="it-IT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</a:t>
            </a:r>
            <a:r>
              <a:rPr lang="zh-CN" altLang="en-US" sz="1200" dirty="0"/>
              <a:t> </a:t>
            </a:r>
            <a:r>
              <a:rPr lang="en-US" altLang="zh-CN" sz="1200" dirty="0"/>
              <a:t>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D7BD7E7-80D0-4A19-A203-E331DEA4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CB7F2D3-DE1B-442F-9CE3-D86E689B6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2827"/>
            <a:ext cx="6686716" cy="4728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C6221-7EB8-4E03-BD4A-865685D7023C}"/>
              </a:ext>
            </a:extLst>
          </p:cNvPr>
          <p:cNvSpPr txBox="1"/>
          <p:nvPr/>
        </p:nvSpPr>
        <p:spPr>
          <a:xfrm>
            <a:off x="10835500" y="228162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FA5023B-03D1-40C4-9EE4-66F273A8A558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DA54686-6DB6-4283-A752-11E7EA63203B}"/>
              </a:ext>
            </a:extLst>
          </p:cNvPr>
          <p:cNvSpPr txBox="1"/>
          <p:nvPr/>
        </p:nvSpPr>
        <p:spPr>
          <a:xfrm>
            <a:off x="4399445" y="328992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Omega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B8F4EF7-DCD7-4DA4-9AD3-957010389024}"/>
              </a:ext>
            </a:extLst>
          </p:cNvPr>
          <p:cNvSpPr/>
          <p:nvPr/>
        </p:nvSpPr>
        <p:spPr>
          <a:xfrm>
            <a:off x="907889" y="4046652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66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23d77754-4ccc-4c57-9291-cab09e81894a"/>
    <ds:schemaRef ds:uri="a915fe38-2618-47b6-8303-829fb71466d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414947</TotalTime>
  <Words>3346</Words>
  <Application>Microsoft Office PowerPoint</Application>
  <PresentationFormat>宽屏</PresentationFormat>
  <Paragraphs>455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Arial Black</vt:lpstr>
      <vt:lpstr>Calibri</vt:lpstr>
      <vt:lpstr>Times New Roman</vt:lpstr>
      <vt:lpstr>3gpp</vt:lpstr>
      <vt:lpstr>RAN4#114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for RAN4#114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3829</cp:revision>
  <cp:lastPrinted>2016-09-15T08:31:35Z</cp:lastPrinted>
  <dcterms:created xsi:type="dcterms:W3CDTF">2009-11-27T05:15:11Z</dcterms:created>
  <dcterms:modified xsi:type="dcterms:W3CDTF">2025-02-14T06:48:19Z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