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33" r:id="rId6"/>
    <p:sldId id="1034" r:id="rId7"/>
    <p:sldId id="1035" r:id="rId8"/>
    <p:sldId id="1036" r:id="rId9"/>
    <p:sldId id="1037" r:id="rId10"/>
    <p:sldId id="1011" r:id="rId11"/>
    <p:sldId id="996" r:id="rId12"/>
    <p:sldId id="1015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0000FF"/>
    <a:srgbClr val="D1DAE9"/>
    <a:srgbClr val="F0F3F8"/>
    <a:srgbClr val="FF3300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5301" autoAdjust="0"/>
  </p:normalViewPr>
  <p:slideViewPr>
    <p:cSldViewPr snapToGrid="0">
      <p:cViewPr varScale="1">
        <p:scale>
          <a:sx n="110" d="100"/>
          <a:sy n="110" d="100"/>
        </p:scale>
        <p:origin x="95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RAN4#114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#114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Athens, Greece, 17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21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February,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072944"/>
              </p:ext>
            </p:extLst>
          </p:nvPr>
        </p:nvGraphicFramePr>
        <p:xfrm>
          <a:off x="274711" y="1273322"/>
          <a:ext cx="11475132" cy="4876800"/>
        </p:xfrm>
        <a:graphic>
          <a:graphicData uri="http://schemas.openxmlformats.org/drawingml/2006/table">
            <a:tbl>
              <a:tblPr/>
              <a:tblGrid>
                <a:gridCol w="711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09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0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0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09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HPUE_NR_bands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HPUE_Basket_EN-DC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HPUE_Basket_CADC_SUL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NR_FR1_lessthan_5MHz_BW_Ph2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NR_demod_Ph5_Part1_General_BS (18)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(to trigger discussions)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NR_SL_intraB_CA_ITS_part1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 intraB_CA_ITS_part2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NR_FR1_5MHz_BW_Ph2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NR_RRM_Ph5_Part2 (27)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NR_demod_Ph5_Part2_UE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NR_SCM (30)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(29)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NR_RRM_Ph5_Part1 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Rel-18 NR_Mob_enh2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NR_SCM (30) cont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NTN_testing_NGSO_channel_model (9)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(Cont.)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(24)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NR_NTN_Ku_bands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Ad-hoc(16:30~18:00):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FS_NR_DL_Frag_Carrier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NonCol_intraB_ENDC_NR_CA_Ph2 (9)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[220] [221]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337292"/>
              </p:ext>
            </p:extLst>
          </p:nvPr>
        </p:nvGraphicFramePr>
        <p:xfrm>
          <a:off x="349277" y="1410676"/>
          <a:ext cx="11255362" cy="4327955"/>
        </p:xfrm>
        <a:graphic>
          <a:graphicData uri="http://schemas.openxmlformats.org/drawingml/2006/table">
            <a:tbl>
              <a:tblPr/>
              <a:tblGrid>
                <a:gridCol w="70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NR_Mob_Ph4_Part1 (27)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Rel-18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 (13)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(23)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NR_LPWUS,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NR_Mob_Ph4_Part2 (12)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(23)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&amp; SAN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NR_NTN_Ph3_General_SAN_RF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(13)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NR_PC2_RedCap_UE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15:30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NR_LBCA_Sw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FS_NR_AIML_Mob (35)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Rel-18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IoT_NTN_TDD_General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IoT_NTN_TDD_UE_SAN_RF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LPWUS (14:30~15:30)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NR_LPWUS, Chaired by Leo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FS_NR_AIML_Mob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(35) Cont.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(21)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HAPS &amp; 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HAPS_operating_bands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5G_Broadcast_bands (5)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(16:30~18:00):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[217][218]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Demod_Maintenance_Part1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Demod_Maintenance_Part2 chaired by Manasa Raghavan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778015"/>
              </p:ext>
            </p:extLst>
          </p:nvPr>
        </p:nvGraphicFramePr>
        <p:xfrm>
          <a:off x="270787" y="1445997"/>
          <a:ext cx="11510452" cy="4541520"/>
        </p:xfrm>
        <a:graphic>
          <a:graphicData uri="http://schemas.openxmlformats.org/drawingml/2006/table">
            <a:tbl>
              <a:tblPr/>
              <a:tblGrid>
                <a:gridCol w="714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(56)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zh-CN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NR_MIMO_Ph5_Part2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NR_demod_Ph5_Part1_General_BS chaired </a:t>
                      </a:r>
                      <a:r>
                        <a:rPr kumimoji="0" lang="es-E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</a:t>
                      </a:r>
                      <a:r>
                        <a:rPr kumimoji="0" lang="es-E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s-E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s-E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Karsten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Petersen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NR_LPWUS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TRP_TRS_Ph3 (22)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Rel-19 NR_Mob_Ph4, Chaired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(Cont.)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MIMO_OTA_Ph3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NR_FR2_OTA (5)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BSRF_Simplify_CoLo_Coex (4)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OTA (16:00 – 18:00)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TRP_TRS_Ph3 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MIMO_OTA_Ph3 chaired by Siting Zhu (CAICT)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NR_XR_Ph3, Chaired by Rafael Paiva (Nokia)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NR_NTN_Ph3_Part2 (13)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[231]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IoT_NTN_TDD (5)</a:t>
                      </a:r>
                      <a:endParaRPr kumimoji="0" lang="nn-NO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OTA (16:00 – 18:00)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TRP_TRS_Ph3 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MIMO_OTA_Ph3 chaired by Siting Zhu (CAICT)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(16:30~18:00):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[224]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(17)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UERF_maintenance (selected topics),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76950"/>
              </p:ext>
            </p:extLst>
          </p:nvPr>
        </p:nvGraphicFramePr>
        <p:xfrm>
          <a:off x="361050" y="1406751"/>
          <a:ext cx="11318156" cy="5186609"/>
        </p:xfrm>
        <a:graphic>
          <a:graphicData uri="http://schemas.openxmlformats.org/drawingml/2006/table">
            <a:tbl>
              <a:tblPr/>
              <a:tblGrid>
                <a:gridCol w="711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92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Netw_Energy_NR_enh_Part1 (16)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Netw_Energy_NR_enh_Part2 (15)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(none)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(64)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R4-2501653 Progress update and next steps for the CA database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NR_XR_Ph3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NR_MG_enh2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BDaT critical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R4-2501624 Introducing Tx switching for 3Tx UEs in Rel-19 TEI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(30)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 (49)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NR_pos_enh2 (12)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NR_Mob_enh2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(45)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Demod_Maintenance_Part1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Demod_Maintenance_Part2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OTA_Maintenance_Part2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Ad-hoc(14:30~15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:30):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(15:30 – 16:30):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(cont)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(if any)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(16:30~18:00)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Return-to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or Ad-hoc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2nd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715345"/>
              </p:ext>
            </p:extLst>
          </p:nvPr>
        </p:nvGraphicFramePr>
        <p:xfrm>
          <a:off x="239391" y="1416731"/>
          <a:ext cx="11657335" cy="3781060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187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OTA_Maintenance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Presentation of RAN4 Chair candidates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February 17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21</a:t>
            </a:r>
            <a:r>
              <a:rPr lang="en-US" sz="1400" baseline="30000" dirty="0">
                <a:solidFill>
                  <a:srgbClr val="FF0000"/>
                </a:solidFill>
              </a:rPr>
              <a:t>st</a:t>
            </a:r>
            <a:r>
              <a:rPr lang="en-US" sz="1400" dirty="0">
                <a:solidFill>
                  <a:srgbClr val="FF0000"/>
                </a:solidFill>
              </a:rPr>
              <a:t>, 2025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 in the best effort way.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February 7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2025,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February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10~14)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February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17~20)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(February 24~27)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6259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Feb 20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21)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61046" y="5812565"/>
            <a:ext cx="95250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#3/4/23/24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61046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50601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 for RAN4#114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4611457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zh-CN" altLang="en-US" sz="1200" dirty="0"/>
              <a:t>（</a:t>
            </a:r>
            <a:r>
              <a:rPr lang="en-US" altLang="zh-CN" sz="1200" dirty="0"/>
              <a:t>250 persons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zh-CN" altLang="en-US" sz="1200" dirty="0"/>
              <a:t>（</a:t>
            </a:r>
            <a:r>
              <a:rPr lang="en-US" altLang="zh-CN" sz="1200" dirty="0"/>
              <a:t>100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</a:t>
            </a:r>
            <a:r>
              <a:rPr lang="zh-CN" altLang="en-US" sz="1200" dirty="0"/>
              <a:t>（</a:t>
            </a:r>
            <a:r>
              <a:rPr lang="en-US" altLang="zh-CN" sz="1200" dirty="0"/>
              <a:t>100</a:t>
            </a:r>
            <a:r>
              <a:rPr lang="zh-CN" altLang="en-US" sz="1200" dirty="0"/>
              <a:t>）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</a:t>
            </a:r>
            <a:r>
              <a:rPr lang="zh-CN" altLang="en-US" sz="1200" dirty="0"/>
              <a:t>（</a:t>
            </a:r>
            <a:r>
              <a:rPr lang="en-US" altLang="zh-CN" sz="1200" dirty="0"/>
              <a:t>50</a:t>
            </a:r>
            <a:r>
              <a:rPr lang="zh-CN" altLang="en-US" sz="1200" dirty="0"/>
              <a:t>）</a:t>
            </a:r>
            <a:endParaRPr lang="en-US" altLang="zh-CN" sz="1200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1295C32A-E1D4-4567-8537-128EDFF45C03}"/>
              </a:ext>
            </a:extLst>
          </p:cNvPr>
          <p:cNvSpPr txBox="1"/>
          <p:nvPr/>
        </p:nvSpPr>
        <p:spPr>
          <a:xfrm rot="18807097">
            <a:off x="4151512" y="3675888"/>
            <a:ext cx="31560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 be updated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866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infopath/2007/PartnerControls"/>
    <ds:schemaRef ds:uri="23d77754-4ccc-4c57-9291-cab09e81894a"/>
    <ds:schemaRef ds:uri="a915fe38-2618-47b6-8303-829fb71466d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411215</TotalTime>
  <Words>3248</Words>
  <Application>Microsoft Office PowerPoint</Application>
  <PresentationFormat>宽屏</PresentationFormat>
  <Paragraphs>445</Paragraphs>
  <Slides>9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RAN4#114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for RAN4#114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3808</cp:revision>
  <cp:lastPrinted>2016-09-15T08:31:35Z</cp:lastPrinted>
  <dcterms:created xsi:type="dcterms:W3CDTF">2009-11-27T05:15:11Z</dcterms:created>
  <dcterms:modified xsi:type="dcterms:W3CDTF">2025-02-11T05:52:43Z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1730945330</vt:lpwstr>
  </property>
</Properties>
</file>