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8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9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ladenis, Alex" userId="fddeadd9-bec1-4005-94c5-46ba714cee06" providerId="ADAL" clId="{89347BA7-7DA8-4369-AB79-D315FB075FCD}"/>
    <pc:docChg chg="undo custSel addSld delSld modSld sldOrd">
      <pc:chgData name="Bladenis, Alex" userId="fddeadd9-bec1-4005-94c5-46ba714cee06" providerId="ADAL" clId="{89347BA7-7DA8-4369-AB79-D315FB075FCD}" dt="2024-05-06T04:02:33.870" v="491" actId="6549"/>
      <pc:docMkLst>
        <pc:docMk/>
      </pc:docMkLst>
      <pc:sldChg chg="modSp mod">
        <pc:chgData name="Bladenis, Alex" userId="fddeadd9-bec1-4005-94c5-46ba714cee06" providerId="ADAL" clId="{89347BA7-7DA8-4369-AB79-D315FB075FCD}" dt="2024-05-01T07:26:23.208" v="26" actId="20577"/>
        <pc:sldMkLst>
          <pc:docMk/>
          <pc:sldMk cId="3947912778" sldId="256"/>
        </pc:sldMkLst>
        <pc:spChg chg="mod">
          <ac:chgData name="Bladenis, Alex" userId="fddeadd9-bec1-4005-94c5-46ba714cee06" providerId="ADAL" clId="{89347BA7-7DA8-4369-AB79-D315FB075FCD}" dt="2024-05-01T07:26:23.208" v="26" actId="20577"/>
          <ac:spMkLst>
            <pc:docMk/>
            <pc:sldMk cId="3947912778" sldId="256"/>
            <ac:spMk id="4" creationId="{00000000-0000-0000-0000-000000000000}"/>
          </ac:spMkLst>
        </pc:spChg>
      </pc:sldChg>
      <pc:sldChg chg="modSp mod">
        <pc:chgData name="Bladenis, Alex" userId="fddeadd9-bec1-4005-94c5-46ba714cee06" providerId="ADAL" clId="{89347BA7-7DA8-4369-AB79-D315FB075FCD}" dt="2024-05-01T07:26:32.961" v="29" actId="14100"/>
        <pc:sldMkLst>
          <pc:docMk/>
          <pc:sldMk cId="4260563467" sldId="257"/>
        </pc:sldMkLst>
        <pc:spChg chg="mod">
          <ac:chgData name="Bladenis, Alex" userId="fddeadd9-bec1-4005-94c5-46ba714cee06" providerId="ADAL" clId="{89347BA7-7DA8-4369-AB79-D315FB075FCD}" dt="2024-05-01T07:26:32.961" v="29" actId="14100"/>
          <ac:spMkLst>
            <pc:docMk/>
            <pc:sldMk cId="4260563467" sldId="257"/>
            <ac:spMk id="3" creationId="{00000000-0000-0000-0000-000000000000}"/>
          </ac:spMkLst>
        </pc:spChg>
      </pc:sldChg>
      <pc:sldChg chg="new del">
        <pc:chgData name="Bladenis, Alex" userId="fddeadd9-bec1-4005-94c5-46ba714cee06" providerId="ADAL" clId="{89347BA7-7DA8-4369-AB79-D315FB075FCD}" dt="2024-05-01T07:54:16.811" v="31" actId="47"/>
        <pc:sldMkLst>
          <pc:docMk/>
          <pc:sldMk cId="1867555497" sldId="260"/>
        </pc:sldMkLst>
      </pc:sldChg>
      <pc:sldChg chg="addSp delSp modSp new add del mod ord">
        <pc:chgData name="Bladenis, Alex" userId="fddeadd9-bec1-4005-94c5-46ba714cee06" providerId="ADAL" clId="{89347BA7-7DA8-4369-AB79-D315FB075FCD}" dt="2024-05-02T11:06:30.182" v="437" actId="47"/>
        <pc:sldMkLst>
          <pc:docMk/>
          <pc:sldMk cId="3555224927" sldId="260"/>
        </pc:sldMkLst>
        <pc:spChg chg="mod">
          <ac:chgData name="Bladenis, Alex" userId="fddeadd9-bec1-4005-94c5-46ba714cee06" providerId="ADAL" clId="{89347BA7-7DA8-4369-AB79-D315FB075FCD}" dt="2024-05-01T08:05:59.471" v="99" actId="20577"/>
          <ac:spMkLst>
            <pc:docMk/>
            <pc:sldMk cId="3555224927" sldId="260"/>
            <ac:spMk id="2" creationId="{6207F01D-C4A3-063F-30C7-6E02DDA70BD3}"/>
          </ac:spMkLst>
        </pc:spChg>
        <pc:spChg chg="del">
          <ac:chgData name="Bladenis, Alex" userId="fddeadd9-bec1-4005-94c5-46ba714cee06" providerId="ADAL" clId="{89347BA7-7DA8-4369-AB79-D315FB075FCD}" dt="2024-05-01T08:03:17.486" v="33"/>
          <ac:spMkLst>
            <pc:docMk/>
            <pc:sldMk cId="3555224927" sldId="260"/>
            <ac:spMk id="3" creationId="{4D55FFA4-445F-0554-E2F2-C78A624EF781}"/>
          </ac:spMkLst>
        </pc:spChg>
        <pc:graphicFrameChg chg="add mod modGraphic">
          <ac:chgData name="Bladenis, Alex" userId="fddeadd9-bec1-4005-94c5-46ba714cee06" providerId="ADAL" clId="{89347BA7-7DA8-4369-AB79-D315FB075FCD}" dt="2024-05-01T08:22:58.805" v="100" actId="113"/>
          <ac:graphicFrameMkLst>
            <pc:docMk/>
            <pc:sldMk cId="3555224927" sldId="260"/>
            <ac:graphicFrameMk id="4" creationId="{881DC72C-7067-7207-3B8B-638B449E3AFF}"/>
          </ac:graphicFrameMkLst>
        </pc:graphicFrameChg>
      </pc:sldChg>
      <pc:sldChg chg="modSp add mod">
        <pc:chgData name="Bladenis, Alex" userId="fddeadd9-bec1-4005-94c5-46ba714cee06" providerId="ADAL" clId="{89347BA7-7DA8-4369-AB79-D315FB075FCD}" dt="2024-05-06T04:02:22.153" v="490" actId="20577"/>
        <pc:sldMkLst>
          <pc:docMk/>
          <pc:sldMk cId="2808286667" sldId="261"/>
        </pc:sldMkLst>
        <pc:spChg chg="mod">
          <ac:chgData name="Bladenis, Alex" userId="fddeadd9-bec1-4005-94c5-46ba714cee06" providerId="ADAL" clId="{89347BA7-7DA8-4369-AB79-D315FB075FCD}" dt="2024-05-06T04:02:22.153" v="490" actId="20577"/>
          <ac:spMkLst>
            <pc:docMk/>
            <pc:sldMk cId="2808286667" sldId="261"/>
            <ac:spMk id="2" creationId="{00000000-0000-0000-0000-000000000000}"/>
          </ac:spMkLst>
        </pc:spChg>
        <pc:spChg chg="mod">
          <ac:chgData name="Bladenis, Alex" userId="fddeadd9-bec1-4005-94c5-46ba714cee06" providerId="ADAL" clId="{89347BA7-7DA8-4369-AB79-D315FB075FCD}" dt="2024-05-02T11:07:20.208" v="441" actId="6549"/>
          <ac:spMkLst>
            <pc:docMk/>
            <pc:sldMk cId="2808286667" sldId="261"/>
            <ac:spMk id="3" creationId="{00000000-0000-0000-0000-000000000000}"/>
          </ac:spMkLst>
        </pc:spChg>
        <pc:graphicFrameChg chg="mod modGraphic">
          <ac:chgData name="Bladenis, Alex" userId="fddeadd9-bec1-4005-94c5-46ba714cee06" providerId="ADAL" clId="{89347BA7-7DA8-4369-AB79-D315FB075FCD}" dt="2024-05-02T23:38:43.810" v="475" actId="6549"/>
          <ac:graphicFrameMkLst>
            <pc:docMk/>
            <pc:sldMk cId="2808286667" sldId="261"/>
            <ac:graphicFrameMk id="4" creationId="{00000000-0000-0000-0000-000000000000}"/>
          </ac:graphicFrameMkLst>
        </pc:graphicFrameChg>
      </pc:sldChg>
      <pc:sldChg chg="addSp modSp add mod">
        <pc:chgData name="Bladenis, Alex" userId="fddeadd9-bec1-4005-94c5-46ba714cee06" providerId="ADAL" clId="{89347BA7-7DA8-4369-AB79-D315FB075FCD}" dt="2024-05-06T04:02:33.870" v="491" actId="6549"/>
        <pc:sldMkLst>
          <pc:docMk/>
          <pc:sldMk cId="3688385197" sldId="262"/>
        </pc:sldMkLst>
        <pc:spChg chg="mod">
          <ac:chgData name="Bladenis, Alex" userId="fddeadd9-bec1-4005-94c5-46ba714cee06" providerId="ADAL" clId="{89347BA7-7DA8-4369-AB79-D315FB075FCD}" dt="2024-05-06T04:02:33.870" v="491" actId="6549"/>
          <ac:spMkLst>
            <pc:docMk/>
            <pc:sldMk cId="3688385197" sldId="262"/>
            <ac:spMk id="2" creationId="{00000000-0000-0000-0000-000000000000}"/>
          </ac:spMkLst>
        </pc:spChg>
        <pc:spChg chg="mod">
          <ac:chgData name="Bladenis, Alex" userId="fddeadd9-bec1-4005-94c5-46ba714cee06" providerId="ADAL" clId="{89347BA7-7DA8-4369-AB79-D315FB075FCD}" dt="2024-05-02T11:12:02.088" v="450" actId="1076"/>
          <ac:spMkLst>
            <pc:docMk/>
            <pc:sldMk cId="3688385197" sldId="262"/>
            <ac:spMk id="5" creationId="{00000000-0000-0000-0000-000000000000}"/>
          </ac:spMkLst>
        </pc:spChg>
        <pc:graphicFrameChg chg="mod modGraphic">
          <ac:chgData name="Bladenis, Alex" userId="fddeadd9-bec1-4005-94c5-46ba714cee06" providerId="ADAL" clId="{89347BA7-7DA8-4369-AB79-D315FB075FCD}" dt="2024-05-02T11:12:06.062" v="451" actId="1076"/>
          <ac:graphicFrameMkLst>
            <pc:docMk/>
            <pc:sldMk cId="3688385197" sldId="262"/>
            <ac:graphicFrameMk id="4" creationId="{00000000-0000-0000-0000-000000000000}"/>
          </ac:graphicFrameMkLst>
        </pc:graphicFrameChg>
        <pc:picChg chg="add mod">
          <ac:chgData name="Bladenis, Alex" userId="fddeadd9-bec1-4005-94c5-46ba714cee06" providerId="ADAL" clId="{89347BA7-7DA8-4369-AB79-D315FB075FCD}" dt="2024-05-02T11:12:09.972" v="454" actId="1076"/>
          <ac:picMkLst>
            <pc:docMk/>
            <pc:sldMk cId="3688385197" sldId="262"/>
            <ac:picMk id="6" creationId="{7F71C36C-E552-C952-71B5-AEC5AF3AC98E}"/>
          </ac:picMkLst>
        </pc:picChg>
      </pc:sldChg>
      <pc:sldChg chg="modSp add mod">
        <pc:chgData name="Bladenis, Alex" userId="fddeadd9-bec1-4005-94c5-46ba714cee06" providerId="ADAL" clId="{89347BA7-7DA8-4369-AB79-D315FB075FCD}" dt="2024-05-02T11:03:04.063" v="384" actId="20577"/>
        <pc:sldMkLst>
          <pc:docMk/>
          <pc:sldMk cId="3879793627" sldId="263"/>
        </pc:sldMkLst>
        <pc:spChg chg="mod">
          <ac:chgData name="Bladenis, Alex" userId="fddeadd9-bec1-4005-94c5-46ba714cee06" providerId="ADAL" clId="{89347BA7-7DA8-4369-AB79-D315FB075FCD}" dt="2024-05-02T10:58:22.676" v="253" actId="20577"/>
          <ac:spMkLst>
            <pc:docMk/>
            <pc:sldMk cId="3879793627" sldId="263"/>
            <ac:spMk id="2" creationId="{00000000-0000-0000-0000-000000000000}"/>
          </ac:spMkLst>
        </pc:spChg>
        <pc:spChg chg="mod">
          <ac:chgData name="Bladenis, Alex" userId="fddeadd9-bec1-4005-94c5-46ba714cee06" providerId="ADAL" clId="{89347BA7-7DA8-4369-AB79-D315FB075FCD}" dt="2024-05-02T11:03:04.063" v="384" actId="20577"/>
          <ac:spMkLst>
            <pc:docMk/>
            <pc:sldMk cId="3879793627" sldId="263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1AAE0-FC24-440C-B580-E66C19571E67}" type="datetimeFigureOut">
              <a:rPr lang="en-US" smtClean="0"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89C3-3ADB-402F-AE6C-CBBD89A2A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907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1AAE0-FC24-440C-B580-E66C19571E67}" type="datetimeFigureOut">
              <a:rPr lang="en-US" smtClean="0"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89C3-3ADB-402F-AE6C-CBBD89A2A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272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1AAE0-FC24-440C-B580-E66C19571E67}" type="datetimeFigureOut">
              <a:rPr lang="en-US" smtClean="0"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89C3-3ADB-402F-AE6C-CBBD89A2A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775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1AAE0-FC24-440C-B580-E66C19571E67}" type="datetimeFigureOut">
              <a:rPr lang="en-US" smtClean="0"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89C3-3ADB-402F-AE6C-CBBD89A2A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634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1AAE0-FC24-440C-B580-E66C19571E67}" type="datetimeFigureOut">
              <a:rPr lang="en-US" smtClean="0"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89C3-3ADB-402F-AE6C-CBBD89A2A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06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1AAE0-FC24-440C-B580-E66C19571E67}" type="datetimeFigureOut">
              <a:rPr lang="en-US" smtClean="0"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89C3-3ADB-402F-AE6C-CBBD89A2A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321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1AAE0-FC24-440C-B580-E66C19571E67}" type="datetimeFigureOut">
              <a:rPr lang="en-US" smtClean="0"/>
              <a:t>5/13/2024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89C3-3ADB-402F-AE6C-CBBD89A2A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497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1AAE0-FC24-440C-B580-E66C19571E67}" type="datetimeFigureOut">
              <a:rPr lang="en-US" smtClean="0"/>
              <a:t>5/13/2024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89C3-3ADB-402F-AE6C-CBBD89A2A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738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1AAE0-FC24-440C-B580-E66C19571E67}" type="datetimeFigureOut">
              <a:rPr lang="en-US" smtClean="0"/>
              <a:t>5/13/2024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89C3-3ADB-402F-AE6C-CBBD89A2A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065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1AAE0-FC24-440C-B580-E66C19571E67}" type="datetimeFigureOut">
              <a:rPr lang="en-US" smtClean="0"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89C3-3ADB-402F-AE6C-CBBD89A2A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026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1AAE0-FC24-440C-B580-E66C19571E67}" type="datetimeFigureOut">
              <a:rPr lang="en-US" smtClean="0"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789C3-3ADB-402F-AE6C-CBBD89A2A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606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1AAE0-FC24-440C-B580-E66C19571E67}" type="datetimeFigureOut">
              <a:rPr lang="en-US" smtClean="0"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7789C3-3ADB-402F-AE6C-CBBD89A2AC7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3C0C2F-E866-E452-C174-C71D9734FE67}"/>
              </a:ext>
            </a:extLst>
          </p:cNvPr>
          <p:cNvSpPr txBox="1"/>
          <p:nvPr userDrawn="1">
            <p:extLst>
              <p:ext uri="{1162E1C5-73C7-4A58-AE30-91384D911F3F}">
                <p184:classification xmlns="" xmlns:p184="http://schemas.microsoft.com/office/powerpoint/2018/4/main" val="ftr"/>
              </p:ext>
            </p:extLst>
          </p:nvPr>
        </p:nvSpPr>
        <p:spPr>
          <a:xfrm>
            <a:off x="5892800" y="6642100"/>
            <a:ext cx="4349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AU" sz="10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General</a:t>
            </a:r>
          </a:p>
        </p:txBody>
      </p:sp>
    </p:spTree>
    <p:extLst>
      <p:ext uri="{BB962C8B-B14F-4D97-AF65-F5344CB8AC3E}">
        <p14:creationId xmlns:p14="http://schemas.microsoft.com/office/powerpoint/2010/main" val="3556072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/>
              <a:t>Fragmented spectrum scenarios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For information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52006" y="5603966"/>
            <a:ext cx="3504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Source: TELUS, </a:t>
            </a:r>
            <a:r>
              <a:rPr lang="en-CA" smtClean="0"/>
              <a:t>Bell Mobility, </a:t>
            </a:r>
            <a:r>
              <a:rPr lang="en-CA" dirty="0" smtClean="0"/>
              <a:t>Telstra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7912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Canadian operating bands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Canadian bands are aligned with the following licensed terrestrial NR bands:</a:t>
            </a:r>
          </a:p>
          <a:p>
            <a:pPr marL="0" indent="0" algn="ctr">
              <a:buNone/>
            </a:pPr>
            <a:r>
              <a:rPr lang="en-CA" dirty="0">
                <a:solidFill>
                  <a:srgbClr val="0070C0"/>
                </a:solidFill>
              </a:rPr>
              <a:t>n2/n25</a:t>
            </a:r>
            <a:r>
              <a:rPr lang="en-CA" dirty="0"/>
              <a:t>, n5, </a:t>
            </a:r>
            <a:r>
              <a:rPr lang="en-CA" dirty="0">
                <a:solidFill>
                  <a:srgbClr val="0070C0"/>
                </a:solidFill>
              </a:rPr>
              <a:t>n7</a:t>
            </a:r>
            <a:r>
              <a:rPr lang="en-CA" dirty="0"/>
              <a:t>, n12, n13, n29, n30, n38, </a:t>
            </a:r>
            <a:r>
              <a:rPr lang="en-CA" dirty="0">
                <a:solidFill>
                  <a:srgbClr val="0070C0"/>
                </a:solidFill>
              </a:rPr>
              <a:t>n66</a:t>
            </a:r>
            <a:r>
              <a:rPr lang="en-CA" dirty="0"/>
              <a:t>, n71, </a:t>
            </a:r>
            <a:r>
              <a:rPr lang="en-CA" dirty="0">
                <a:solidFill>
                  <a:srgbClr val="FF0000"/>
                </a:solidFill>
              </a:rPr>
              <a:t>n77/n78</a:t>
            </a:r>
          </a:p>
          <a:p>
            <a:r>
              <a:rPr lang="en-CA" dirty="0"/>
              <a:t>The following bands are fragmented (</a:t>
            </a:r>
            <a:r>
              <a:rPr lang="en-CA" dirty="0">
                <a:solidFill>
                  <a:srgbClr val="0070C0"/>
                </a:solidFill>
              </a:rPr>
              <a:t>FDD</a:t>
            </a:r>
            <a:r>
              <a:rPr lang="en-CA" dirty="0"/>
              <a:t> bands and </a:t>
            </a:r>
            <a:r>
              <a:rPr lang="en-CA" dirty="0">
                <a:solidFill>
                  <a:srgbClr val="FF0000"/>
                </a:solidFill>
              </a:rPr>
              <a:t>TDD</a:t>
            </a:r>
            <a:r>
              <a:rPr lang="en-CA" dirty="0"/>
              <a:t> bands): </a:t>
            </a:r>
          </a:p>
          <a:p>
            <a:pPr marL="0" indent="0" algn="ctr">
              <a:buNone/>
            </a:pPr>
            <a:r>
              <a:rPr lang="en-CA" dirty="0">
                <a:solidFill>
                  <a:srgbClr val="0070C0"/>
                </a:solidFill>
              </a:rPr>
              <a:t>n25</a:t>
            </a:r>
            <a:r>
              <a:rPr lang="en-CA" dirty="0"/>
              <a:t>, </a:t>
            </a:r>
            <a:r>
              <a:rPr lang="en-CA" dirty="0">
                <a:solidFill>
                  <a:srgbClr val="0070C0"/>
                </a:solidFill>
              </a:rPr>
              <a:t>n7</a:t>
            </a:r>
            <a:r>
              <a:rPr lang="en-CA" dirty="0"/>
              <a:t>, </a:t>
            </a:r>
            <a:r>
              <a:rPr lang="en-CA" dirty="0">
                <a:solidFill>
                  <a:srgbClr val="0070C0"/>
                </a:solidFill>
              </a:rPr>
              <a:t>n66</a:t>
            </a:r>
            <a:r>
              <a:rPr lang="en-CA" dirty="0"/>
              <a:t>, </a:t>
            </a:r>
            <a:r>
              <a:rPr lang="en-CA" dirty="0">
                <a:solidFill>
                  <a:srgbClr val="FF0000"/>
                </a:solidFill>
              </a:rPr>
              <a:t>n77/n78</a:t>
            </a:r>
          </a:p>
          <a:p>
            <a:r>
              <a:rPr lang="en-CA" dirty="0"/>
              <a:t>The focus of the currently proposed study item is on 3 FDD bands:</a:t>
            </a:r>
          </a:p>
          <a:p>
            <a:pPr marL="0" indent="0" algn="ctr">
              <a:buNone/>
            </a:pPr>
            <a:r>
              <a:rPr lang="en-CA" dirty="0">
                <a:solidFill>
                  <a:srgbClr val="0070C0"/>
                </a:solidFill>
              </a:rPr>
              <a:t>n7</a:t>
            </a:r>
            <a:r>
              <a:rPr lang="en-CA" dirty="0"/>
              <a:t>, </a:t>
            </a:r>
            <a:r>
              <a:rPr lang="en-CA" dirty="0">
                <a:solidFill>
                  <a:srgbClr val="0070C0"/>
                </a:solidFill>
              </a:rPr>
              <a:t>n25</a:t>
            </a:r>
            <a:r>
              <a:rPr lang="en-CA" dirty="0"/>
              <a:t>, </a:t>
            </a:r>
            <a:r>
              <a:rPr lang="en-CA" dirty="0">
                <a:solidFill>
                  <a:srgbClr val="0070C0"/>
                </a:solidFill>
              </a:rPr>
              <a:t>n66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563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Applicable CC blocks across three FDD bands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170323"/>
              </p:ext>
            </p:extLst>
          </p:nvPr>
        </p:nvGraphicFramePr>
        <p:xfrm>
          <a:off x="1150257" y="2737878"/>
          <a:ext cx="10495278" cy="29667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239428">
                  <a:extLst>
                    <a:ext uri="{9D8B030D-6E8A-4147-A177-3AD203B41FA5}">
                      <a16:colId xmlns:a16="http://schemas.microsoft.com/office/drawing/2014/main" val="314365674"/>
                    </a:ext>
                  </a:extLst>
                </a:gridCol>
                <a:gridCol w="1792635">
                  <a:extLst>
                    <a:ext uri="{9D8B030D-6E8A-4147-A177-3AD203B41FA5}">
                      <a16:colId xmlns:a16="http://schemas.microsoft.com/office/drawing/2014/main" val="658170772"/>
                    </a:ext>
                  </a:extLst>
                </a:gridCol>
                <a:gridCol w="1792635">
                  <a:extLst>
                    <a:ext uri="{9D8B030D-6E8A-4147-A177-3AD203B41FA5}">
                      <a16:colId xmlns:a16="http://schemas.microsoft.com/office/drawing/2014/main" val="1439612585"/>
                    </a:ext>
                  </a:extLst>
                </a:gridCol>
                <a:gridCol w="1792635">
                  <a:extLst>
                    <a:ext uri="{9D8B030D-6E8A-4147-A177-3AD203B41FA5}">
                      <a16:colId xmlns:a16="http://schemas.microsoft.com/office/drawing/2014/main" val="2231665130"/>
                    </a:ext>
                  </a:extLst>
                </a:gridCol>
                <a:gridCol w="1792635">
                  <a:extLst>
                    <a:ext uri="{9D8B030D-6E8A-4147-A177-3AD203B41FA5}">
                      <a16:colId xmlns:a16="http://schemas.microsoft.com/office/drawing/2014/main" val="1931227619"/>
                    </a:ext>
                  </a:extLst>
                </a:gridCol>
                <a:gridCol w="2085310">
                  <a:extLst>
                    <a:ext uri="{9D8B030D-6E8A-4147-A177-3AD203B41FA5}">
                      <a16:colId xmlns:a16="http://schemas.microsoft.com/office/drawing/2014/main" val="3115246595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en-CA" dirty="0"/>
                        <a:t>Band</a:t>
                      </a:r>
                      <a:endParaRPr 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dirty="0"/>
                        <a:t>CC 1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dirty="0"/>
                        <a:t>CC 2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dirty="0"/>
                        <a:t>Comment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6763014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DL</a:t>
                      </a:r>
                      <a:r>
                        <a:rPr lang="en-CA" baseline="0" dirty="0"/>
                        <a:t> range (MHz)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UL range (MHz)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DL</a:t>
                      </a:r>
                      <a:r>
                        <a:rPr lang="en-CA" baseline="0" dirty="0"/>
                        <a:t> range (MHz)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UL range (MHz)</a:t>
                      </a:r>
                      <a:endParaRPr 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1434948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CA" dirty="0"/>
                        <a:t>n7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b="1" dirty="0"/>
                        <a:t>2620 - 2640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b="1" dirty="0"/>
                        <a:t>2500 - 2520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b="1" dirty="0"/>
                        <a:t>2670 - 2690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b="1" dirty="0"/>
                        <a:t>2550 - 2570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b="1" dirty="0"/>
                        <a:t>Main markets</a:t>
                      </a:r>
                      <a:endParaRPr lang="en-US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35547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2620 - 2630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2500 - 2510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2660 - 2690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2540 - 2570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Other markets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7490759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CA" dirty="0"/>
                        <a:t>n25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b="1" dirty="0"/>
                        <a:t>1945 - 1970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b="1" dirty="0"/>
                        <a:t>1865 - 1890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b="1" dirty="0"/>
                        <a:t>1980 - 1995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b="1" dirty="0"/>
                        <a:t>1900 - 1915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b="1" dirty="0"/>
                        <a:t>Biggest market</a:t>
                      </a:r>
                      <a:endParaRPr lang="en-US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548817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1945 - 1970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1865 - 1890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1985 - 1995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1905 - 1915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Second biggest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578915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CA" dirty="0"/>
                        <a:t>n66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b="1" dirty="0"/>
                        <a:t>2140 - 2155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b="1" dirty="0"/>
                        <a:t>1740 - 1755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b="1" dirty="0"/>
                        <a:t>2170 –</a:t>
                      </a:r>
                      <a:r>
                        <a:rPr lang="en-CA" b="1" baseline="0" dirty="0"/>
                        <a:t> 2200*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b="1" dirty="0"/>
                        <a:t>1770 – 1780*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b="1" dirty="0"/>
                        <a:t>Major</a:t>
                      </a:r>
                      <a:r>
                        <a:rPr lang="en-CA" b="1" baseline="0" dirty="0"/>
                        <a:t> markets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80605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2135 - 2155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1735 - 1755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2170 –</a:t>
                      </a:r>
                      <a:r>
                        <a:rPr lang="en-CA" baseline="0" dirty="0"/>
                        <a:t> 2180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1770 – 1780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Many other markets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82039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61365" y="5786845"/>
            <a:ext cx="2041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*Asymmetric DL/UL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500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Applicable CA combos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CA combos submitted so far were limited by the CC count, where n77(3A) dominates the CC count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10488"/>
              </p:ext>
            </p:extLst>
          </p:nvPr>
        </p:nvGraphicFramePr>
        <p:xfrm>
          <a:off x="986247" y="3259614"/>
          <a:ext cx="10143306" cy="132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1102">
                  <a:extLst>
                    <a:ext uri="{9D8B030D-6E8A-4147-A177-3AD203B41FA5}">
                      <a16:colId xmlns:a16="http://schemas.microsoft.com/office/drawing/2014/main" val="3113572192"/>
                    </a:ext>
                  </a:extLst>
                </a:gridCol>
                <a:gridCol w="3019697">
                  <a:extLst>
                    <a:ext uri="{9D8B030D-6E8A-4147-A177-3AD203B41FA5}">
                      <a16:colId xmlns:a16="http://schemas.microsoft.com/office/drawing/2014/main" val="1795751499"/>
                    </a:ext>
                  </a:extLst>
                </a:gridCol>
                <a:gridCol w="3742507">
                  <a:extLst>
                    <a:ext uri="{9D8B030D-6E8A-4147-A177-3AD203B41FA5}">
                      <a16:colId xmlns:a16="http://schemas.microsoft.com/office/drawing/2014/main" val="1134975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DL CA</a:t>
                      </a:r>
                      <a:r>
                        <a:rPr lang="en-CA" baseline="0" dirty="0"/>
                        <a:t> combo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Typical CC Bandwidths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Comment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1188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CA_n7A-n25A-n66A-n77(3A)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dirty="0"/>
                        <a:t>20-25-30-60-100-40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dirty="0"/>
                        <a:t>6 CC combo submitted</a:t>
                      </a:r>
                      <a:r>
                        <a:rPr lang="en-CA" sz="1600" baseline="0" dirty="0"/>
                        <a:t> in March 2024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6571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CA_n7(2A)-n25(2A)-n66(2A)-n77(3A)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dirty="0"/>
                        <a:t>20-</a:t>
                      </a:r>
                      <a:r>
                        <a:rPr lang="en-CA" sz="1600" dirty="0">
                          <a:solidFill>
                            <a:srgbClr val="FF0000"/>
                          </a:solidFill>
                        </a:rPr>
                        <a:t>20</a:t>
                      </a:r>
                      <a:r>
                        <a:rPr lang="en-CA" sz="1600" dirty="0"/>
                        <a:t>-25-</a:t>
                      </a:r>
                      <a:r>
                        <a:rPr lang="en-CA" sz="1600" dirty="0">
                          <a:solidFill>
                            <a:srgbClr val="FF0000"/>
                          </a:solidFill>
                        </a:rPr>
                        <a:t>15</a:t>
                      </a:r>
                      <a:r>
                        <a:rPr lang="en-CA" sz="1600" dirty="0"/>
                        <a:t>-30-</a:t>
                      </a:r>
                      <a:r>
                        <a:rPr lang="en-CA" sz="1600" dirty="0">
                          <a:solidFill>
                            <a:srgbClr val="FF0000"/>
                          </a:solidFill>
                        </a:rPr>
                        <a:t>15</a:t>
                      </a:r>
                      <a:r>
                        <a:rPr lang="en-CA" sz="1600" dirty="0"/>
                        <a:t>-60-100-40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dirty="0"/>
                        <a:t>T</a:t>
                      </a:r>
                      <a:r>
                        <a:rPr lang="en-CA" sz="1600" baseline="0" dirty="0"/>
                        <a:t>arget 9 CC combination would add 50 MHz </a:t>
                      </a:r>
                      <a:r>
                        <a:rPr lang="en-CA" sz="1600" baseline="0" dirty="0" smtClean="0"/>
                        <a:t>(added bandwidths </a:t>
                      </a:r>
                      <a:r>
                        <a:rPr lang="en-CA" sz="1600" baseline="0" dirty="0"/>
                        <a:t>in red)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7933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1645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Australian operating bands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Australian bands are aligned with the following licensed terrestrial NR bands:</a:t>
            </a:r>
          </a:p>
          <a:p>
            <a:pPr marL="0" indent="0" algn="ctr">
              <a:buNone/>
            </a:pPr>
            <a:r>
              <a:rPr lang="en-CA" dirty="0"/>
              <a:t>n1, n5/26, n3, n7, n8, n28, n78</a:t>
            </a:r>
          </a:p>
          <a:p>
            <a:r>
              <a:rPr lang="en-CA" dirty="0"/>
              <a:t>The following bands are fragmented (</a:t>
            </a:r>
            <a:r>
              <a:rPr lang="en-CA" dirty="0">
                <a:solidFill>
                  <a:srgbClr val="0070C0"/>
                </a:solidFill>
              </a:rPr>
              <a:t>FDD</a:t>
            </a:r>
            <a:r>
              <a:rPr lang="en-CA" dirty="0"/>
              <a:t> bands and </a:t>
            </a:r>
            <a:r>
              <a:rPr lang="en-CA" dirty="0">
                <a:solidFill>
                  <a:srgbClr val="FF0000"/>
                </a:solidFill>
              </a:rPr>
              <a:t>TDD</a:t>
            </a:r>
            <a:r>
              <a:rPr lang="en-CA" dirty="0"/>
              <a:t> bands): </a:t>
            </a:r>
          </a:p>
          <a:p>
            <a:pPr marL="0" indent="0" algn="ctr">
              <a:buNone/>
            </a:pPr>
            <a:r>
              <a:rPr lang="en-CA" dirty="0">
                <a:solidFill>
                  <a:srgbClr val="0070C0"/>
                </a:solidFill>
              </a:rPr>
              <a:t>n1</a:t>
            </a:r>
            <a:r>
              <a:rPr lang="en-CA" dirty="0"/>
              <a:t>, </a:t>
            </a:r>
            <a:r>
              <a:rPr lang="en-CA" dirty="0">
                <a:solidFill>
                  <a:srgbClr val="0070C0"/>
                </a:solidFill>
              </a:rPr>
              <a:t>n26</a:t>
            </a:r>
            <a:r>
              <a:rPr lang="en-CA" dirty="0"/>
              <a:t>, </a:t>
            </a:r>
            <a:r>
              <a:rPr lang="en-CA" dirty="0">
                <a:solidFill>
                  <a:srgbClr val="FF0000"/>
                </a:solidFill>
              </a:rPr>
              <a:t>n78</a:t>
            </a:r>
          </a:p>
          <a:p>
            <a:r>
              <a:rPr lang="en-CA" dirty="0"/>
              <a:t>The focus of the currently proposed study item is on 1 FDD band:</a:t>
            </a:r>
          </a:p>
          <a:p>
            <a:pPr marL="0" indent="0" algn="ctr">
              <a:buNone/>
            </a:pPr>
            <a:r>
              <a:rPr lang="en-CA" dirty="0">
                <a:solidFill>
                  <a:srgbClr val="0070C0"/>
                </a:solidFill>
              </a:rPr>
              <a:t>n26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793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Key FDD band of interest for Australia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582968"/>
              </p:ext>
            </p:extLst>
          </p:nvPr>
        </p:nvGraphicFramePr>
        <p:xfrm>
          <a:off x="754926" y="4435289"/>
          <a:ext cx="10851967" cy="14833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308186">
                  <a:extLst>
                    <a:ext uri="{9D8B030D-6E8A-4147-A177-3AD203B41FA5}">
                      <a16:colId xmlns:a16="http://schemas.microsoft.com/office/drawing/2014/main" val="314365674"/>
                    </a:ext>
                  </a:extLst>
                </a:gridCol>
                <a:gridCol w="1792015">
                  <a:extLst>
                    <a:ext uri="{9D8B030D-6E8A-4147-A177-3AD203B41FA5}">
                      <a16:colId xmlns:a16="http://schemas.microsoft.com/office/drawing/2014/main" val="658170772"/>
                    </a:ext>
                  </a:extLst>
                </a:gridCol>
                <a:gridCol w="1832920">
                  <a:extLst>
                    <a:ext uri="{9D8B030D-6E8A-4147-A177-3AD203B41FA5}">
                      <a16:colId xmlns:a16="http://schemas.microsoft.com/office/drawing/2014/main" val="1439612585"/>
                    </a:ext>
                  </a:extLst>
                </a:gridCol>
                <a:gridCol w="1832920">
                  <a:extLst>
                    <a:ext uri="{9D8B030D-6E8A-4147-A177-3AD203B41FA5}">
                      <a16:colId xmlns:a16="http://schemas.microsoft.com/office/drawing/2014/main" val="2231665130"/>
                    </a:ext>
                  </a:extLst>
                </a:gridCol>
                <a:gridCol w="1742233">
                  <a:extLst>
                    <a:ext uri="{9D8B030D-6E8A-4147-A177-3AD203B41FA5}">
                      <a16:colId xmlns:a16="http://schemas.microsoft.com/office/drawing/2014/main" val="1931227619"/>
                    </a:ext>
                  </a:extLst>
                </a:gridCol>
                <a:gridCol w="2343693">
                  <a:extLst>
                    <a:ext uri="{9D8B030D-6E8A-4147-A177-3AD203B41FA5}">
                      <a16:colId xmlns:a16="http://schemas.microsoft.com/office/drawing/2014/main" val="3115246595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en-CA" dirty="0"/>
                        <a:t>Band</a:t>
                      </a:r>
                      <a:endParaRPr 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dirty="0"/>
                        <a:t>CC 1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dirty="0"/>
                        <a:t>CC 2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dirty="0"/>
                        <a:t>Comment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6763014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DL</a:t>
                      </a:r>
                      <a:r>
                        <a:rPr lang="en-CA" baseline="0" dirty="0"/>
                        <a:t> range (MHz)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UL range (MHz)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DL</a:t>
                      </a:r>
                      <a:r>
                        <a:rPr lang="en-CA" baseline="0" dirty="0"/>
                        <a:t> range (MHz)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UL range (MHz)</a:t>
                      </a:r>
                      <a:endParaRPr 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1434948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CA" dirty="0"/>
                        <a:t>n26*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sz="1800" b="1" dirty="0">
                          <a:effectLst/>
                        </a:rPr>
                        <a:t>860 - 870</a:t>
                      </a:r>
                      <a:endParaRPr lang="en-A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sz="1800" b="1" dirty="0">
                          <a:effectLst/>
                        </a:rPr>
                        <a:t>815 - 825</a:t>
                      </a:r>
                      <a:endParaRPr lang="en-A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sz="1800" b="1" dirty="0">
                          <a:effectLst/>
                        </a:rPr>
                        <a:t>880 - 890</a:t>
                      </a:r>
                      <a:endParaRPr lang="en-A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sz="1800" b="1" dirty="0">
                          <a:effectLst/>
                        </a:rPr>
                        <a:t>835 - 845</a:t>
                      </a:r>
                      <a:endParaRPr lang="en-A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b="1" dirty="0"/>
                        <a:t>Main markets (metro)</a:t>
                      </a:r>
                      <a:endParaRPr lang="en-US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35547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sz="1800" b="0" dirty="0">
                          <a:effectLst/>
                        </a:rPr>
                        <a:t>860 - 870</a:t>
                      </a:r>
                      <a:endParaRPr lang="en-A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sz="1800" b="0" dirty="0">
                          <a:effectLst/>
                        </a:rPr>
                        <a:t>815 - 825</a:t>
                      </a:r>
                      <a:endParaRPr lang="en-A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sz="1800" dirty="0">
                          <a:effectLst/>
                        </a:rPr>
                        <a:t>875 - 890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sz="1800" dirty="0">
                          <a:effectLst/>
                        </a:rPr>
                        <a:t>830 - 845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Other markets (rural)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7490759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11831" y="6219552"/>
            <a:ext cx="2041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*Asymmetric DL/UL</a:t>
            </a:r>
            <a:endParaRPr lang="en-US" dirty="0"/>
          </a:p>
        </p:txBody>
      </p:sp>
      <p:pic>
        <p:nvPicPr>
          <p:cNvPr id="6" name="Picture 5" descr="A graph of a number of signals&#10;&#10;Description automatically generated with medium confidence">
            <a:extLst>
              <a:ext uri="{FF2B5EF4-FFF2-40B4-BE49-F238E27FC236}">
                <a16:creationId xmlns:a16="http://schemas.microsoft.com/office/drawing/2014/main" id="{7F71C36C-E552-C952-71B5-AEC5AF3AC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203" y="1617705"/>
            <a:ext cx="6375594" cy="259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385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Applicable CA combo for Australia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CA combo has a mix of 2Rx (n26) and 4Rx (n7 &amp; n78)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747581"/>
              </p:ext>
            </p:extLst>
          </p:nvPr>
        </p:nvGraphicFramePr>
        <p:xfrm>
          <a:off x="986247" y="3259614"/>
          <a:ext cx="1014330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1102">
                  <a:extLst>
                    <a:ext uri="{9D8B030D-6E8A-4147-A177-3AD203B41FA5}">
                      <a16:colId xmlns:a16="http://schemas.microsoft.com/office/drawing/2014/main" val="3113572192"/>
                    </a:ext>
                  </a:extLst>
                </a:gridCol>
                <a:gridCol w="3019697">
                  <a:extLst>
                    <a:ext uri="{9D8B030D-6E8A-4147-A177-3AD203B41FA5}">
                      <a16:colId xmlns:a16="http://schemas.microsoft.com/office/drawing/2014/main" val="1795751499"/>
                    </a:ext>
                  </a:extLst>
                </a:gridCol>
                <a:gridCol w="3742507">
                  <a:extLst>
                    <a:ext uri="{9D8B030D-6E8A-4147-A177-3AD203B41FA5}">
                      <a16:colId xmlns:a16="http://schemas.microsoft.com/office/drawing/2014/main" val="1134975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DL CA</a:t>
                      </a:r>
                      <a:r>
                        <a:rPr lang="en-CA" baseline="0" dirty="0"/>
                        <a:t> combo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Typical CC Bandwidths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Comment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1188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CA_n26(2A)-n7A-n78(2A)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dirty="0"/>
                        <a:t>10-15-40-60-80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dirty="0"/>
                        <a:t>5 CC combo approved </a:t>
                      </a: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 March 2023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6571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8286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ab56b7-6ec4-4073-8d92-ac7cc2e7a5df}" enabled="1" method="Privileged" siteId="{49dfc6a3-5fb7-49f4-adea-c54e725bb85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448</Words>
  <Application>Microsoft Office PowerPoint</Application>
  <PresentationFormat>Widescreen</PresentationFormat>
  <Paragraphs>100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Fragmented spectrum scenarios</vt:lpstr>
      <vt:lpstr>Canadian operating bands</vt:lpstr>
      <vt:lpstr>Applicable CC blocks across three FDD bands</vt:lpstr>
      <vt:lpstr>Applicable CA combos</vt:lpstr>
      <vt:lpstr>Australian operating bands</vt:lpstr>
      <vt:lpstr>Key FDD band of interest for Australia</vt:lpstr>
      <vt:lpstr>Applicable CA combo for Australia</vt:lpstr>
    </vt:vector>
  </TitlesOfParts>
  <Company>TELUS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TELUS and Bell fragmented spectrum</dc:title>
  <dc:creator>Ivo Maljevic</dc:creator>
  <cp:lastModifiedBy>Ivo Maljevic</cp:lastModifiedBy>
  <cp:revision>22</cp:revision>
  <dcterms:created xsi:type="dcterms:W3CDTF">2024-04-11T13:59:19Z</dcterms:created>
  <dcterms:modified xsi:type="dcterms:W3CDTF">2024-05-13T12:27:54Z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Locations">
    <vt:lpwstr>Office Theme:8</vt:lpwstr>
  </property>
  <property fmtid="{D5CDD505-2E9C-101B-9397-08002B2CF9AE}" pid="3" name="ClassificationContentMarkingFooterText">
    <vt:lpwstr>General</vt:lpwstr>
  </property>
</Properties>
</file>