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2" r:id="rId12"/>
    <p:sldId id="1023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AE9"/>
    <a:srgbClr val="0000FF"/>
    <a:srgbClr val="FFFFFF"/>
    <a:srgbClr val="1E9657"/>
    <a:srgbClr val="72AF2F"/>
    <a:srgbClr val="F0F3F8"/>
    <a:srgbClr val="B1D254"/>
    <a:srgbClr val="FF3300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94" autoAdjust="0"/>
    <p:restoredTop sz="95441" autoAdjust="0"/>
  </p:normalViewPr>
  <p:slideViewPr>
    <p:cSldViewPr snapToGrid="0">
      <p:cViewPr varScale="1">
        <p:scale>
          <a:sx n="83" d="100"/>
          <a:sy n="83" d="100"/>
        </p:scale>
        <p:origin x="296" y="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1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RAN4#111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#111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Fukuoka, JP, 20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24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May,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691738"/>
              </p:ext>
            </p:extLst>
          </p:nvPr>
        </p:nvGraphicFramePr>
        <p:xfrm>
          <a:off x="76912" y="1273321"/>
          <a:ext cx="11819812" cy="524256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28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Highlight a few rule for </a:t>
                      </a:r>
                      <a:r>
                        <a:rPr kumimoji="0" lang="en-GB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requests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R4-2407323 VSAT performance requirements and testability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4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LTE_NR_HPUE_FWVM AI 6.14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HPUE_Basket_EN-DC AI 6.15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HPUE_Basket_Intra-CA_TDD AI 6.16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NR_SL_relay_enh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NR_SL_enh2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NR_DualTxRx_MUSIM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NR_ATG_BSRF_Maintenance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 – no moderator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NR_FR1_lessthan_5MHz_BW_BSRF_Maint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[308] NR_netcon_repeater_RF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[309] NR_netcon_repeater_RFConformance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[310] NR_mobile_IAB_RF (4)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NR FR2 multi-Rx chain WI, Chaired by Qian Yang (vivo)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HPUE_Basket_inter-CA_SUL AI 6.17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HPUE_Basket_FDD AI 6.18, 6.19 (59)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NR_NTN_enh (52)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NR_NTN_enh_Part1 (2) – no moderator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NR_NTN_enh_Part2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(4)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chaired by Jingzhou Wu (CTC)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63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HPUE_Basket_FDD AI 6.18, 6.19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LTE_NR_Other_WI AI 6.20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NR_3Tx-4Rx_WI AI 5.2.3, 6.21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related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dbl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NR_MC_enh_UERF_R18 AI 7.13, 7.13.1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R4-2408136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NR_ENDC_RF_Ph4_part2 AI 12.2, 10.1.1.2 (84)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NR_HST_FR2_enh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[216] NR_Mob_enh2_part1 (49)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[217] NR_Mob_enh2_part2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NR_Mob_enh2_part1,</a:t>
                      </a:r>
                      <a:r>
                        <a:rPr lang="en-US" altLang="zh-CN" sz="800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Qiming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NR_RF_FR2_req_Ph3_Demod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NR_ENDC_RF_Ph4_part2 AI 12.2, 10.1.1.2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FS_Ambient_IoT_solutions_part1 AI 10.13, 10.13.1, 10.13.2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dbl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FS_Ambient_IoT_solutions_part2 AI 10.13.3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NR_MIMO_evo_DL_UL (39)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(&lt;5 MHz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chaired by Dimitri Gold (Nokia)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 (SAN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(SAN) chaired by Tricia Li (Huawei)</a:t>
                      </a:r>
                      <a:endParaRPr kumimoji="0" lang="de-DE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Siting Zhu (CAICT)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 (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chaired by Tricia Li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904309"/>
              </p:ext>
            </p:extLst>
          </p:nvPr>
        </p:nvGraphicFramePr>
        <p:xfrm>
          <a:off x="85460" y="1273320"/>
          <a:ext cx="11792216" cy="4333670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9010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0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AI 10.14, 10.14.1, 10.14.2 (36)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FR2_multiRx_part2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Missing Test Parameters for RAN5, Chaired by Jackson Wang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sng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sng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NR_netcon_repeater_Demod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[333] </a:t>
                      </a:r>
                      <a:r>
                        <a:rPr lang="en-US" altLang="zh-CN" sz="800" b="0" i="0" u="none" strike="noStrike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NR_DSS_enh</a:t>
                      </a:r>
                      <a:r>
                        <a:rPr lang="en-US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NR_MIMO_evo_DL_UL_demod (29)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81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NTN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IoT_NTN_extLband AI 8.2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NR_NTN_enh_UERF_R18 AI 7.16.5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NR_NTN_Ph3_UERF AI 10.15, 10.15.2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[207] NR_MG_enh2_part1 (29)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NR_MG_enh2_part2 (41)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NR_SL_enh2_demod (8)</a:t>
                      </a: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NR_mobile_IAB_demod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Netw_Energy_NR_demod (1) – no mod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(26)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chaired by Ruixin Wang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4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NR_SL_ intraB_CA_ITS_part1 AI 10.9.1, 10.9.2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NR_SL_ intraB_CA_ITS_part2  AI 10.9.3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</a:t>
                      </a:r>
                      <a:r>
                        <a:rPr kumimoji="0" lang="fr-F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from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15:00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10.11 (55)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NR_NTN_enh (52) Cont. (1hour)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NR_BWP_wor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NR_MC_enh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NR_redcap_enh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R18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IoT_NTN_enh, </a:t>
                      </a:r>
                      <a:r>
                        <a:rPr lang="en-US" altLang="zh-CN" sz="800" b="0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Hsuanli Lin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MediaTek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sng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sng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[333] </a:t>
                      </a:r>
                      <a:r>
                        <a:rPr lang="en-US" altLang="zh-CN" sz="800" b="0" i="0" u="none" strike="sngStrike" baseline="0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NR_DSS_enh</a:t>
                      </a:r>
                      <a:r>
                        <a:rPr lang="en-US" altLang="zh-CN" sz="800" b="0" i="0" u="none" strike="sng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sngStrike" baseline="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NR_redcap_enh_demod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NR_netcon_repeater_Demod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Offline (NTN SAN demod) 15:45 –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CR review chaired by Tricia Li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</a:t>
                      </a:r>
                      <a:r>
                        <a:rPr lang="nn-NO" altLang="zh-CN" sz="800" b="1" i="0" u="none" strike="noStrike" kern="1200" noProof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NR_NTN_enh_UERF_R18 Chaired by Fei Xue (ZTE)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10.11 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Netw_Energy_NR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Offline (NTN SAN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CR review chaired by Tricia Li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Measurement gap</a:t>
                      </a:r>
                      <a:r>
                        <a:rPr kumimoji="0" lang="zh-CN" alt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Ato Yu (</a:t>
                      </a:r>
                      <a:r>
                        <a:rPr lang="en-US" altLang="zh-CN" sz="800" dirty="0" err="1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dbl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(TBD)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 hoc</a:t>
                      </a:r>
                      <a:r>
                        <a:rPr lang="en-US" altLang="zh-CN" sz="800" b="0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NR_LPWUS_UERF Chaired by Ruixin Wang (vivo)</a:t>
                      </a:r>
                      <a:endParaRPr lang="en-US" altLang="zh-CN" sz="800" b="0" i="0" u="none" strike="noStrike" baseline="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069307"/>
              </p:ext>
            </p:extLst>
          </p:nvPr>
        </p:nvGraphicFramePr>
        <p:xfrm>
          <a:off x="85460" y="1273320"/>
          <a:ext cx="11792213" cy="4556821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62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NR_ENDC_RF_Ph4_part1 AI 10.1, 10.1.1, 10.1.1.1, 10.1.1.3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NR_ENDC_RF_Ph4_part3 AI 10.1.1.4 (50)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225] NR_mobile_IAB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NR_netcon_repeater (2)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Reply_LS (14)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NR_FR1_lessthan_5MHz_BW (15)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NR_LPWUS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Note: Moderators to upload the proposed UE features after ad-hoc/offline discussion in [200] folder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Topic: NR_MG_enh2 (</a:t>
                      </a:r>
                      <a:r>
                        <a:rPr lang="en-US" altLang="zh-CN" sz="800" b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FG x-z</a:t>
                      </a:r>
                      <a:r>
                        <a:rPr lang="nn-NO" altLang="zh-CN" sz="800" b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),</a:t>
                      </a:r>
                      <a:r>
                        <a:rPr lang="en-US" altLang="zh-CN" sz="800" b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NR_Mob_enh2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  <a:endParaRPr lang="pl-PL" altLang="zh-CN" sz="800" b="0" i="0" u="none" strike="noStrike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[336] NR_FR1_TRP_TRS_enh (30)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Qiming Li (Apple)</a:t>
                      </a:r>
                      <a:endParaRPr lang="en-US" altLang="zh-CN" sz="800" baseline="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 AI 10.3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FS_Ambient_IoT_solutions_part2 AI 10.13.3 (32)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(234)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Rel-19 OTA</a:t>
                      </a:r>
                      <a:endParaRPr kumimoji="0" lang="en-US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[338] TRP_TRS_MIMO_OTA (28)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 Chaired by Yanze Fu (Samsung)</a:t>
                      </a:r>
                      <a:endParaRPr lang="en-US" altLang="zh-CN" sz="800" b="0" i="0" u="none" strike="noStrike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FS_Ambient_IoT_solutions_part2 AI 10.13.3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NR_MC_enh_UERF_R18 AI 7.13, 7.13.1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NR_FR1_lessthan_5MHz_BW_R18  AI 7.8, 7.8.1, 7.8.2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NR_FR1_5MHz_BW_Ph2 AI 10.10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FR1_enh2_R18 AI 7.1, 7.1.1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NR_SL_enh2_UERF_R18 AI 7.20, 7.20.1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IoT_NTN_enh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NR_RRM_enh3_part1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NR_RRM_enh3_part2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NR_RRM_Ph5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lang="nn-NO" altLang="zh-CN" sz="800" b="1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NR_MG_enh2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[339] NR_FR2_OTA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NR_MIMO_OTA_end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</a:t>
                      </a:r>
                      <a:r>
                        <a:rPr lang="it-IT" altLang="zh-CN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Dominique</a:t>
                      </a:r>
                      <a:r>
                        <a:rPr lang="it-IT" altLang="zh-CN" sz="800" b="0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Brunel</a:t>
                      </a:r>
                      <a:r>
                        <a:rPr lang="it-IT" altLang="zh-CN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(Skyworks)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NR_SL_ intraB_CA_ITS_part1 AI 10.9.1, 10.9.2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NR_cov_enh2_R18 AI 7.17, 7.17.1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R4-2407916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 7.2.1 (FR2 phase 3 Rel-18)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Maintenance_R18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 (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eMIMO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NR_MIMO_evo_DL_UL_demod chaired by Lili Wang (Samsung)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 chaired Zhongyi Shen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/135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FS_Ambient_IoT_solutions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selected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Xiaoran Zhang (CMCC)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Andrey Chervyakov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NR_pos_enh2_part1 (45)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NR_pos_enh2_part2 (31) 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NR_pos_enh2_part3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 maintenance)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Demod_Maintenance chaired by Axel Mueller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Ad-hoc: </a:t>
                      </a:r>
                      <a:r>
                        <a:rPr lang="en-US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NR_Mob_enh2_Part1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Qiming Li (Apple)</a:t>
                      </a:r>
                      <a:endParaRPr lang="en-US" altLang="zh-CN" sz="800" b="0" i="0" u="none" strike="noStrike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182977"/>
              </p:ext>
            </p:extLst>
          </p:nvPr>
        </p:nvGraphicFramePr>
        <p:xfrm>
          <a:off x="85460" y="1273320"/>
          <a:ext cx="11820790" cy="506672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5.2.7.1, 10.7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5.2.6.1, 10.8.1, 10.8.2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Basket Wis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R4-2407169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AI 6.1, 12.3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AI 6.3 – 6.8 (43)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NR_Baskets_Part_3 AI 6.9 – 6.13 (79)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8.1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Confirm the RRM schedule in red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 to other WG: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NR_HST_FR2_enh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NR_MC_enh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Ad-hoc minutes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NR_pos_enh2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NR_MG_enh2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NR_Mob_enh2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Ad-hoc: FR2_multiRx Chaired by Qian Yang (vivo)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NR_BS_RF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NR_ATG_enh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NR_LPWUS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12.1.1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12.1.2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11:30-12:30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 Chaired by Yanze Fu (Samsung)</a:t>
                      </a:r>
                      <a:endParaRPr lang="en-US" altLang="zh-CN" sz="800" b="0" i="0" u="none" strike="noStrike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NR_ATG_enh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NR_duplex_evo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NR_LPWUS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NR_NTN_Ph3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ja-JP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[336] NR_FR1_TRP_TRS_enh 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Upto_R17_UERF_maintenance_Part1 AI 4.1 (138)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Upto_R17_UERF_maintenance_Part2 AI 4.7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 AI 5.1, 5.2.1, 5.2.2.1, 5.2.4, 5.2.5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 AI 5.2.8, 5.2.8.1, 5.3 (14</a:t>
                      </a:r>
                      <a:r>
                        <a:rPr kumimoji="0" lang="zh-CN" altLang="fr-F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R4-2409121 HAPS TEI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Demod_Maintenance (36)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OTA_Maintenance (2)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#2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NR_LTE_Rel-18_feature_list AI 9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[124/125/126] NR_ENDC_RF_Ph4_partX selected topics Chaired by Leo Liu (Huawei)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sng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(R19 SFBD)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NR_duplex_evo chaired by Jackson Wang</a:t>
                      </a:r>
                      <a:endParaRPr kumimoji="0" lang="en-US" sz="800" b="1" i="0" u="none" strike="sng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#2: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724803"/>
              </p:ext>
            </p:extLst>
          </p:nvPr>
        </p:nvGraphicFramePr>
        <p:xfrm>
          <a:off x="85456" y="1273321"/>
          <a:ext cx="11811269" cy="2513520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20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24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May 13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17:00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13~17)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20~23)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 ( May 27~30)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number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67199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7847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3104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 of meeting notes per 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WF/CR template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Online discussions &amp;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conference call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CR for maintenance 2:30pm on Thursday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23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24)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Pre-RAN Action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lang="en-GB" sz="7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Moderators trigger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52113" y="4600977"/>
            <a:ext cx="486682" cy="545987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995703" y="4583736"/>
            <a:ext cx="491422" cy="5617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6" name="文本框 105"/>
          <p:cNvSpPr txBox="1"/>
          <p:nvPr/>
        </p:nvSpPr>
        <p:spPr>
          <a:xfrm>
            <a:off x="5164068" y="472930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#22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385774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0860" y="2684587"/>
            <a:ext cx="3407200" cy="344301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50" y="2673686"/>
            <a:ext cx="3540636" cy="3498736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5"/>
              </a:buBlip>
            </a:pPr>
            <a:r>
              <a:rPr lang="en-US" altLang="zh-CN" sz="1400" dirty="0">
                <a:cs typeface="+mn-cs"/>
              </a:rPr>
              <a:t>RAN4 meeting rooms: @ Hakata International Exhibition Hall &amp; Conference Center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(301+302)/302 @ 3F (95~295 persons)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207 @ 2F (100 persons)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301 @ 3F (95 persons)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dirty="0"/>
              <a:t>206ABC @ 2F (50 persons)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9838060" y="3473998"/>
            <a:ext cx="2004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Main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302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8122920" y="3965854"/>
            <a:ext cx="914400" cy="9144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5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4140287" y="3473998"/>
            <a:ext cx="2153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RRM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207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9838060" y="4228580"/>
            <a:ext cx="2153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BDaT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301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TextBox 6">
            <a:extLst>
              <a:ext uri="{FF2B5EF4-FFF2-40B4-BE49-F238E27FC236}">
                <a16:creationId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4140287" y="4228580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 hoc session: 206ABC</a:t>
            </a:r>
          </a:p>
        </p:txBody>
      </p:sp>
    </p:spTree>
    <p:extLst>
      <p:ext uri="{BB962C8B-B14F-4D97-AF65-F5344CB8AC3E}">
        <p14:creationId xmlns:p14="http://schemas.microsoft.com/office/powerpoint/2010/main" val="4294340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a915fe38-2618-47b6-8303-829fb71466d5"/>
    <ds:schemaRef ds:uri="http://purl.org/dc/dcmitype/"/>
    <ds:schemaRef ds:uri="http://purl.org/dc/elements/1.1/"/>
    <ds:schemaRef ds:uri="23d77754-4ccc-4c57-9291-cab09e81894a"/>
    <ds:schemaRef ds:uri="http://schemas.openxmlformats.org/package/2006/metadata/core-propertie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386663</TotalTime>
  <Words>3391</Words>
  <Application>Microsoft Office PowerPoint</Application>
  <PresentationFormat>宽屏</PresentationFormat>
  <Paragraphs>424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RAN4#111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Daixizeng</cp:lastModifiedBy>
  <cp:revision>2981</cp:revision>
  <cp:lastPrinted>2016-09-15T08:31:35Z</cp:lastPrinted>
  <dcterms:created xsi:type="dcterms:W3CDTF">2009-11-27T05:15:11Z</dcterms:created>
  <dcterms:modified xsi:type="dcterms:W3CDTF">2024-05-22T17:19:19Z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(3)dxmHBYnxTFq44VLxi4RPxfs9J9TQFqKWR4EZjeLflbShamTI01N7xGjl6OTpbh+CH6wCXe36
mEJutr0xqW3ANZS0rvzyCfAv7cIInPviWMnUd5DsLsAd/trp3LnrXVT+nejDDpw+0dLOQKnb
A0QXZqd879SZBfs09mnlytzA/CK6CjEb3rHi2Ujo+8RWfC/0qJ7M3W+hOhNL8b9tM9tpISc6
qn7UDalMmEfyq1ArL3</vt:lpwstr>
  </property>
  <property fmtid="{D5CDD505-2E9C-101B-9397-08002B2CF9AE}" pid="11" name="_2015_ms_pID_7253431">
    <vt:lpwstr>fiHpBTOOc+3oI2AtfwybyjhCcPFK1Ic4awYx6fHHLZmmM2UDhl4rxd
yohYM6pgpMeftFWXnhjhQDjj0LYW1L553A3XTotDj2x7S3N1G37A+ncPYlcjjX9uhcRlM2iD
sTuMI7Liy/1SiJNlBC8YWFAPMn2dYSqpffAQjMYrhgWyr7wBNN1IDaw6FqKdoKqQiRwKHj5b
wA5CyS3yQNl5D/qBVXboATPTw2/mtA3ESQ1Y</vt:lpwstr>
  </property>
  <property fmtid="{D5CDD505-2E9C-101B-9397-08002B2CF9AE}" pid="12" name="_2015_ms_pID_7253432">
    <vt:lpwstr>YOkbQxvnrUSSw74yr/qamfk=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1716110008</vt:lpwstr>
  </property>
</Properties>
</file>