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14" r:id="rId7"/>
    <p:sldId id="1005" r:id="rId8"/>
    <p:sldId id="1008" r:id="rId9"/>
    <p:sldId id="1007" r:id="rId10"/>
    <p:sldId id="1011" r:id="rId11"/>
    <p:sldId id="1022" r:id="rId12"/>
    <p:sldId id="1023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1DAE9"/>
    <a:srgbClr val="FFFFFF"/>
    <a:srgbClr val="1E9657"/>
    <a:srgbClr val="72AF2F"/>
    <a:srgbClr val="F0F3F8"/>
    <a:srgbClr val="B1D254"/>
    <a:srgbClr val="FF3300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5441" autoAdjust="0"/>
  </p:normalViewPr>
  <p:slideViewPr>
    <p:cSldViewPr snapToGrid="0">
      <p:cViewPr varScale="1">
        <p:scale>
          <a:sx n="95" d="100"/>
          <a:sy n="95" d="100"/>
        </p:scale>
        <p:origin x="75" y="2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>
                <a:solidFill>
                  <a:srgbClr val="000000"/>
                </a:solidFill>
              </a:rPr>
              <a:pPr/>
              <a:t>9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411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RAN4#111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=""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#111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Fukuoka, JP, 20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24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May,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611886"/>
              </p:ext>
            </p:extLst>
          </p:nvPr>
        </p:nvGraphicFramePr>
        <p:xfrm>
          <a:off x="76912" y="1273321"/>
          <a:ext cx="11819812" cy="499872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9289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Highlight a few rule for </a:t>
                      </a:r>
                      <a:r>
                        <a:rPr kumimoji="0" lang="en-GB" altLang="zh-CN" sz="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GB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requests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R4-2407323 VSAT performance requirements and testability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24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LTE_NR_HPUE_FWVM AI 6.14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HPUE_Basket_EN-DC AI 6.15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HPUE_Basket_Intra-CA_TDD AI 6.16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224] NR_SL_relay_enh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NR_SL_enh2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</a:t>
                      </a:r>
                      <a:r>
                        <a:rPr kumimoji="0" lang="en-US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NR_DualTxRx_MUSIM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NR_ATG_BSRF_Maintenance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(3) – no moderator summary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NR_FR1_lessthan_5MHz_BW_BSRF_Maint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[308] NR_netcon_repeater_RF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[309] NR_netcon_repeater_RFConformance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[310] NR_mobile_IAB_RF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Ad-hoc: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NR FR2 multi-Rx chain WI, Chaired by Qian Yang (vivo)</a:t>
                      </a:r>
                      <a:endParaRPr kumimoji="0" lang="en-US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84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HPUE_Basket_inter-CA_SUL AI 6.17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HPUE_Basket_FDD AI 6.18, 6.19 (59)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LTE_NR_Other_WI AI 6.20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NR_NTN_enh (52)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NR_NTN_enh_Part1 (2) – no moderator summary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NR_NTN_enh_Part2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NR_NTN_enh_Part3 (4)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(Demod)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chaired by Jingzhou Wu (CTC)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863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NR_3Tx-4Rx_WI AI 5.2.3, 6.21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Non-spectrum related</a:t>
                      </a: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NR_MC_enh_UERF_R18 AI 7.13, 7.13.1 (4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R4-2408136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125] NR_ENDC_RF_Ph4_part2 AI 12.2, 10.1.1.2 (84</a:t>
                      </a: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FS_Ambient_IoT_solutions_part1 AI 10.13, 10.13.1, 10.13.2 (26)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210] NR_HST_FR2_enh (16</a:t>
                      </a: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[216] NR_Mob_enh2_part1 (49)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[217] NR_Mob_enh2_part2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lang="en-US" altLang="zh-CN" sz="800" strike="noStrike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NR_Mob_enh2_part1 </a:t>
                      </a:r>
                      <a:r>
                        <a:rPr lang="en-US" altLang="zh-CN" sz="800" strike="sngStrike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(reply to RAN2 LS)</a:t>
                      </a:r>
                      <a:r>
                        <a:rPr lang="en-US" altLang="zh-CN" sz="800" strike="noStrike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,</a:t>
                      </a:r>
                      <a:r>
                        <a:rPr lang="en-US" altLang="zh-CN" sz="800" strike="noStrike" baseline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Qiming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RF_FR1_enh2_Demod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NR_RF_FR2_req_Ph3_Demod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NR_FR2_multiRx_DL_Demod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NR_HST_FR2_enh_Demod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98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fr-FR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135] FS_Ambient_IoT_solutions_part2 AI 10.13.3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221] NR_MIMO_evo_DL_UL (39)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(&lt;5 MHz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chaired by Dimitri Gold (Nokia</a:t>
                      </a:r>
                      <a:r>
                        <a:rPr kumimoji="0" lang="de-DE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Ad-hoc: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Maintenance_up_to_R17, Chaired by Li Zhang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FS_NR_IMT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NR_NTN_enh</a:t>
                      </a: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lang="en-US" altLang="zh-CN" sz="80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Haijie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Qiu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Siting Zhu (CAICT</a:t>
                      </a:r>
                      <a:r>
                        <a:rPr kumimoji="0" 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nn-NO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 (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chaired by Tricia Li (Huawei</a:t>
                      </a:r>
                      <a:r>
                        <a:rPr lang="de-DE" sz="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lang="de-DE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520311"/>
              </p:ext>
            </p:extLst>
          </p:nvPr>
        </p:nvGraphicFramePr>
        <p:xfrm>
          <a:off x="85460" y="1273320"/>
          <a:ext cx="11792216" cy="3967910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9010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80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AI 10.14, 10.14.1, 10.14.2 (36)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fr-FR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203] FR2_multiRx_part1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FR2_multiRx_part2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Reply_LS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- Missing Test Parameters for RAN5, Chaired by Jackson Wang (Samsung)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NR_netcon_repeater_Demod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NR_MIMO_evo_DL_UL_demod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NR_SL_enh2_demod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NR_redcap_enh_demod (12)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981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NTN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IoT_NTN_extLband AI 8.2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NR_NTN_enh_UERF_R18 AI 7.16.5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NR_NTN_Ph3_UERF AI 10.15, 10.15.2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n-NO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[207] NR_MG_enh2_part1 (29)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NR_MG_enh2_part2 (41)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NR_mobile_IAB_demod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Netw_Energy_NR_demod (1) – no mod summary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(26)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chaired by Ruixin Wang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444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NR_SL_ intraB_CA_ITS_part2  AI 10.9.3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</a:t>
                      </a:r>
                      <a:r>
                        <a:rPr kumimoji="0" lang="fr-F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from</a:t>
                      </a: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15:00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10.11 (55)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NR_NTN_enh (52) Cont. (</a:t>
                      </a: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1hour)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209] </a:t>
                      </a:r>
                      <a:r>
                        <a:rPr kumimoji="0" lang="en-US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NR_BWP_wor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 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NR_MC_enh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NR_redcap_enh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R18 </a:t>
                      </a: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IoT_NTN_enh, </a:t>
                      </a:r>
                      <a:r>
                        <a:rPr lang="en-US" altLang="zh-CN" sz="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Hsuanli Lin (</a:t>
                      </a:r>
                      <a:r>
                        <a:rPr kumimoji="0" lang="en-US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MediaTek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[333] </a:t>
                      </a:r>
                      <a:r>
                        <a:rPr lang="en-US" altLang="zh-CN" sz="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NR_DSS_enh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</a:t>
                      </a:r>
                      <a:r>
                        <a:rPr lang="nn-NO" altLang="zh-CN" sz="800" b="1" i="0" u="none" strike="noStrike" kern="1200" noProof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</a:t>
                      </a: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NR_NTN_enh_UERF_R18 Chaired by Fei Xue (ZTE)</a:t>
                      </a:r>
                      <a:endParaRPr kumimoji="0" lang="nn-NO" altLang="zh-CN" sz="800" b="1" i="0" u="none" strike="noStrike" kern="1200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10.11 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Netw_Energy_NR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More 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or 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Maintenance_up_to_R17, Chaired by Li Zhang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Measurement gap</a:t>
                      </a:r>
                      <a:r>
                        <a:rPr kumimoji="0" lang="zh-CN" alt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Ato Yu (</a:t>
                      </a:r>
                      <a:r>
                        <a:rPr lang="en-US" altLang="zh-CN" sz="8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MediaTek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(TBD)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72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308538"/>
              </p:ext>
            </p:extLst>
          </p:nvPr>
        </p:nvGraphicFramePr>
        <p:xfrm>
          <a:off x="85460" y="1273320"/>
          <a:ext cx="11792213" cy="4191061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062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124] NR_ENDC_RF_Ph4_part1 AI 10.1, 10.1.1, 10.1.1.1, 10.1.1.3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NR_ENDC_RF_Ph4_part3 AI 10.1.1.4 (50)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225] NR_mobile_IAB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NR_netcon_repeater (2)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Reply_LS (14)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NR_FR1_lessthan_5MHz_BW (15)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NR_LPWUS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Quick check for RRM UE features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Shan)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Note: Moderators to upload the proposed UE features after ad-hoc/offline discussion in [200] folder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  <a:endParaRPr lang="pl-PL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[336] NR_FR1_TRP_TRS_enh (30)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Qiming Li (Apple)</a:t>
                      </a:r>
                      <a:endParaRPr lang="en-US" altLang="zh-CN" sz="8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FS_NR_IMT AI 10.3 (53)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Maintenance_up_to_R17 (234)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Rel-19 </a:t>
                      </a:r>
                      <a:r>
                        <a:rPr lang="de-DE" altLang="zh-CN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OTA</a:t>
                      </a:r>
                      <a:endParaRPr kumimoji="0" lang="en-US" sz="8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[338] TRP_TRS_MIMO_OTA (28)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 Chaired by Yanze Fu (Samsung</a:t>
                      </a: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lang="en-US" altLang="zh-CN" sz="800" b="0" i="0" u="none" strike="noStrike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NR_FR1_lessthan_5MHz_BW_R18  AI 7.8, 7.8.1, 7.8.2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NR_FR1_5MHz_BW_Ph2 AI 10.10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FR1_enh2_R18 AI 7.1, 7.1.1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NR_cov_enh2_R18 AI 7.17, 7.17.1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NR_SL_enh2_UERF_R18 AI 7.20, 7.20.1 (11</a:t>
                      </a:r>
                      <a:r>
                        <a:rPr kumimoji="0" lang="pt-BR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R4-2407916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 7.2.1 (FR2 phase 3 Rel-18)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IoT_NTN_enh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NR_RRM_enh3_part1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NR_RRM_enh3_part2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NR_RRM_Ph5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339] NR_FR2_OTA (7</a:t>
                      </a:r>
                      <a:r>
                        <a:rPr kumimoji="0" 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NR_MIMO_OTA_end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(24)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</a:t>
                      </a:r>
                      <a:r>
                        <a:rPr lang="en-GB" altLang="zh-CN" sz="8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</a:t>
                      </a:r>
                      <a:r>
                        <a:rPr lang="it-IT" altLang="zh-CN" sz="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Dominique</a:t>
                      </a:r>
                      <a:r>
                        <a:rPr lang="it-IT" altLang="zh-CN" sz="8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Brunel</a:t>
                      </a:r>
                      <a:r>
                        <a:rPr lang="it-IT" altLang="zh-CN" sz="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(Skyworks)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NR_SL_ intraB_CA_ITS_part1 AI 10.9.1, 10.9.2 (10)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Maintenance_up_to_R17 (234)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Maintenance_R18 (31)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  (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eMIMO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NR_MIMO_evo_DL_UL_demod chaired by Lili Wang (Samsung)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 chaired Zhongyi Shen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/135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FS_Ambient_IoT_solutions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selected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topics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Xiaoran Zhang (CMCC)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Andrey Chervyakov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NR_pos_enh2_part1 (45)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NR_pos_enh2_part2 (31) 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NR_pos_enh2_part3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(Demod maintenance)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Demod_Maintenance chaired by Axel Mueller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Ad-hoc: 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642466"/>
              </p:ext>
            </p:extLst>
          </p:nvPr>
        </p:nvGraphicFramePr>
        <p:xfrm>
          <a:off x="85460" y="1273320"/>
          <a:ext cx="11820790" cy="3969446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5.2.7.1, 10.7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5.2.6.1, 10.8.1, 10.8.2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Basket WIs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AI 6.1, 12.3 (53)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AI 6.3 – 6.8 (43)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NR_Baskets_Part_3 AI 6.9 – 6.13 (79)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8.1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Ad-hoc minutes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NR_BS_RF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NR_ATG_enh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Reserved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12.1.1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12.1.2 (18)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Reserved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NR_duplex_evo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NR_LPWUS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NR_NTN_Ph3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  <a:endParaRPr kumimoji="0" lang="fr-FR" altLang="zh-CN" sz="800" b="0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Upto_R17_UERF_maintenance_Part1 AI 4.1 (138)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Upto_R17_UERF_maintenance_Part2 AI 4.7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R18_UERF_maintenance_Part1 AI 5.1, 5.2.1, 5.2.2.1, 5.2.4, 5.2.5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 AI 5.2.8, 5.2.8.1, 5.3 (14</a:t>
                      </a:r>
                      <a:r>
                        <a:rPr kumimoji="0" lang="zh-CN" altLang="fr-F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Demod_Maintenance (36)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OTA_Maintenance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baseline="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 </a:t>
                      </a: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NR_LTE_Rel-18_feature_list AI 9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i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[124/125/126] NR_ENDC_RF_Ph4_partX selected topics Chaired by Leo Liu (Huawei)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Reserved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724803"/>
              </p:ext>
            </p:extLst>
          </p:nvPr>
        </p:nvGraphicFramePr>
        <p:xfrm>
          <a:off x="85456" y="1273321"/>
          <a:ext cx="11811269" cy="2513520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May 20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24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May 13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2024, 17:00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13~17)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20~23)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 ( May 27~30)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number request &amp; submission</a:t>
            </a:r>
            <a:r>
              <a:rPr lang="en-US" sz="700" b="1" kern="0" dirty="0">
                <a:solidFill>
                  <a:srgbClr val="FF33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67199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7847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Formal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3104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 of meeting notes per 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WF/CR template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Online discussions &amp;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GTW conference call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CR for maintenance 2:30pm on Thursday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TOHRU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request (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new&amp;revision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(10.10.10.10) </a:t>
            </a: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23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24)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Submission of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Approve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Pre-RAN Action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938601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</a:t>
            </a:r>
            <a:endParaRPr lang="en-GB" sz="7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38601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Moderators trigger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Flag for maintenance @</a:t>
            </a:r>
            <a:r>
              <a:rPr lang="en-US" altLang="zh-CN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endParaRPr lang="en-US" sz="7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room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52113" y="4600977"/>
            <a:ext cx="486682" cy="545987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995703" y="4583736"/>
            <a:ext cx="491422" cy="5617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6" name="文本框 105"/>
          <p:cNvSpPr txBox="1"/>
          <p:nvPr/>
        </p:nvSpPr>
        <p:spPr>
          <a:xfrm>
            <a:off x="5164068" y="472930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#22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#</a:t>
            </a:r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385774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0860" y="2684587"/>
            <a:ext cx="3407200" cy="344301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50" y="2673686"/>
            <a:ext cx="3540636" cy="3498736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=""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73321"/>
            <a:ext cx="9263641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5"/>
              </a:buBlip>
            </a:pPr>
            <a:r>
              <a:rPr lang="en-US" altLang="zh-CN" sz="1400" dirty="0">
                <a:cs typeface="+mn-cs"/>
              </a:rPr>
              <a:t>RAN4 meeting rooms: @ Hakata International Exhibition Hall &amp; Conference Center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(301+302)/302 @ 3F (95~295 persons)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207 @ 2F (100 persons)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301 @ 3F (95 persons)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en-US" altLang="zh-CN" sz="1200" dirty="0"/>
              <a:t>206ABC @ 2F (50 persons)</a:t>
            </a:r>
          </a:p>
        </p:txBody>
      </p:sp>
      <p:sp>
        <p:nvSpPr>
          <p:cNvPr id="13" name="TextBox 6">
            <a:extLst>
              <a:ext uri="{FF2B5EF4-FFF2-40B4-BE49-F238E27FC236}">
                <a16:creationId xmlns=""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9838060" y="3473998"/>
            <a:ext cx="2004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Main session:</a:t>
            </a:r>
            <a:r>
              <a:rPr lang="en-GB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302</a:t>
            </a:r>
            <a:endParaRPr lang="en-US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椭圆 2"/>
          <p:cNvSpPr/>
          <p:nvPr/>
        </p:nvSpPr>
        <p:spPr bwMode="auto">
          <a:xfrm>
            <a:off x="8122920" y="3965854"/>
            <a:ext cx="914400" cy="914400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5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4" name="TextBox 6">
            <a:extLst>
              <a:ext uri="{FF2B5EF4-FFF2-40B4-BE49-F238E27FC236}">
                <a16:creationId xmlns=""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4140287" y="3473998"/>
            <a:ext cx="2153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RRM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  <a:r>
              <a:rPr lang="en-GB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207</a:t>
            </a:r>
            <a:endParaRPr lang="en-US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TextBox 6">
            <a:extLst>
              <a:ext uri="{FF2B5EF4-FFF2-40B4-BE49-F238E27FC236}">
                <a16:creationId xmlns=""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9838060" y="4228580"/>
            <a:ext cx="2153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BDaT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  <a:r>
              <a:rPr lang="en-GB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301</a:t>
            </a:r>
            <a:endParaRPr lang="en-US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TextBox 6">
            <a:extLst>
              <a:ext uri="{FF2B5EF4-FFF2-40B4-BE49-F238E27FC236}">
                <a16:creationId xmlns=""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4140287" y="4228580"/>
            <a:ext cx="215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 hoc session: 206ABC</a:t>
            </a:r>
          </a:p>
        </p:txBody>
      </p:sp>
    </p:spTree>
    <p:extLst>
      <p:ext uri="{BB962C8B-B14F-4D97-AF65-F5344CB8AC3E}">
        <p14:creationId xmlns:p14="http://schemas.microsoft.com/office/powerpoint/2010/main" val="4294340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a915fe38-2618-47b6-8303-829fb71466d5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23d77754-4ccc-4c57-9291-cab09e81894a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383117</TotalTime>
  <Words>2122</Words>
  <Application>Microsoft Office PowerPoint</Application>
  <PresentationFormat>宽屏</PresentationFormat>
  <Paragraphs>379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RAN4#111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2937</cp:revision>
  <cp:lastPrinted>2016-09-15T08:31:35Z</cp:lastPrinted>
  <dcterms:created xsi:type="dcterms:W3CDTF">2009-11-27T05:15:11Z</dcterms:created>
  <dcterms:modified xsi:type="dcterms:W3CDTF">2024-05-19T21:42:56Z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(3)beuf8dB+DgAG4kJmdKQDUGgwxF69Cs3DdlS+GkG+IyyrO7dFgikQjtm8dmBdHj4YLNpg+8BP
xpTL1nhhgR1vlrcXe/O06on2o0VkSZUlk7SRtgBJPPAhmiHIbvoFM8VVhJAI6HSrZpd7jMzo
64JLg1ZYQhMPfrkHZ9B3yv7FtDxS4iQML8S25m+4vOswX32KqXScF3tPd6mcG0clgvYxwpLh
hqdDQcoDSHziT90kCX</vt:lpwstr>
  </property>
  <property fmtid="{D5CDD505-2E9C-101B-9397-08002B2CF9AE}" pid="11" name="_2015_ms_pID_7253431">
    <vt:lpwstr>gvN1Zz48TxBV3zusxvIvHtQVpoEMrqpXp/xbf4B8M2iZ8uZQIa3MN0
6eakvhE0LV0B7bLD/19MHW6VmaJwdSXa7Nm9oxaC9TWuKX2tRhAcrPvRQ/EgdLzLQAYU7sUs
qway9WyQ6mryMcZd4TW6sxwH63HK/CAlMpoCbwxOmIZcE+YGlP3qKrg0ynAd65FNG6VITY5S
jsFjji9Laq7HhE93pohGQaxgODxJIo9Fv55Q</vt:lpwstr>
  </property>
  <property fmtid="{D5CDD505-2E9C-101B-9397-08002B2CF9AE}" pid="12" name="_2015_ms_pID_7253432">
    <vt:lpwstr>Vg==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1716110008</vt:lpwstr>
  </property>
</Properties>
</file>