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729" r:id="rId4"/>
  </p:sldMasterIdLst>
  <p:notesMasterIdLst>
    <p:notesMasterId r:id="rId14"/>
  </p:notesMasterIdLst>
  <p:handoutMasterIdLst>
    <p:handoutMasterId r:id="rId15"/>
  </p:handoutMasterIdLst>
  <p:sldIdLst>
    <p:sldId id="934" r:id="rId5"/>
    <p:sldId id="1003" r:id="rId6"/>
    <p:sldId id="1014" r:id="rId7"/>
    <p:sldId id="1005" r:id="rId8"/>
    <p:sldId id="1008" r:id="rId9"/>
    <p:sldId id="1007" r:id="rId10"/>
    <p:sldId id="1011" r:id="rId11"/>
    <p:sldId id="1022" r:id="rId12"/>
    <p:sldId id="1023" r:id="rId13"/>
  </p:sldIdLst>
  <p:sldSz cx="12192000" cy="6858000"/>
  <p:notesSz cx="7010400" cy="92964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ndrey2" initials="CA" lastIdx="2" clrIdx="0">
    <p:extLst>
      <p:ext uri="{19B8F6BF-5375-455C-9EA6-DF929625EA0E}">
        <p15:presenceInfo xmlns:p15="http://schemas.microsoft.com/office/powerpoint/2012/main" userId="Andrey2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D1DAE9"/>
    <a:srgbClr val="FFFFFF"/>
    <a:srgbClr val="1E9657"/>
    <a:srgbClr val="72AF2F"/>
    <a:srgbClr val="F0F3F8"/>
    <a:srgbClr val="B1D254"/>
    <a:srgbClr val="FF3300"/>
    <a:srgbClr val="000000"/>
    <a:srgbClr val="00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中度样式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994" autoAdjust="0"/>
    <p:restoredTop sz="95441" autoAdjust="0"/>
  </p:normalViewPr>
  <p:slideViewPr>
    <p:cSldViewPr snapToGrid="0">
      <p:cViewPr varScale="1">
        <p:scale>
          <a:sx n="95" d="100"/>
          <a:sy n="95" d="100"/>
        </p:scale>
        <p:origin x="75" y="267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171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2232" y="0"/>
            <a:ext cx="3038170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0682"/>
            <a:ext cx="3038171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2232" y="8830682"/>
            <a:ext cx="3038170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fld id="{867FF36F-819D-4D2B-A8BB-AF91032F0C08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52869349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171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2232" y="0"/>
            <a:ext cx="3038170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406400" y="695325"/>
            <a:ext cx="61976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4061" y="4416091"/>
            <a:ext cx="5142280" cy="4183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0682"/>
            <a:ext cx="3038171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2232" y="8830682"/>
            <a:ext cx="3038170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fld id="{459FDB58-73C4-413E-BB6C-BBE882DFCE1B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06125037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9FDB58-73C4-413E-BB6C-BBE882DFCE1B}" type="slidenum">
              <a:rPr lang="en-GB" altLang="en-US" smtClean="0"/>
              <a:pPr/>
              <a:t>2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160828028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59FDB58-73C4-413E-BB6C-BBE882DFCE1B}" type="slidenum">
              <a:rPr lang="en-GB" altLang="en-US" smtClean="0"/>
              <a:pPr/>
              <a:t>3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96452865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9FDB58-73C4-413E-BB6C-BBE882DFCE1B}" type="slidenum">
              <a:rPr lang="en-GB" altLang="en-US" smtClean="0"/>
              <a:pPr/>
              <a:t>4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169297725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9FDB58-73C4-413E-BB6C-BBE882DFCE1B}" type="slidenum">
              <a:rPr lang="en-GB" altLang="en-US" smtClean="0">
                <a:solidFill>
                  <a:srgbClr val="000000"/>
                </a:solidFill>
              </a:rPr>
              <a:pPr/>
              <a:t>9</a:t>
            </a:fld>
            <a:endParaRPr lang="en-GB" alt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054114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8"/>
            <a:ext cx="10363200" cy="1470025"/>
          </a:xfrm>
        </p:spPr>
        <p:txBody>
          <a:bodyPr/>
          <a:lstStyle>
            <a:lvl1pPr>
              <a:defRPr sz="4000">
                <a:latin typeface="+mj-ea"/>
                <a:ea typeface="+mj-ea"/>
              </a:defRPr>
            </a:lvl1pPr>
          </a:lstStyle>
          <a:p>
            <a:r>
              <a:rPr lang="en-US" dirty="0"/>
              <a:t>Click to edit Master title style</a:t>
            </a:r>
            <a:endParaRPr lang="fi-FI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latin typeface="+mj-ea"/>
                <a:ea typeface="+mj-ea"/>
              </a:defRPr>
            </a:lvl1pPr>
            <a:lvl2pPr marL="457177" indent="0" algn="ctr">
              <a:buNone/>
              <a:defRPr/>
            </a:lvl2pPr>
            <a:lvl3pPr marL="914354" indent="0" algn="ctr">
              <a:buNone/>
              <a:defRPr/>
            </a:lvl3pPr>
            <a:lvl4pPr marL="1371531" indent="0" algn="ctr">
              <a:buNone/>
              <a:defRPr/>
            </a:lvl4pPr>
            <a:lvl5pPr marL="1828709" indent="0" algn="ctr">
              <a:buNone/>
              <a:defRPr/>
            </a:lvl5pPr>
            <a:lvl6pPr marL="2285886" indent="0" algn="ctr">
              <a:buNone/>
              <a:defRPr/>
            </a:lvl6pPr>
            <a:lvl7pPr marL="2743063" indent="0" algn="ctr">
              <a:buNone/>
              <a:defRPr/>
            </a:lvl7pPr>
            <a:lvl8pPr marL="3200240" indent="0" algn="ctr">
              <a:buNone/>
              <a:defRPr/>
            </a:lvl8pPr>
            <a:lvl9pPr marL="3657417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112707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356523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51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51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927235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4638"/>
            <a:ext cx="9112251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6197600" y="1600200"/>
            <a:ext cx="53848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6197600" y="3938601"/>
            <a:ext cx="53848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5552855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4638"/>
            <a:ext cx="9112251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096703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FE6C394A-9E02-4841-ACC8-9EFF4DA6339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fld id="{F5492D28-9CB3-4957-BFD2-683A3D6260A5}" type="slidenum">
              <a:rPr lang="en-GB" altLang="en-US" smtClean="0"/>
              <a:pPr/>
              <a:t>‹#›</a:t>
            </a:fld>
            <a:endParaRPr lang="en-GB" altLang="en-US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xmlns="" id="{DFCFD951-EB5F-444C-A429-749DF9E84C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9723052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13"/>
            <a:ext cx="10363200" cy="1362075"/>
          </a:xfrm>
        </p:spPr>
        <p:txBody>
          <a:bodyPr anchor="t"/>
          <a:lstStyle>
            <a:lvl1pPr algn="l">
              <a:defRPr sz="4000" b="1" cap="all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 dirty="0"/>
              <a:t>Click to edit Master title style</a:t>
            </a:r>
            <a:endParaRPr lang="fi-FI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1801"/>
            </a:lvl2pPr>
            <a:lvl3pPr marL="914354" indent="0">
              <a:buNone/>
              <a:defRPr sz="1600"/>
            </a:lvl3pPr>
            <a:lvl4pPr marL="1371531" indent="0">
              <a:buNone/>
              <a:defRPr sz="1401"/>
            </a:lvl4pPr>
            <a:lvl5pPr marL="1828709" indent="0">
              <a:buNone/>
              <a:defRPr sz="1401"/>
            </a:lvl5pPr>
            <a:lvl6pPr marL="2285886" indent="0">
              <a:buNone/>
              <a:defRPr sz="1401"/>
            </a:lvl6pPr>
            <a:lvl7pPr marL="2743063" indent="0">
              <a:buNone/>
              <a:defRPr sz="1401"/>
            </a:lvl7pPr>
            <a:lvl8pPr marL="3200240" indent="0">
              <a:buNone/>
              <a:defRPr sz="1401"/>
            </a:lvl8pPr>
            <a:lvl9pPr marL="3657417" indent="0">
              <a:buNone/>
              <a:defRPr sz="140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414780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>
            <a:lvl1pPr>
              <a:defRPr sz="28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801"/>
            </a:lvl6pPr>
            <a:lvl7pPr>
              <a:defRPr sz="1801"/>
            </a:lvl7pPr>
            <a:lvl8pPr>
              <a:defRPr sz="1801"/>
            </a:lvl8pPr>
            <a:lvl9pPr>
              <a:defRPr sz="18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>
            <a:lvl1pPr>
              <a:defRPr sz="28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801"/>
            </a:lvl6pPr>
            <a:lvl7pPr>
              <a:defRPr sz="1801"/>
            </a:lvl7pPr>
            <a:lvl8pPr>
              <a:defRPr sz="1801"/>
            </a:lvl8pPr>
            <a:lvl9pPr>
              <a:defRPr sz="18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171323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2000" b="1"/>
            </a:lvl2pPr>
            <a:lvl3pPr marL="914354" indent="0">
              <a:buNone/>
              <a:defRPr sz="1801" b="1"/>
            </a:lvl3pPr>
            <a:lvl4pPr marL="1371531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1801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6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2000" b="1"/>
            </a:lvl2pPr>
            <a:lvl3pPr marL="914354" indent="0">
              <a:buNone/>
              <a:defRPr sz="1801" b="1"/>
            </a:lvl3pPr>
            <a:lvl4pPr marL="1371531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6" y="2174875"/>
            <a:ext cx="5389033" cy="3951288"/>
          </a:xfrm>
        </p:spPr>
        <p:txBody>
          <a:bodyPr/>
          <a:lstStyle>
            <a:lvl1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1801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208556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208191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71195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3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6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3" y="1435103"/>
            <a:ext cx="4011084" cy="4691063"/>
          </a:xfrm>
        </p:spPr>
        <p:txBody>
          <a:bodyPr/>
          <a:lstStyle>
            <a:lvl1pPr marL="0" indent="0">
              <a:buNone/>
              <a:defRPr sz="1401"/>
            </a:lvl1pPr>
            <a:lvl2pPr marL="457177" indent="0">
              <a:buNone/>
              <a:defRPr sz="1200"/>
            </a:lvl2pPr>
            <a:lvl3pPr marL="914354" indent="0">
              <a:buNone/>
              <a:defRPr sz="1001"/>
            </a:lvl3pPr>
            <a:lvl4pPr marL="1371531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3" indent="0">
              <a:buNone/>
              <a:defRPr sz="900"/>
            </a:lvl7pPr>
            <a:lvl8pPr marL="3200240" indent="0">
              <a:buNone/>
              <a:defRPr sz="900"/>
            </a:lvl8pPr>
            <a:lvl9pPr marL="3657417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42174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177" indent="0">
              <a:buNone/>
              <a:defRPr sz="2800"/>
            </a:lvl2pPr>
            <a:lvl3pPr marL="914354" indent="0">
              <a:buNone/>
              <a:defRPr sz="2400"/>
            </a:lvl3pPr>
            <a:lvl4pPr marL="1371531" indent="0">
              <a:buNone/>
              <a:defRPr sz="2000"/>
            </a:lvl4pPr>
            <a:lvl5pPr marL="1828709" indent="0">
              <a:buNone/>
              <a:defRPr sz="2000"/>
            </a:lvl5pPr>
            <a:lvl6pPr marL="2285886" indent="0">
              <a:buNone/>
              <a:defRPr sz="2000"/>
            </a:lvl6pPr>
            <a:lvl7pPr marL="2743063" indent="0">
              <a:buNone/>
              <a:defRPr sz="2000"/>
            </a:lvl7pPr>
            <a:lvl8pPr marL="3200240" indent="0">
              <a:buNone/>
              <a:defRPr sz="2000"/>
            </a:lvl8pPr>
            <a:lvl9pPr marL="3657417" indent="0">
              <a:buNone/>
              <a:defRPr sz="2000"/>
            </a:lvl9pPr>
          </a:lstStyle>
          <a:p>
            <a:pPr lvl="0"/>
            <a:endParaRPr lang="fi-FI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1"/>
            </a:lvl1pPr>
            <a:lvl2pPr marL="457177" indent="0">
              <a:buNone/>
              <a:defRPr sz="1200"/>
            </a:lvl2pPr>
            <a:lvl3pPr marL="914354" indent="0">
              <a:buNone/>
              <a:defRPr sz="1001"/>
            </a:lvl3pPr>
            <a:lvl4pPr marL="1371531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3" indent="0">
              <a:buNone/>
              <a:defRPr sz="900"/>
            </a:lvl7pPr>
            <a:lvl8pPr marL="3200240" indent="0">
              <a:buNone/>
              <a:defRPr sz="900"/>
            </a:lvl8pPr>
            <a:lvl9pPr marL="3657417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826682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4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7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8" descr="green.jpg"/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4200" y="6456363"/>
            <a:ext cx="6189133" cy="273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8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1" y="274638"/>
            <a:ext cx="9112251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title style</a:t>
            </a:r>
            <a:endParaRPr lang="en-GB" altLang="en-US" dirty="0"/>
          </a:p>
        </p:txBody>
      </p:sp>
      <p:sp>
        <p:nvSpPr>
          <p:cNvPr id="102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6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 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410960" y="6483350"/>
            <a:ext cx="527049" cy="222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100">
                <a:solidFill>
                  <a:schemeClr val="bg1"/>
                </a:solidFill>
                <a:latin typeface="Arial" charset="0"/>
              </a:defRPr>
            </a:lvl1pPr>
          </a:lstStyle>
          <a:p>
            <a:fld id="{F5492D28-9CB3-4957-BFD2-683A3D6260A5}" type="slidenum">
              <a:rPr lang="en-GB" altLang="en-US"/>
              <a:pPr/>
              <a:t>‹#›</a:t>
            </a:fld>
            <a:endParaRPr lang="en-GB" altLang="en-US" dirty="0"/>
          </a:p>
        </p:txBody>
      </p:sp>
      <p:sp>
        <p:nvSpPr>
          <p:cNvPr id="1032" name="Rectangle 6"/>
          <p:cNvSpPr>
            <a:spLocks noChangeArrowheads="1"/>
          </p:cNvSpPr>
          <p:nvPr/>
        </p:nvSpPr>
        <p:spPr bwMode="auto">
          <a:xfrm>
            <a:off x="1559984" y="5009401"/>
            <a:ext cx="6102349" cy="2463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001" dirty="0">
                <a:solidFill>
                  <a:schemeClr val="bg1"/>
                </a:solidFill>
                <a:latin typeface="Arial" panose="020B0604020202020204" pitchFamily="34" charset="0"/>
              </a:rPr>
              <a:t>© 3GPP 2009     Mobile World Congress, Barcelona, 19</a:t>
            </a:r>
            <a:r>
              <a:rPr lang="en-GB" altLang="en-US" sz="1001" baseline="30000" dirty="0">
                <a:solidFill>
                  <a:schemeClr val="bg1"/>
                </a:solidFill>
                <a:latin typeface="Arial" panose="020B0604020202020204" pitchFamily="34" charset="0"/>
              </a:rPr>
              <a:t>th</a:t>
            </a:r>
            <a:r>
              <a:rPr lang="en-GB" altLang="en-US" sz="1001" dirty="0">
                <a:solidFill>
                  <a:schemeClr val="bg1"/>
                </a:solidFill>
                <a:latin typeface="Arial" panose="020B0604020202020204" pitchFamily="34" charset="0"/>
              </a:rPr>
              <a:t> February 2009</a:t>
            </a:r>
          </a:p>
        </p:txBody>
      </p:sp>
      <p:pic>
        <p:nvPicPr>
          <p:cNvPr id="1033" name="Picture 7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6" name="Picture 13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7" name="Rectangle 6"/>
          <p:cNvSpPr>
            <a:spLocks noChangeArrowheads="1"/>
          </p:cNvSpPr>
          <p:nvPr/>
        </p:nvSpPr>
        <p:spPr bwMode="auto">
          <a:xfrm>
            <a:off x="593777" y="6455545"/>
            <a:ext cx="957156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200" b="1" dirty="0">
                <a:solidFill>
                  <a:schemeClr val="bg1"/>
                </a:solidFill>
                <a:latin typeface="Arial" panose="020B0604020202020204" pitchFamily="34" charset="0"/>
              </a:rPr>
              <a:t>RAN WG4</a:t>
            </a:r>
          </a:p>
        </p:txBody>
      </p:sp>
      <p:sp>
        <p:nvSpPr>
          <p:cNvPr id="56334" name="Slide Number Placeholder 4"/>
          <p:cNvSpPr txBox="1">
            <a:spLocks noGrp="1"/>
          </p:cNvSpPr>
          <p:nvPr userDrawn="1"/>
        </p:nvSpPr>
        <p:spPr bwMode="auto">
          <a:xfrm>
            <a:off x="11432126" y="6464300"/>
            <a:ext cx="527049" cy="222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/>
            <a:fld id="{E4DF48D0-4F83-437C-BDD1-C6E5F5F353CD}" type="slidenum">
              <a:rPr lang="en-GB" altLang="en-US" sz="1100">
                <a:solidFill>
                  <a:schemeClr val="bg1"/>
                </a:solidFill>
                <a:latin typeface="Arial" charset="0"/>
              </a:rPr>
              <a:pPr eaLnBrk="1" hangingPunct="1"/>
              <a:t>‹#›</a:t>
            </a:fld>
            <a:endParaRPr lang="en-GB" altLang="en-US" sz="1100" dirty="0">
              <a:solidFill>
                <a:schemeClr val="bg1"/>
              </a:solidFill>
              <a:latin typeface="Arial" charset="0"/>
            </a:endParaRPr>
          </a:p>
        </p:txBody>
      </p:sp>
      <p:pic>
        <p:nvPicPr>
          <p:cNvPr id="14" name="Picture 6" descr="3GPP_TM_RD.jpg"/>
          <p:cNvPicPr>
            <a:picLocks noChangeAspect="1"/>
          </p:cNvPicPr>
          <p:nvPr userDrawn="1"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88563" y="373075"/>
            <a:ext cx="1493837" cy="869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555" r:id="rId1"/>
    <p:sldLayoutId id="2147484556" r:id="rId2"/>
    <p:sldLayoutId id="2147484557" r:id="rId3"/>
    <p:sldLayoutId id="2147484558" r:id="rId4"/>
    <p:sldLayoutId id="2147484559" r:id="rId5"/>
    <p:sldLayoutId id="2147484560" r:id="rId6"/>
    <p:sldLayoutId id="2147484561" r:id="rId7"/>
    <p:sldLayoutId id="2147484562" r:id="rId8"/>
    <p:sldLayoutId id="2147484563" r:id="rId9"/>
    <p:sldLayoutId id="2147484564" r:id="rId10"/>
    <p:sldLayoutId id="2147484565" r:id="rId11"/>
    <p:sldLayoutId id="2147484566" r:id="rId12"/>
    <p:sldLayoutId id="2147484567" r:id="rId13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177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354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531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709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342882" indent="-342882" algn="l" rtl="0" eaLnBrk="0" fontAlgn="base" hangingPunct="0">
        <a:spcBef>
          <a:spcPct val="20000"/>
        </a:spcBef>
        <a:spcAft>
          <a:spcPct val="0"/>
        </a:spcAft>
        <a:buBlip>
          <a:blip r:embed="rId18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13" indent="-285737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charset="0"/>
        <a:buChar char="•"/>
        <a:defRPr sz="2400">
          <a:solidFill>
            <a:schemeClr val="tx1"/>
          </a:solidFill>
          <a:latin typeface="+mn-lt"/>
        </a:defRPr>
      </a:lvl2pPr>
      <a:lvl3pPr marL="1142943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000">
          <a:solidFill>
            <a:schemeClr val="tx1"/>
          </a:solidFill>
          <a:latin typeface="+mn-lt"/>
        </a:defRPr>
      </a:lvl3pPr>
      <a:lvl4pPr marL="1600121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>
          <a:solidFill>
            <a:schemeClr val="tx1"/>
          </a:solidFill>
          <a:latin typeface="+mn-lt"/>
        </a:defRPr>
      </a:lvl4pPr>
      <a:lvl5pPr marL="2057298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5pPr>
      <a:lvl6pPr marL="2514476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6pPr>
      <a:lvl7pPr marL="2971652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7pPr>
      <a:lvl8pPr marL="3428829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8pPr>
      <a:lvl9pPr marL="3886007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fi-FI"/>
      </a:defPPr>
      <a:lvl1pPr marL="0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1pPr>
      <a:lvl2pPr marL="457177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2pPr>
      <a:lvl3pPr marL="914354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3pPr>
      <a:lvl4pPr marL="1371531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4pPr>
      <a:lvl5pPr marL="1828709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5pPr>
      <a:lvl6pPr marL="2285886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6pPr>
      <a:lvl7pPr marL="2743063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7pPr>
      <a:lvl8pPr marL="3200240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8pPr>
      <a:lvl9pPr marL="3657417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.jpeg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xmlns="" id="{D30B7C3F-3D32-4F2D-8FDD-60718C51D42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RAN4#111 meeting schedule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xmlns="" id="{EBB0B9E5-9838-4AA8-B169-89A3469C2EB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68224" y="4717686"/>
            <a:ext cx="9998580" cy="1036178"/>
          </a:xfrm>
        </p:spPr>
        <p:txBody>
          <a:bodyPr/>
          <a:lstStyle/>
          <a:p>
            <a:r>
              <a:rPr lang="en-US" dirty="0">
                <a:latin typeface="+mj-ea"/>
                <a:ea typeface="+mj-ea"/>
              </a:rPr>
              <a:t>RAN4 Chair: </a:t>
            </a:r>
            <a:r>
              <a:rPr lang="en-US" dirty="0"/>
              <a:t>Xizeng</a:t>
            </a:r>
            <a:r>
              <a:rPr lang="en-US" dirty="0">
                <a:latin typeface="+mj-ea"/>
                <a:ea typeface="+mj-ea"/>
              </a:rPr>
              <a:t> Dai</a:t>
            </a:r>
          </a:p>
          <a:p>
            <a:r>
              <a:rPr lang="en-US" dirty="0">
                <a:latin typeface="+mj-ea"/>
                <a:ea typeface="+mj-ea"/>
              </a:rPr>
              <a:t>Vice Chair: </a:t>
            </a:r>
            <a:r>
              <a:rPr lang="en-US" dirty="0"/>
              <a:t>Gene Fong</a:t>
            </a:r>
            <a:r>
              <a:rPr lang="en-US" dirty="0">
                <a:latin typeface="+mj-ea"/>
                <a:ea typeface="+mj-ea"/>
              </a:rPr>
              <a:t>, </a:t>
            </a:r>
            <a:r>
              <a:rPr lang="en-US" dirty="0"/>
              <a:t>Shan Yang </a:t>
            </a:r>
            <a:endParaRPr lang="en-US" dirty="0">
              <a:latin typeface="+mj-ea"/>
              <a:ea typeface="+mj-ea"/>
            </a:endParaRPr>
          </a:p>
        </p:txBody>
      </p:sp>
      <p:sp>
        <p:nvSpPr>
          <p:cNvPr id="6" name="TextBox 1">
            <a:extLst>
              <a:ext uri="{FF2B5EF4-FFF2-40B4-BE49-F238E27FC236}">
                <a16:creationId xmlns:a16="http://schemas.microsoft.com/office/drawing/2014/main" xmlns="" id="{E4CE5DCD-72B3-468A-A585-E6721DD18679}"/>
              </a:ext>
            </a:extLst>
          </p:cNvPr>
          <p:cNvSpPr txBox="1"/>
          <p:nvPr/>
        </p:nvSpPr>
        <p:spPr>
          <a:xfrm>
            <a:off x="236841" y="274551"/>
            <a:ext cx="5830673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3GPP TSG-RAN WG4 Meeting #111	</a:t>
            </a:r>
            <a:endParaRPr lang="en-US" altLang="zh-CN" sz="1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en-US" altLang="zh-CN" sz="1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Fukuoka, JP, 20</a:t>
            </a:r>
            <a:r>
              <a:rPr lang="en-US" altLang="zh-CN" sz="1400" b="1" baseline="30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th</a:t>
            </a:r>
            <a:r>
              <a:rPr lang="en-US" altLang="zh-CN" sz="1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 – 24</a:t>
            </a:r>
            <a:r>
              <a:rPr lang="en-US" altLang="zh-CN" sz="1400" b="1" baseline="30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th</a:t>
            </a:r>
            <a:r>
              <a:rPr lang="en-US" altLang="zh-CN" sz="1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 May, 2024</a:t>
            </a:r>
          </a:p>
          <a:p>
            <a:r>
              <a:rPr lang="en-US" altLang="zh-CN" sz="1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Agenda Item: 2</a:t>
            </a:r>
            <a:endParaRPr lang="en-US" altLang="zh-CN" sz="1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7751970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xmlns="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Monday</a:t>
            </a:r>
            <a:endParaRPr lang="ru-RU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53114509"/>
              </p:ext>
            </p:extLst>
          </p:nvPr>
        </p:nvGraphicFramePr>
        <p:xfrm>
          <a:off x="76912" y="1273321"/>
          <a:ext cx="11819812" cy="5242560"/>
        </p:xfrm>
        <a:graphic>
          <a:graphicData uri="http://schemas.openxmlformats.org/drawingml/2006/table">
            <a:tbl>
              <a:tblPr/>
              <a:tblGrid>
                <a:gridCol w="799388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755106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755106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2755106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2755106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292897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Venue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Time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Main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RRM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</a:t>
                      </a:r>
                      <a:r>
                        <a:rPr kumimoji="0" lang="en-US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BDaT</a:t>
                      </a:r>
                      <a:endParaRPr kumimoji="0" lang="en-US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Ad hoc room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9940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9:00-9:20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1. Opening of the meeting </a:t>
                      </a: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2. Approval of the agenda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3. Letters / reports from other groups / meetings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61242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9:30-10:30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[109] LTE_NR_HPUE_FWVM AI 6.14 (24)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[110] HPUE_Basket_EN-DC AI 6.15 (16)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[111] HPUE_Basket_Intra-CA_TDD AI 6.16 (6)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[221] NR_MIMO_evo_DL_UL (39)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sngStrike" kern="1200" cap="none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</a:t>
                      </a:r>
                      <a:r>
                        <a:rPr kumimoji="0" lang="en-US" altLang="zh-CN" sz="800" b="0" i="0" u="none" strike="sngStrike" kern="1200" cap="none" normalizeH="0" baseline="0" noProof="0" dirty="0" err="1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offee</a:t>
                      </a:r>
                      <a:r>
                        <a:rPr kumimoji="0" lang="en-US" altLang="zh-CN" sz="800" b="0" i="0" u="none" strike="sngStrike" kern="1200" cap="none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break: </a:t>
                      </a:r>
                      <a:r>
                        <a:rPr kumimoji="0" lang="nn-NO" altLang="zh-CN" sz="800" b="0" i="0" u="none" strike="sngStrike" kern="1200" cap="none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NR_HST_FR2_enh</a:t>
                      </a:r>
                      <a:r>
                        <a:rPr kumimoji="0" lang="en-US" altLang="zh-CN" sz="800" b="0" i="0" u="none" strike="sngStrike" kern="1200" cap="none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, Chaired by Jackson Wang (Samsung)</a:t>
                      </a:r>
                      <a:endParaRPr kumimoji="0" lang="nn-NO" altLang="zh-CN" sz="800" b="0" i="0" u="none" strike="sngStrike" kern="1200" cap="none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n-NO" sz="800" b="1" i="0" u="none" strike="noStrike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Rel-18 BSRF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[302]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NR_ATG_BSRF_Maintenance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(3) – no moderator summary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[303] NR_FR1_lessthan_5MHz_BW_BSRF_Maint (5)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800" b="0" i="0" u="none" strike="noStrike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[308] NR_netcon_repeater_RF (13)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800" b="0" i="0" u="none" strike="noStrike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[309] NR_netcon_repeater_RFConformance (14)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800" b="0" i="0" u="none" strike="noStrike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[310] NR_mobile_IAB_RF (4)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800" b="0" i="0" u="none" strike="noStrike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RRM Ad-hoc: 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Maintenance_up_to_R17, Chaired by Li Zhang (Huawei)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55844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11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:00-12:30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[112] HPUE_Basket_inter-CA_SUL AI 6.17 (30)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[113] HPUE_Basket_FDD AI 6.18, 6.19 (59)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[114] LTE_NR_Other_WI AI 6.20 (11)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[219] NR_NTN_enh (52)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n-NO" sz="800" b="1" i="0" u="none" strike="noStrike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Rel-18 NTN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[305] NR_NTN_enh_Part1 (2) – no moderator summary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[306] NR_NTN_enh_Part2 (24)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[307] NR_NTN_enh_Part3 (4)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 Ad-hoc (Demod)</a:t>
                      </a:r>
                    </a:p>
                    <a:p>
                      <a:pPr marL="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[324] NR_demod_enh3_Part1 chaired by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Jingzhou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Wu (CTC)</a:t>
                      </a:r>
                    </a:p>
                    <a:p>
                      <a:pPr marL="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[326] NR_cov_enh2_demod chaired by Jingzhou Wu (CTC)</a:t>
                      </a:r>
                      <a:endParaRPr kumimoji="0" lang="it-IT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18638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12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:30-14:00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Lunch break</a:t>
                      </a:r>
                      <a:endParaRPr kumimoji="0" lang="it-IT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it-IT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50000"/>
                          </a:schemeClr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b="1" i="0" u="none" strike="noStrike" kern="1200" dirty="0">
                        <a:solidFill>
                          <a:schemeClr val="bg2">
                            <a:lumMod val="50000"/>
                          </a:schemeClr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19821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14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-16:30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[115] NR_3Tx-4Rx_WI AI 5.2.3, 6.21 (12)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it-IT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Non-spectrum related</a:t>
                      </a:r>
                      <a:endParaRPr kumimoji="0" lang="it-IT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[119] NR_MC_enh_UERF_R18 AI 7.13, 7.13.1 (4</a:t>
                      </a:r>
                      <a:r>
                        <a:rPr kumimoji="0" lang="en-GB" altLang="zh-CN" sz="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Tdoc</a:t>
                      </a:r>
                      <a:r>
                        <a:rPr kumimoji="0" lang="en-GB" altLang="zh-CN" sz="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R4-2408136</a:t>
                      </a: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altLang="zh-CN" sz="800" b="0" i="0" u="none" strike="sng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[124] NR_ENDC_RF_Ph4_part1 AI 10.1, 10.1.1, 10.1.1.1, 10.1.1.3 (34)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[125] NR_ENDC_RF_Ph4_part2 AI 12.2, 10.1.1.2 (84</a:t>
                      </a:r>
                      <a:r>
                        <a:rPr kumimoji="0" lang="it-IT" altLang="zh-CN" sz="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[134] FS_Ambient_IoT_solutions_part1 AI 10.13, 10.13.1, 10.13.2 (26)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[210] NR_HST_FR2_enh (16)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[203] FR2_multiRx_part1 (22)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[204] FR2_multiRx_part2 (27)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</a:t>
                      </a:r>
                      <a:r>
                        <a:rPr kumimoji="0" lang="en-US" altLang="zh-CN" sz="800" b="0" i="0" u="none" strike="noStrike" kern="1200" cap="none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offee</a:t>
                      </a:r>
                      <a:r>
                        <a:rPr kumimoji="0" lang="en-US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break: </a:t>
                      </a:r>
                      <a:r>
                        <a:rPr lang="en-US" altLang="zh-CN" sz="800" strike="noStrike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NR_Mob_enh2_part1 (reply to RAN2 LS),</a:t>
                      </a:r>
                      <a:r>
                        <a:rPr lang="en-US" altLang="zh-CN" sz="800" strike="noStrike" baseline="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Chaired by Qiming (Apple)</a:t>
                      </a: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1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Demod</a:t>
                      </a:r>
                      <a:endParaRPr kumimoji="0" 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[317] RF_FR1_enh2_Demod (18)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[318] NR_RF_FR2_req_Ph3_Demod (6)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[319] NR_FR2_multiRx_DL_Demod (5)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[321] NR_HST_FR2_enh_Demod (6)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[323] NR_FR1_lessthan_5MHz_BW_demod (22)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de-DE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de-DE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RRM Ad-hoc: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R18 NR Positioning </a:t>
                      </a:r>
                      <a:b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</a:b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Chaired by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Iana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Siomina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 (Ericsson)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2987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17:00-18:00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altLang="zh-CN" sz="800" b="0" i="0" u="none" strike="sng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[125] NR_ENDC_RF_Ph4_part2 AI 12.2, 10.1.1.2 (</a:t>
                      </a:r>
                      <a:r>
                        <a:rPr kumimoji="0" lang="en-US" altLang="zh-CN" sz="800" b="0" i="0" u="none" strike="sng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cont.</a:t>
                      </a:r>
                      <a:r>
                        <a:rPr kumimoji="0" lang="it-IT" altLang="zh-CN" sz="800" b="0" i="0" u="none" strike="sng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altLang="zh-CN" sz="800" b="0" i="0" u="none" strike="sng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[126] NR_ENDC_RF_Ph4_part3 AI 10.1.1.4 (50</a:t>
                      </a:r>
                      <a:r>
                        <a:rPr kumimoji="0" lang="it-IT" altLang="zh-CN" sz="800" b="0" i="0" u="none" strike="sngStrike" kern="1200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[135] FS_Ambient_IoT_solutions_part2 AI 10.13.3 (32)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it-IT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[224] NR_SL_relay_enh (5)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[222] NR_SL_enh2 (2)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[218]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NR_DualTxRx_MUSIM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(16</a:t>
                      </a:r>
                      <a:r>
                        <a:rPr kumimoji="0" lang="en-US" altLang="zh-CN" sz="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)</a:t>
                      </a: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 Ad-hoc (&lt;5 MHz demod)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[323] NR_FR1_lessthan_5MHz_BW_demod chaired by Dimitri Gold (Nokia</a:t>
                      </a:r>
                      <a:r>
                        <a:rPr kumimoji="0" lang="de-DE" sz="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)</a:t>
                      </a:r>
                      <a:endParaRPr kumimoji="0" lang="de-DE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RRM Ad-hoc: 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NR FR2 multi-Rx chain WI, Chaired by Qian Yang (vivo)</a:t>
                      </a: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39940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18:00-19:30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Ad-hoc: </a:t>
                      </a: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[127] FS_NR_IMT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Chaired by Thomas Chapman (Ericsson)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RRM Ad-hoc: </a:t>
                      </a:r>
                      <a:r>
                        <a:rPr lang="en-US" altLang="zh-CN" sz="800" b="0" strike="noStrike" dirty="0" err="1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NR_NTN_enh</a:t>
                      </a:r>
                      <a:r>
                        <a:rPr lang="en-US" altLang="zh-CN" sz="800" b="0" strike="noStrike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</a:t>
                      </a:r>
                      <a:r>
                        <a:rPr lang="en-US" altLang="zh-CN" sz="800" strike="noStrike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Chaired by </a:t>
                      </a:r>
                      <a:r>
                        <a:rPr lang="en-US" altLang="zh-CN" sz="800" strike="noStrike" dirty="0" err="1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Haijie</a:t>
                      </a:r>
                      <a:r>
                        <a:rPr lang="en-US" altLang="zh-CN" sz="800" strike="noStrike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</a:t>
                      </a:r>
                      <a:r>
                        <a:rPr lang="en-US" altLang="zh-CN" sz="800" strike="noStrike" dirty="0" err="1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Qiu</a:t>
                      </a: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n-NO" altLang="zh-CN" sz="800" b="1" i="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 Ad-hoc (OTA)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[337] </a:t>
                      </a:r>
                      <a:r>
                        <a:rPr kumimoji="0" lang="en-US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NR_MIMO_OTA_enh</a:t>
                      </a:r>
                      <a:r>
                        <a:rPr kumimoji="0" 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chaired by Siting Zhu (CAICT)</a:t>
                      </a:r>
                      <a:endParaRPr kumimoji="0" lang="nn-NO" sz="800" b="0" i="0" u="none" strike="sng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l-PL" altLang="zh-CN" sz="800" b="0" i="0" u="none" strike="noStrike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BDaT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 Ad-hoc (</a:t>
                      </a:r>
                      <a:r>
                        <a:rPr kumimoji="0" lang="en-US" altLang="zh-CN" sz="800" b="1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Demod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8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[325] NR_NTN_enh_SAN_UE_demod chaired by Tricia Li (Huawei)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800" b="0" i="0" u="none" strike="noStrike" dirty="0">
                        <a:solidFill>
                          <a:srgbClr val="1E9657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906355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xmlns="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Tuesday</a:t>
            </a:r>
            <a:endParaRPr lang="ru-RU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7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35083977"/>
              </p:ext>
            </p:extLst>
          </p:nvPr>
        </p:nvGraphicFramePr>
        <p:xfrm>
          <a:off x="85460" y="1273320"/>
          <a:ext cx="11792216" cy="4211750"/>
        </p:xfrm>
        <a:graphic>
          <a:graphicData uri="http://schemas.openxmlformats.org/drawingml/2006/table">
            <a:tbl>
              <a:tblPr/>
              <a:tblGrid>
                <a:gridCol w="79084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750344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750344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2750344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2750344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390104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Venue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Time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Main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RRM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</a:t>
                      </a:r>
                      <a:r>
                        <a:rPr kumimoji="0" lang="en-US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BDaT</a:t>
                      </a:r>
                      <a:endParaRPr kumimoji="0" lang="en-US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Ad hoc room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780073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8:30-10:30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[136] NR_LPWUS_UERF AI 10.14, 10.14.1, 10.14.2 (36)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strike="noStrike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[216] NR_Mob_enh2_part1 (49)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strike="noStrike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[217] NR_Mob_enh2_part2 (32)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</a:t>
                      </a:r>
                      <a:r>
                        <a:rPr kumimoji="0" lang="en-US" altLang="zh-CN" sz="800" b="0" i="0" u="none" strike="noStrike" kern="1200" cap="none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offee</a:t>
                      </a:r>
                      <a:r>
                        <a:rPr kumimoji="0" lang="en-US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break: </a:t>
                      </a:r>
                      <a:r>
                        <a:rPr kumimoji="0" lang="en-US" altLang="zh-CN" sz="800" b="0" i="0" u="none" strike="noStrike" kern="1200" cap="none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Reply_LS</a:t>
                      </a:r>
                      <a:r>
                        <a:rPr kumimoji="0" lang="en-US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- Missing Test Parameters for RAN5, Chaired by Jackson Wang (Samsung)</a:t>
                      </a: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n-NO" sz="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Demod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8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[326] NR_cov_enh2_demod (18)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8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[327] NR_netcon_repeater_Demod (8)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8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[328] NR_MIMO_evo_DL_UL_demod (29)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[329] NR_SL_enh2_demod (8)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[330] NR_redcap_enh_demod (12)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RRM Ad-hoc: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R18 NR Positioning </a:t>
                      </a:r>
                      <a:b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</a:b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Chaired by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Iana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Siomina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 (Ericsson)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b="0" i="0" u="none" strike="noStrike" kern="1200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99816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11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:00-12:30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NTN</a:t>
                      </a:r>
                      <a:endParaRPr kumimoji="0" lang="en-GB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[116] IoT_NTN_extLband AI 8.2 (4)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[120] NR_NTN_enh_UERF_R18 AI 7.16.5 (24)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[137] NR_NTN_Ph3_UERF AI 10.15, 10.15.2 (14)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n-NO" altLang="zh-CN" sz="8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[207] NR_MG_enh2_part1 (29)</a:t>
                      </a: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[208] NR_MG_enh2_part2 (41)</a:t>
                      </a:r>
                    </a:p>
                    <a:p>
                      <a:pPr marL="0" marR="0" lvl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[331] NR_mobile_IAB_demod (10)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[332] Netw_Energy_NR_demod (1) – no mod summary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[324] NR_demod_enh3_Part1 (26)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n-NO" altLang="zh-CN" sz="800" b="1" i="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 Ad-hoc (OTA)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altLang="zh-CN" sz="800" b="0" i="0" u="none" strike="noStrike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[336] NR_FR1_TRP_TRS_enh chaired by Ruixin Wang</a:t>
                      </a: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1E9657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12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:30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-14:00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Lunch break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accent3">
                            <a:lumMod val="65000"/>
                          </a:schemeClr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64440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14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-16:30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[131] NR_SL_ intraB_CA_ITS_part2  AI 10.9.3 (9)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Start </a:t>
                      </a:r>
                      <a:r>
                        <a:rPr kumimoji="0" lang="fr-FR" altLang="zh-CN" sz="800" b="1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from</a:t>
                      </a:r>
                      <a:r>
                        <a:rPr kumimoji="0" lang="fr-FR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15:00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[133] </a:t>
                      </a:r>
                      <a:r>
                        <a:rPr kumimoji="0" lang="fr-FR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NR_AIML_air</a:t>
                      </a: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AI 10.11 (55)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[219] NR_NTN_enh (52) Cont. (1hour)</a:t>
                      </a:r>
                    </a:p>
                    <a:p>
                      <a:pPr marL="0" marR="0" lvl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sngStrike" kern="1200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[215] NR_MC_enh (5)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sngStrike" kern="1200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[209] </a:t>
                      </a:r>
                      <a:r>
                        <a:rPr kumimoji="0" lang="en-US" altLang="zh-CN" sz="800" b="0" i="0" u="none" strike="sngStrike" kern="1200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NR_BWP_wor</a:t>
                      </a:r>
                      <a:r>
                        <a:rPr kumimoji="0" lang="en-US" altLang="zh-CN" sz="800" b="0" i="0" u="none" strike="sngStrike" kern="1200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(16) </a:t>
                      </a:r>
                    </a:p>
                    <a:p>
                      <a:pPr marL="0" marR="0" lvl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[209] </a:t>
                      </a:r>
                      <a:r>
                        <a:rPr kumimoji="0" lang="en-US" altLang="zh-CN" sz="8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NR_BWP_wor</a:t>
                      </a:r>
                      <a:r>
                        <a:rPr kumimoji="0" lang="en-US" altLang="zh-CN" sz="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(16) </a:t>
                      </a:r>
                    </a:p>
                    <a:p>
                      <a:pPr marL="0" marR="0" lvl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[215] NR_MC_enh (5)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[223] NR_redcap_enh (9)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</a:t>
                      </a:r>
                      <a:r>
                        <a:rPr kumimoji="0" lang="en-US" altLang="zh-CN" sz="800" b="0" i="0" u="none" strike="noStrike" kern="1200" cap="none" normalizeH="0" baseline="0" noProof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offee</a:t>
                      </a:r>
                      <a:r>
                        <a:rPr kumimoji="0" lang="en-US" altLang="zh-CN" sz="800" b="0" i="0" u="none" strike="noStrike" kern="1200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break: R18 </a:t>
                      </a:r>
                      <a:r>
                        <a:rPr kumimoji="0" lang="nn-NO" altLang="zh-CN" sz="800" b="0" i="0" u="none" strike="noStrike" kern="1200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IoT_NTN_enh, </a:t>
                      </a:r>
                      <a:r>
                        <a:rPr lang="en-US" altLang="zh-CN" sz="8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Chaired by </a:t>
                      </a:r>
                      <a:r>
                        <a:rPr kumimoji="0" lang="en-US" altLang="zh-CN" sz="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Hsuanli Lin (</a:t>
                      </a:r>
                      <a:r>
                        <a:rPr kumimoji="0" lang="en-US" altLang="zh-CN" sz="8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MediaTek</a:t>
                      </a:r>
                      <a:r>
                        <a:rPr kumimoji="0" lang="en-US" altLang="zh-CN" sz="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)</a:t>
                      </a: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8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[325] NR_NTN_enh_SAN_UE_demod (34)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0" i="0" u="none" strike="noStrike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[333] </a:t>
                      </a:r>
                      <a:r>
                        <a:rPr lang="en-US" altLang="zh-CN" sz="8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NR_DSS_enh</a:t>
                      </a:r>
                      <a:r>
                        <a:rPr lang="en-US" altLang="zh-CN" sz="800" b="0" i="0" u="none" strike="noStrike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(12)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b="0" i="0" u="none" strike="noStrike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b="0" i="0" u="none" strike="noStrike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800" b="1" i="0" u="none" strike="sngStrike" kern="1200" baseline="0" dirty="0" smtClean="0"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Ad-hoc: </a:t>
                      </a:r>
                      <a:r>
                        <a:rPr kumimoji="0" lang="en-GB" altLang="zh-CN" sz="800" b="0" i="0" u="none" strike="sngStrike" kern="1200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[105] NR_Baskets_Part_1 </a:t>
                      </a:r>
                      <a:r>
                        <a:rPr lang="it-IT" altLang="zh-CN" sz="800" b="0" i="0" u="none" strike="sngStrike" kern="1200" dirty="0" smtClean="0"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 by Dominique</a:t>
                      </a:r>
                      <a:r>
                        <a:rPr lang="it-IT" altLang="zh-CN" sz="800" b="0" i="0" u="none" strike="sngStrike" kern="1200" baseline="0" dirty="0" smtClean="0"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Brunel</a:t>
                      </a:r>
                      <a:r>
                        <a:rPr lang="it-IT" altLang="zh-CN" sz="800" b="0" i="0" u="none" strike="sngStrike" kern="1200" dirty="0" smtClean="0"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(Skyworks)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 smtClean="0"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</a:t>
                      </a:r>
                      <a:r>
                        <a:rPr lang="nn-NO" altLang="zh-CN" sz="800" b="1" i="0" u="none" strike="noStrike" kern="1200" noProof="0" dirty="0" smtClean="0"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Ad-hoc: </a:t>
                      </a:r>
                      <a:r>
                        <a:rPr kumimoji="0" lang="it-IT" altLang="zh-CN" sz="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[120] NR_NTN_enh_UERF_R18 Chaired by Fei Xue (ZTE)</a:t>
                      </a:r>
                      <a:endParaRPr kumimoji="0" lang="nn-NO" altLang="zh-CN" sz="800" b="1" i="0" u="none" strike="noStrike" kern="1200" cap="none" normalizeH="0" baseline="0" noProof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altLang="zh-CN" sz="800" b="0" i="0" u="none" strike="noStrike" kern="1200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50874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17:00-18:00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[133] </a:t>
                      </a:r>
                      <a:r>
                        <a:rPr kumimoji="0" lang="fr-FR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NR_AIML_air</a:t>
                      </a: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AI 10.11 (</a:t>
                      </a:r>
                      <a:r>
                        <a:rPr kumimoji="0" lang="fr-FR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Cont</a:t>
                      </a: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[226] Netw_Energy_NR (37)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More </a:t>
                      </a:r>
                      <a:r>
                        <a:rPr kumimoji="0" lang="en-US" sz="800" b="1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demod</a:t>
                      </a:r>
                      <a:r>
                        <a:rPr kumimoji="0" 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or </a:t>
                      </a:r>
                      <a:r>
                        <a:rPr kumimoji="0" lang="en-US" sz="800" b="1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demod</a:t>
                      </a:r>
                      <a:r>
                        <a:rPr kumimoji="0" 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ad-hoc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RRM Ad-hoc: 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Maintenance_up_to_R17, Chaired by Li Zhang (Huawei)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50874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18:00-19:30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Ad-hoc: </a:t>
                      </a: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[133] </a:t>
                      </a:r>
                      <a:r>
                        <a:rPr kumimoji="0" lang="fr-FR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NR_AIML_air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Chaired by Vali (Qualcomm)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RRM Ad-hoc: </a:t>
                      </a: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Measurement gap</a:t>
                      </a:r>
                      <a:r>
                        <a:rPr kumimoji="0" lang="zh-CN" altLang="en-US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r>
                        <a:rPr lang="en-US" altLang="zh-CN" sz="8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Chaired by Ato Yu (</a:t>
                      </a:r>
                      <a:r>
                        <a:rPr lang="en-US" altLang="zh-CN" sz="800" dirty="0" err="1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MediaTek</a:t>
                      </a:r>
                      <a:r>
                        <a:rPr lang="en-US" altLang="zh-CN" sz="8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)</a:t>
                      </a:r>
                    </a:p>
                    <a:p>
                      <a:pPr marL="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n-NO" altLang="zh-CN" sz="800" b="1" i="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 Ad-hoc (TBD)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l-PL" altLang="zh-CN" sz="800" b="0" i="0" u="none" strike="noStrike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b="0" i="0" u="none" strike="noStrike" baseline="0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087292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xmlns="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Wednesday</a:t>
            </a:r>
            <a:endParaRPr lang="ru-RU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7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55156928"/>
              </p:ext>
            </p:extLst>
          </p:nvPr>
        </p:nvGraphicFramePr>
        <p:xfrm>
          <a:off x="85460" y="1273320"/>
          <a:ext cx="11792213" cy="4191061"/>
        </p:xfrm>
        <a:graphic>
          <a:graphicData uri="http://schemas.openxmlformats.org/drawingml/2006/table">
            <a:tbl>
              <a:tblPr/>
              <a:tblGrid>
                <a:gridCol w="800365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747962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747962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2747962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2747962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350581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Venue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Time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Main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RRM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</a:t>
                      </a:r>
                      <a:r>
                        <a:rPr kumimoji="0" lang="en-US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BDaT</a:t>
                      </a:r>
                      <a:endParaRPr kumimoji="0" lang="en-US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Ad hoc room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00626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8:30-10:30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sng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[134] FS_Ambient_IoT_solutions_part1 AI 10.13, 10.13.1, 10.13.2 (26)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sng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[135] FS_Ambient_IoT_solutions_part2 AI 10.13.3 (32</a:t>
                      </a:r>
                      <a:r>
                        <a:rPr kumimoji="0" lang="fr-FR" altLang="zh-CN" sz="800" b="0" i="0" u="none" strike="sngStrike" kern="1200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it-IT" altLang="zh-CN" sz="8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altLang="zh-CN" sz="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[124] NR_ENDC_RF_Ph4_part1 AI 10.1, 10.1.1, 10.1.1.1, 10.1.1.3 (34)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altLang="zh-CN" sz="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[126] NR_ENDC_RF_Ph4_part3 AI 10.1.1.4 (50)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</a:t>
                      </a: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225] NR_mobile_IAB </a:t>
                      </a:r>
                      <a:r>
                        <a:rPr kumimoji="0" lang="en-US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(4)</a:t>
                      </a:r>
                      <a:endParaRPr kumimoji="0" lang="nn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[220] NR_netcon_repeater (2)</a:t>
                      </a:r>
                    </a:p>
                    <a:p>
                      <a:pPr marL="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[230] Reply_LS (14)</a:t>
                      </a:r>
                      <a:endParaRPr kumimoji="0" lang="nn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[211] NR_FR1_lessthan_5MHz_BW (15)</a:t>
                      </a:r>
                      <a:endParaRPr kumimoji="0" lang="nn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[229] NR_LPWUS (16)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Coffee break: </a:t>
                      </a:r>
                      <a:r>
                        <a:rPr kumimoji="0" lang="nn-NO" altLang="zh-CN" sz="800" b="1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Quick check for RRM UE features </a:t>
                      </a: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</a:t>
                      </a:r>
                      <a:r>
                        <a:rPr kumimoji="0" lang="en-US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 by </a:t>
                      </a: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Shan)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Note: Moderators to upload the proposed UE features after ad-hoc/offline discussion in [200] folder</a:t>
                      </a: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Rel-18 OTA</a:t>
                      </a:r>
                      <a:endParaRPr lang="pl-PL" altLang="zh-CN" sz="800" b="0" i="0" u="none" strike="noStrike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[336] NR_FR1_TRP_TRS_enh (30)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RRM Ad-hoc: </a:t>
                      </a:r>
                      <a:r>
                        <a:rPr lang="en-US" altLang="zh-CN" sz="8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NR_Mob_enh2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altLang="zh-CN" sz="8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Chaired by Qiming Li (Apple)</a:t>
                      </a:r>
                      <a:endParaRPr lang="en-US" altLang="zh-CN" sz="800" baseline="0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174811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11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:00-12:30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[127] FS_NR_IMT AI 10.3 (53)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[201] Maintenance_up_to_R17 (234)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altLang="zh-CN" sz="8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Rel-19 </a:t>
                      </a:r>
                      <a:r>
                        <a:rPr lang="de-DE" altLang="zh-CN" sz="800" b="1" i="0" u="none" strike="noStrike" dirty="0"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OTA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sngStrike" kern="1200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[337] </a:t>
                      </a:r>
                      <a:r>
                        <a:rPr kumimoji="0" lang="en-US" sz="800" b="0" i="0" u="none" strike="sngStrike" kern="1200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NR_MIMO_OTA_end</a:t>
                      </a:r>
                      <a:r>
                        <a:rPr kumimoji="0" lang="en-US" sz="800" b="0" i="0" u="none" strike="sngStrike" kern="1200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(24)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altLang="zh-CN" sz="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[338] TRP_TRS_MIMO_OTA (28) 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RRM Ad-hoc: </a:t>
                      </a: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NR_MIMO_evo_DL_UL Chaired by Yanze Fu (Samsung</a:t>
                      </a:r>
                      <a:r>
                        <a:rPr kumimoji="0" lang="nn-NO" altLang="zh-CN" sz="800" b="0" i="0" u="none" strike="noStrike" kern="1200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)</a:t>
                      </a:r>
                      <a:endParaRPr lang="en-US" altLang="zh-CN" sz="800" b="0" i="0" u="none" strike="noStrike" dirty="0">
                        <a:solidFill>
                          <a:srgbClr val="FF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12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:30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-14:00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Lunch break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accent3">
                            <a:lumMod val="65000"/>
                          </a:schemeClr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20277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14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-16:30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[118] NR_FR1_lessthan_5MHz_BW_R18  AI 7.8, 7.8.1, 7.8.2 (15)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[132] NR_FR1_5MHz_BW_Ph2 AI 10.10 (13)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[117] FR1_enh2_R18 AI 7.1, 7.1.1 (12)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[121] NR_cov_enh2_R18 AI 7.17, 7.17.1 (10)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[122] NR_SL_enh2_UERF_R18 AI 7.20, 7.20.1 (11)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[227] IoT_NTN_enh (16)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[205] NR_RRM_enh3_part1 (26)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[206] NR_RRM_enh3_part2 (3)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[228] NR_RRM_Ph5 (19)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1" i="0" u="none" strike="sng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OTA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altLang="zh-CN" sz="800" b="0" i="0" u="none" strike="sngStrike" dirty="0" smtClean="0"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[338] TRP_TRS_MIMO_OTA (28)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</a:t>
                      </a:r>
                      <a:r>
                        <a:rPr kumimoji="0" 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339] NR_FR2_OTA (7</a:t>
                      </a:r>
                      <a:r>
                        <a:rPr kumimoji="0" lang="en-US" sz="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altLang="zh-CN" sz="8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Rel-18 OTA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[337] </a:t>
                      </a:r>
                      <a:r>
                        <a:rPr kumimoji="0" lang="en-US" altLang="zh-CN" sz="8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NR_MIMO_OTA_end</a:t>
                      </a:r>
                      <a:r>
                        <a:rPr kumimoji="0" lang="en-US" altLang="zh-CN" sz="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(24)</a:t>
                      </a:r>
                      <a:endParaRPr kumimoji="0" lang="en-US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sngStrike" kern="1200" dirty="0" smtClean="0"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</a:t>
                      </a:r>
                      <a:r>
                        <a:rPr lang="nn-NO" altLang="zh-CN" sz="800" b="1" i="0" u="none" strike="sngStrike" kern="1200" noProof="0" dirty="0" smtClean="0"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Ad-hoc: </a:t>
                      </a:r>
                      <a:r>
                        <a:rPr kumimoji="0" lang="it-IT" altLang="zh-CN" sz="800" b="0" i="0" u="none" strike="sngStrike" kern="1200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[120] NR_NTN_enh_UERF_R18 Chaired by Fei Xue (ZTE)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800" b="1" i="0" u="none" strike="noStrike" kern="1200" baseline="0" dirty="0" smtClean="0"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Ad-hoc: </a:t>
                      </a:r>
                      <a:r>
                        <a:rPr kumimoji="0" lang="en-GB" altLang="zh-CN" sz="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[105] NR_Baskets_Part_1 </a:t>
                      </a:r>
                      <a:r>
                        <a:rPr lang="it-IT" altLang="zh-CN" sz="800" b="0" i="0" u="none" strike="noStrike" kern="1200" dirty="0" smtClean="0"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 by Dominique</a:t>
                      </a:r>
                      <a:r>
                        <a:rPr lang="it-IT" altLang="zh-CN" sz="800" b="0" i="0" u="none" strike="noStrike" kern="1200" baseline="0" dirty="0" smtClean="0"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Brunel</a:t>
                      </a:r>
                      <a:r>
                        <a:rPr lang="it-IT" altLang="zh-CN" sz="800" b="0" i="0" u="none" strike="noStrike" kern="1200" dirty="0" smtClean="0"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(Skyworks)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1" i="0" u="none" strike="noStrike" kern="1200" cap="none" normalizeH="0" baseline="0" noProof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n-NO" altLang="zh-CN" sz="800" b="0" i="0" u="none" strike="noStrike" kern="1200" baseline="0" dirty="0">
                        <a:solidFill>
                          <a:srgbClr val="1E9657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17:00-18:00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[130] NR_SL_ intraB_CA_ITS_part1 AI 10.9.1, 10.9.2 (10)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[201] Maintenance_up_to_R17 (234) Cont.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[202] Maintenance_R18 (31)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1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</a:t>
                      </a:r>
                      <a:r>
                        <a:rPr kumimoji="0" 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Ad-hoc  (</a:t>
                      </a:r>
                      <a:r>
                        <a:rPr kumimoji="0" lang="en-US" sz="800" b="1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eMIMO</a:t>
                      </a:r>
                      <a:r>
                        <a:rPr kumimoji="0" 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r>
                        <a:rPr kumimoji="0" lang="en-US" sz="800" b="1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demod</a:t>
                      </a:r>
                      <a:r>
                        <a:rPr kumimoji="0" 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)</a:t>
                      </a:r>
                      <a:endParaRPr kumimoji="0" lang="en-US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8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[328] NR_MIMO_evo_DL_UL_demod chaired by Lili Wang (Samsung)</a:t>
                      </a:r>
                      <a:endParaRPr kumimoji="0" lang="de-DE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RRM Ad-hoc: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Netw_Energy_NR chaired Zhongyi Shen (Huawei)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18:00-19:30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Ad-hoc: </a:t>
                      </a: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[134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/135</a:t>
                      </a: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] </a:t>
                      </a:r>
                      <a:r>
                        <a:rPr kumimoji="0" lang="fr-FR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FS_Ambient_IoT_solutions</a:t>
                      </a: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r>
                        <a:rPr kumimoji="0" lang="fr-FR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selected</a:t>
                      </a: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topics 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 by Xiaoran Zhang (CMCC)</a:t>
                      </a:r>
                      <a:endParaRPr kumimoji="0" lang="fr-FR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RRM Ad-hoc: </a:t>
                      </a: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 by Andrey Chervyakov </a:t>
                      </a:r>
                    </a:p>
                    <a:p>
                      <a:pPr marL="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[212] NR_pos_enh2_part1 (45)</a:t>
                      </a:r>
                    </a:p>
                    <a:p>
                      <a:pPr algn="l" fontAlgn="ctr"/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[213] NR_pos_enh2_part2 (31) </a:t>
                      </a:r>
                    </a:p>
                    <a:p>
                      <a:pPr algn="l" fontAlgn="ctr"/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[214] NR_pos_enh2_part3 (9)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n-NO" altLang="zh-CN" sz="800" b="1" i="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 Ad-hoc (Demod maintenance)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[316] Demod_Maintenance chaired by Axel Mueller (Nokia)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n-NO" altLang="zh-CN" sz="800" b="1" i="0" u="none" strike="noStrike" kern="1200" baseline="0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RRM Ad-hoc: </a:t>
                      </a:r>
                      <a:r>
                        <a:rPr lang="en-US" altLang="zh-CN" sz="800" b="0" i="0" u="none" strike="noStrike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Reserved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1E9657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347089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xmlns="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altLang="zh-CN" b="1" dirty="0"/>
              <a:t>Thursday</a:t>
            </a:r>
            <a:endParaRPr lang="ru-RU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7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84642466"/>
              </p:ext>
            </p:extLst>
          </p:nvPr>
        </p:nvGraphicFramePr>
        <p:xfrm>
          <a:off x="85460" y="1273320"/>
          <a:ext cx="11820790" cy="3969446"/>
        </p:xfrm>
        <a:graphic>
          <a:graphicData uri="http://schemas.openxmlformats.org/drawingml/2006/table">
            <a:tbl>
              <a:tblPr/>
              <a:tblGrid>
                <a:gridCol w="80989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752725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752725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2752725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2752725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350581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Venue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Time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Main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RRM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</a:t>
                      </a:r>
                      <a:r>
                        <a:rPr kumimoji="0" lang="en-US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BDaT</a:t>
                      </a:r>
                      <a:endParaRPr kumimoji="0" lang="en-US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Ad hoc room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834073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8:30-10:30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[128] </a:t>
                      </a:r>
                      <a:r>
                        <a:rPr kumimoji="0" lang="en-GB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NonCol_intraB_ENDC_NR_CA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AI 5.2.7.1, 10.7 (31)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[129] </a:t>
                      </a:r>
                      <a:r>
                        <a:rPr kumimoji="0" lang="en-GB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NR_ATG_enh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AI 5.2.6.1, 10.8.1, 10.8.2 (26)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Basket WIs</a:t>
                      </a: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[105] NR_Baskets_Part_1 AI 6.1, 12.3 (53)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[106] NR_Baskets_Part_2 AI 6.3 – 6.8 (43)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 NR_Baskets_Part_3 AI 6.9 – 6.13 (79)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[108] </a:t>
                      </a:r>
                      <a:r>
                        <a:rPr kumimoji="0" lang="en-GB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LTE_Baskets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AI 8.1 (9)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Ad-hoc minutes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[311] NR_BS_RF (21)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[312] NR_ATG_enh (6)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RRM Ad-hoc: Reserved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174811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11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:00-12:30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[139] </a:t>
                      </a:r>
                      <a:r>
                        <a:rPr kumimoji="0" lang="fr-FR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UERF_Spec_Improvement</a:t>
                      </a: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AI 12.1.1 (21)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[140] </a:t>
                      </a:r>
                      <a:r>
                        <a:rPr kumimoji="0" lang="fr-FR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RRM_Spec_Improvement</a:t>
                      </a: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AI 12.1.2 (18)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RRM Ad-hoc: Reserved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[313] NR_duplex_evo (24)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[314] NR_LPWUS (8)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[315] NR_NTN_Ph3 (8)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ja-JP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23558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12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:30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-14:00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Lunch break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accent3">
                            <a:lumMod val="65000"/>
                          </a:schemeClr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20277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14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-16:30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Maintenance</a:t>
                      </a:r>
                      <a:endParaRPr kumimoji="0" lang="fr-FR" altLang="zh-CN" sz="800" b="0" i="0" u="none" strike="noStrike" kern="1200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[101] Upto_R17_UERF_maintenance_Part1 AI 4.1 (138)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[102] Upto_R17_UERF_maintenance_Part2 AI 4.7 (23)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[103] R18_UERF_maintenance_Part1 AI 5.1, 5.2.1, 5.2.2.1, 5.2.4, 5.2.5 (34)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[104] R18_UERF_maintenance_Part2 AI 5.2.8, 5.2.8.1, 5.3 (14</a:t>
                      </a:r>
                      <a:r>
                        <a:rPr kumimoji="0" lang="zh-CN" altLang="fr-FR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）</a:t>
                      </a: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Early return to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Maintenance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[301] BSRF_Maintenance (55)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[316] Demod_Maintenance (36)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[335] OTA_Maintenance (2)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baseline="0" dirty="0"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Main </a:t>
                      </a:r>
                      <a:r>
                        <a:rPr kumimoji="0" lang="nn-NO" altLang="zh-CN" sz="800" b="1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Ad-hoc:  </a:t>
                      </a:r>
                      <a:r>
                        <a:rPr kumimoji="0" lang="en-US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reserved</a:t>
                      </a: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20277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17:00-18:00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[123] NR_LTE_Rel-18_feature_list AI 9 (6)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Early return to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Early return to</a:t>
                      </a:r>
                    </a:p>
                    <a:p>
                      <a:pPr marL="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Early return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fr-FR" altLang="ja-JP" sz="800" b="1" i="0" dirty="0">
                        <a:solidFill>
                          <a:srgbClr val="FF0000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20277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18:00-19:30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Ad-hoc: </a:t>
                      </a:r>
                      <a:r>
                        <a:rPr kumimoji="0" lang="it-IT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[124/125/126] NR_ENDC_RF_Ph4_partX selected topics Chaired by Leo Liu (Huawei) 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Early return to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1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</a:t>
                      </a:r>
                      <a:r>
                        <a:rPr kumimoji="0" 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Ad-hoc: Reserved</a:t>
                      </a:r>
                      <a:endParaRPr kumimoji="0" lang="de-DE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83406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xmlns="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Friday</a:t>
            </a:r>
            <a:endParaRPr lang="ru-RU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4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06724803"/>
              </p:ext>
            </p:extLst>
          </p:nvPr>
        </p:nvGraphicFramePr>
        <p:xfrm>
          <a:off x="85456" y="1273321"/>
          <a:ext cx="11811269" cy="2513520"/>
        </p:xfrm>
        <a:graphic>
          <a:graphicData uri="http://schemas.openxmlformats.org/drawingml/2006/table">
            <a:tbl>
              <a:tblPr/>
              <a:tblGrid>
                <a:gridCol w="800369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752725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752725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2752725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2752725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175917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Venue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Time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Main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RRM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</a:t>
                      </a:r>
                      <a:r>
                        <a:rPr kumimoji="0" lang="en-US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BDaT</a:t>
                      </a:r>
                      <a:endParaRPr kumimoji="0" lang="en-US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Ad hoc room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54387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8:30-10:30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b="1" i="0" u="none" strike="noStrike" kern="1200" dirty="0">
                        <a:solidFill>
                          <a:srgbClr val="0000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59067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11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:00-12:30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fr-FR" altLang="ja-JP" sz="800" b="1" dirty="0">
                        <a:solidFill>
                          <a:srgbClr val="0000F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57030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14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-16:00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(final round)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(final round)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(final round)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fr-FR" altLang="ja-JP" sz="800" b="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47339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16:00-17:00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12 New or revised Rel-19 WID/SID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13 Any other business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14 Close of the meeting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en-US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en-US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908134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xmlns="" id="{D30B7C3F-3D32-4F2D-8FDD-60718C51D42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Appendix</a:t>
            </a:r>
          </a:p>
        </p:txBody>
      </p:sp>
    </p:spTree>
    <p:extLst>
      <p:ext uri="{BB962C8B-B14F-4D97-AF65-F5344CB8AC3E}">
        <p14:creationId xmlns:p14="http://schemas.microsoft.com/office/powerpoint/2010/main" val="40919692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矩形 100"/>
          <p:cNvSpPr/>
          <p:nvPr/>
        </p:nvSpPr>
        <p:spPr bwMode="auto">
          <a:xfrm>
            <a:off x="3920791" y="3809510"/>
            <a:ext cx="1619951" cy="749241"/>
          </a:xfrm>
          <a:prstGeom prst="rect">
            <a:avLst/>
          </a:prstGeom>
          <a:solidFill>
            <a:schemeClr val="bg2"/>
          </a:solidFill>
          <a:ln w="9525" cap="flat" cmpd="sng" algn="ctr">
            <a:noFill/>
            <a:prstDash val="lg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indent="-342900">
              <a:spcBef>
                <a:spcPct val="20000"/>
              </a:spcBef>
              <a:spcAft>
                <a:spcPts val="600"/>
              </a:spcAft>
              <a:buFontTx/>
              <a:buBlip>
                <a:blip r:embed="rId2"/>
              </a:buBlip>
            </a:pPr>
            <a:endParaRPr lang="en-US" sz="70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1" name="矩形 80"/>
          <p:cNvSpPr/>
          <p:nvPr/>
        </p:nvSpPr>
        <p:spPr bwMode="auto">
          <a:xfrm>
            <a:off x="1637199" y="5186472"/>
            <a:ext cx="3903543" cy="580171"/>
          </a:xfrm>
          <a:prstGeom prst="rect">
            <a:avLst/>
          </a:prstGeom>
          <a:solidFill>
            <a:schemeClr val="bg2"/>
          </a:solidFill>
          <a:ln w="9525" cap="flat" cmpd="sng" algn="ctr">
            <a:noFill/>
            <a:prstDash val="lg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indent="-342900">
              <a:spcBef>
                <a:spcPct val="20000"/>
              </a:spcBef>
              <a:spcAft>
                <a:spcPts val="600"/>
              </a:spcAft>
              <a:buFontTx/>
              <a:buBlip>
                <a:blip r:embed="rId2"/>
              </a:buBlip>
            </a:pPr>
            <a:endParaRPr lang="en-US" sz="70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0" name="矩形 79"/>
          <p:cNvSpPr/>
          <p:nvPr/>
        </p:nvSpPr>
        <p:spPr bwMode="auto">
          <a:xfrm>
            <a:off x="9116120" y="4566794"/>
            <a:ext cx="3075880" cy="580171"/>
          </a:xfrm>
          <a:prstGeom prst="rect">
            <a:avLst/>
          </a:prstGeom>
          <a:solidFill>
            <a:schemeClr val="bg2"/>
          </a:solidFill>
          <a:ln w="9525" cap="flat" cmpd="sng" algn="ctr">
            <a:noFill/>
            <a:prstDash val="lg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indent="-342900">
              <a:spcBef>
                <a:spcPct val="20000"/>
              </a:spcBef>
              <a:spcAft>
                <a:spcPts val="600"/>
              </a:spcAft>
              <a:buFontTx/>
              <a:buBlip>
                <a:blip r:embed="rId2"/>
              </a:buBlip>
            </a:pPr>
            <a:endParaRPr lang="en-US" sz="70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79" name="矩形 78"/>
          <p:cNvSpPr/>
          <p:nvPr/>
        </p:nvSpPr>
        <p:spPr bwMode="auto">
          <a:xfrm>
            <a:off x="199384" y="4566795"/>
            <a:ext cx="4520607" cy="580171"/>
          </a:xfrm>
          <a:prstGeom prst="rect">
            <a:avLst/>
          </a:prstGeom>
          <a:solidFill>
            <a:schemeClr val="bg2"/>
          </a:solidFill>
          <a:ln w="9525" cap="flat" cmpd="sng" algn="ctr">
            <a:noFill/>
            <a:prstDash val="lg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indent="-342900">
              <a:spcBef>
                <a:spcPct val="20000"/>
              </a:spcBef>
              <a:spcAft>
                <a:spcPts val="600"/>
              </a:spcAft>
              <a:buFontTx/>
              <a:buBlip>
                <a:blip r:embed="rId2"/>
              </a:buBlip>
            </a:pPr>
            <a:endParaRPr lang="en-US" sz="70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General Aspects</a:t>
            </a:r>
            <a:r>
              <a:rPr lang="en-US" dirty="0"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endParaRPr lang="ru-RU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B1BE6906-4FA3-42DA-8E86-BA4DD12F41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1651" y="1178731"/>
            <a:ext cx="11699193" cy="5095171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US" sz="1400" dirty="0"/>
              <a:t>The face-to-face meeting will take place during </a:t>
            </a:r>
            <a:r>
              <a:rPr lang="en-US" sz="1400" dirty="0">
                <a:solidFill>
                  <a:srgbClr val="FF0000"/>
                </a:solidFill>
              </a:rPr>
              <a:t>May 20</a:t>
            </a:r>
            <a:r>
              <a:rPr lang="en-US" sz="1400" baseline="30000" dirty="0">
                <a:solidFill>
                  <a:srgbClr val="FF0000"/>
                </a:solidFill>
              </a:rPr>
              <a:t>th</a:t>
            </a:r>
            <a:r>
              <a:rPr lang="en-US" sz="1400" dirty="0">
                <a:solidFill>
                  <a:srgbClr val="FF0000"/>
                </a:solidFill>
              </a:rPr>
              <a:t> ~ 24</a:t>
            </a:r>
            <a:r>
              <a:rPr lang="en-US" sz="1400" baseline="30000" dirty="0">
                <a:solidFill>
                  <a:srgbClr val="FF0000"/>
                </a:solidFill>
              </a:rPr>
              <a:t>th</a:t>
            </a:r>
            <a:r>
              <a:rPr lang="en-US" sz="1400" dirty="0">
                <a:solidFill>
                  <a:srgbClr val="FF0000"/>
                </a:solidFill>
              </a:rPr>
              <a:t>, 2024</a:t>
            </a:r>
            <a:r>
              <a:rPr lang="en-US" sz="1400" dirty="0"/>
              <a:t>.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sz="1200" dirty="0"/>
              <a:t>Three sessions in three separate rooms: Main, RRM, </a:t>
            </a:r>
            <a:r>
              <a:rPr lang="en-US" sz="1200" dirty="0" err="1"/>
              <a:t>BDaT</a:t>
            </a:r>
            <a:r>
              <a:rPr lang="en-US" sz="1200" dirty="0"/>
              <a:t>(</a:t>
            </a:r>
            <a:r>
              <a:rPr lang="en-US" altLang="zh-CN" sz="1200" dirty="0" err="1"/>
              <a:t>BSRF_Demod_test</a:t>
            </a:r>
            <a:r>
              <a:rPr lang="en-US" sz="1200" dirty="0"/>
              <a:t>). </a:t>
            </a:r>
            <a:r>
              <a:rPr lang="en-US" sz="1200" b="1" dirty="0"/>
              <a:t>1</a:t>
            </a:r>
            <a:r>
              <a:rPr lang="en-US" altLang="zh-CN" sz="1200" b="1" dirty="0"/>
              <a:t>-Way</a:t>
            </a:r>
            <a:r>
              <a:rPr lang="en-US" sz="1200" b="1" dirty="0"/>
              <a:t> </a:t>
            </a:r>
            <a:r>
              <a:rPr lang="en-US" sz="1200" b="1" dirty="0" err="1"/>
              <a:t>GoToWebinar</a:t>
            </a:r>
            <a:r>
              <a:rPr lang="en-US" sz="1200" b="1" dirty="0"/>
              <a:t> (GTW) </a:t>
            </a:r>
            <a:r>
              <a:rPr lang="en-US" sz="1200" dirty="0"/>
              <a:t>conference calls will be set each session and 1-way MS teams will be set for ad hoc. </a:t>
            </a:r>
            <a:r>
              <a:rPr lang="en-US" altLang="zh-CN" sz="1200" dirty="0"/>
              <a:t>A number of ad hoc sessions will be arranged (refer to meeting schedule).</a:t>
            </a:r>
            <a:endParaRPr lang="en-US" sz="1200" dirty="0"/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sz="1200" dirty="0"/>
              <a:t>Moderator will be designated to provide the summary for a topic before the meeting. In online discussions, session chairs will handle topics based on the moderator summary. Moderator does not need update the summary by collecting comments during the meeting.</a:t>
            </a:r>
          </a:p>
          <a:p>
            <a:pPr marL="342882" lvl="1" indent="-342882">
              <a:spcBef>
                <a:spcPts val="0"/>
              </a:spcBef>
              <a:spcAft>
                <a:spcPts val="600"/>
              </a:spcAft>
              <a:buBlip>
                <a:blip r:embed="rId2"/>
              </a:buBlip>
            </a:pPr>
            <a:r>
              <a:rPr lang="en-US" sz="1400" dirty="0">
                <a:cs typeface="+mn-cs"/>
              </a:rPr>
              <a:t>Deadline for </a:t>
            </a:r>
            <a:r>
              <a:rPr lang="en-US" sz="1400" dirty="0" err="1">
                <a:cs typeface="+mn-cs"/>
              </a:rPr>
              <a:t>Tdoc</a:t>
            </a:r>
            <a:r>
              <a:rPr lang="en-US" sz="1400" dirty="0">
                <a:cs typeface="+mn-cs"/>
              </a:rPr>
              <a:t> request &amp; submission deadline: </a:t>
            </a:r>
            <a:r>
              <a:rPr lang="en-US" sz="1400" dirty="0">
                <a:solidFill>
                  <a:srgbClr val="FF0000"/>
                </a:solidFill>
                <a:cs typeface="+mn-cs"/>
              </a:rPr>
              <a:t> May 13</a:t>
            </a:r>
            <a:r>
              <a:rPr lang="en-US" sz="1400" baseline="30000" dirty="0">
                <a:solidFill>
                  <a:srgbClr val="FF0000"/>
                </a:solidFill>
                <a:cs typeface="+mn-cs"/>
              </a:rPr>
              <a:t>th</a:t>
            </a:r>
            <a:r>
              <a:rPr lang="en-US" sz="1400" dirty="0">
                <a:solidFill>
                  <a:srgbClr val="FF0000"/>
                </a:solidFill>
                <a:cs typeface="+mn-cs"/>
              </a:rPr>
              <a:t> (Monday) 2024, 17:00 UTC</a:t>
            </a:r>
            <a:r>
              <a:rPr lang="en-US" sz="1400" dirty="0">
                <a:cs typeface="+mn-cs"/>
              </a:rPr>
              <a:t>. 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sz="1200" dirty="0"/>
              <a:t>Other deadlines can be found in the following slides.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US" altLang="zh-CN" sz="1400" dirty="0"/>
              <a:t>Please find one picture for meeting flow below and details in the corresponding slides.</a:t>
            </a:r>
          </a:p>
        </p:txBody>
      </p:sp>
      <p:sp>
        <p:nvSpPr>
          <p:cNvPr id="6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993371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algn="ctr" defTabSz="68574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Tue</a:t>
            </a:r>
          </a:p>
        </p:txBody>
      </p:sp>
      <p:sp>
        <p:nvSpPr>
          <p:cNvPr id="7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2484019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algn="ctr" defTabSz="68574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Thu</a:t>
            </a:r>
          </a:p>
        </p:txBody>
      </p:sp>
      <p:sp>
        <p:nvSpPr>
          <p:cNvPr id="8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3974667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algn="ctr" defTabSz="68574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Sat/Sun</a:t>
            </a:r>
          </a:p>
        </p:txBody>
      </p:sp>
      <p:sp>
        <p:nvSpPr>
          <p:cNvPr id="9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4719991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algn="ctr" defTabSz="68574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Mon</a:t>
            </a:r>
          </a:p>
        </p:txBody>
      </p:sp>
      <p:sp>
        <p:nvSpPr>
          <p:cNvPr id="10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5465315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algn="ctr" defTabSz="68574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Tue</a:t>
            </a:r>
            <a:endParaRPr lang="en-GB" sz="800" kern="0" dirty="0">
              <a:solidFill>
                <a:srgbClr val="FFFFF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1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6210639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algn="ctr" defTabSz="68574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Wed</a:t>
            </a:r>
          </a:p>
        </p:txBody>
      </p:sp>
      <p:sp>
        <p:nvSpPr>
          <p:cNvPr id="12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6955963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algn="ctr" defTabSz="68574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Thu</a:t>
            </a:r>
          </a:p>
        </p:txBody>
      </p:sp>
      <p:sp>
        <p:nvSpPr>
          <p:cNvPr id="13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7701287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algn="ctr" defTabSz="68574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Fri</a:t>
            </a:r>
          </a:p>
        </p:txBody>
      </p:sp>
      <p:sp>
        <p:nvSpPr>
          <p:cNvPr id="14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8446611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algn="ctr" defTabSz="68574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Sat/Sun</a:t>
            </a:r>
          </a:p>
        </p:txBody>
      </p:sp>
      <p:sp>
        <p:nvSpPr>
          <p:cNvPr id="15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9191935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algn="ctr" defTabSz="68574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Mon</a:t>
            </a:r>
            <a:endParaRPr lang="en-GB" sz="800" kern="0" dirty="0">
              <a:solidFill>
                <a:srgbClr val="FFFFF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6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9937259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algn="ctr" defTabSz="68574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Tue</a:t>
            </a:r>
            <a:endParaRPr lang="en-GB" sz="800" kern="0" dirty="0">
              <a:solidFill>
                <a:srgbClr val="FFFFF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7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10682583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algn="ctr" defTabSz="68574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Wed</a:t>
            </a:r>
            <a:endParaRPr lang="en-GB" sz="800" kern="0" dirty="0">
              <a:solidFill>
                <a:srgbClr val="FFFFF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1" name="Rectangle 67">
            <a:extLst>
              <a:ext uri="{FF2B5EF4-FFF2-40B4-BE49-F238E27FC236}">
                <a16:creationId xmlns:a16="http://schemas.microsoft.com/office/drawing/2014/main" xmlns="" id="{61214404-3E99-431F-A1D1-0A44E2021497}"/>
              </a:ext>
            </a:extLst>
          </p:cNvPr>
          <p:cNvSpPr/>
          <p:nvPr/>
        </p:nvSpPr>
        <p:spPr>
          <a:xfrm>
            <a:off x="248047" y="3224131"/>
            <a:ext cx="3701296" cy="3600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algn="ctr" defTabSz="68574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Pre-meeting (</a:t>
            </a:r>
            <a:r>
              <a:rPr lang="en-US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May</a:t>
            </a: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13~17) </a:t>
            </a:r>
          </a:p>
        </p:txBody>
      </p:sp>
      <p:sp>
        <p:nvSpPr>
          <p:cNvPr id="22" name="Rectangle 67">
            <a:extLst>
              <a:ext uri="{FF2B5EF4-FFF2-40B4-BE49-F238E27FC236}">
                <a16:creationId xmlns:a16="http://schemas.microsoft.com/office/drawing/2014/main" xmlns="" id="{61214404-3E99-431F-A1D1-0A44E2021497}"/>
              </a:ext>
            </a:extLst>
          </p:cNvPr>
          <p:cNvSpPr/>
          <p:nvPr/>
        </p:nvSpPr>
        <p:spPr>
          <a:xfrm>
            <a:off x="4719991" y="3224131"/>
            <a:ext cx="2773122" cy="360000"/>
          </a:xfrm>
          <a:prstGeom prst="rect">
            <a:avLst/>
          </a:prstGeom>
          <a:solidFill>
            <a:srgbClr val="000000"/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algn="ctr" defTabSz="68574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</a:t>
            </a:r>
            <a:r>
              <a:rPr lang="en-GB" sz="800" kern="0" baseline="3000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st</a:t>
            </a: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round (</a:t>
            </a:r>
            <a:r>
              <a:rPr lang="en-US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May</a:t>
            </a: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20~23)</a:t>
            </a:r>
          </a:p>
        </p:txBody>
      </p:sp>
      <p:sp>
        <p:nvSpPr>
          <p:cNvPr id="23" name="Rectangle 67">
            <a:extLst>
              <a:ext uri="{FF2B5EF4-FFF2-40B4-BE49-F238E27FC236}">
                <a16:creationId xmlns:a16="http://schemas.microsoft.com/office/drawing/2014/main" xmlns="" id="{61214404-3E99-431F-A1D1-0A44E2021497}"/>
              </a:ext>
            </a:extLst>
          </p:cNvPr>
          <p:cNvSpPr/>
          <p:nvPr/>
        </p:nvSpPr>
        <p:spPr>
          <a:xfrm>
            <a:off x="9191936" y="3224131"/>
            <a:ext cx="2962208" cy="360000"/>
          </a:xfrm>
          <a:prstGeom prst="rect">
            <a:avLst/>
          </a:prstGeom>
          <a:solidFill>
            <a:srgbClr val="124191"/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algn="ctr" defTabSz="68574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Post-meeting process ( May 27~30)</a:t>
            </a:r>
          </a:p>
        </p:txBody>
      </p:sp>
      <p:sp>
        <p:nvSpPr>
          <p:cNvPr id="24" name="Rectangle 67">
            <a:extLst>
              <a:ext uri="{FF2B5EF4-FFF2-40B4-BE49-F238E27FC236}">
                <a16:creationId xmlns:a16="http://schemas.microsoft.com/office/drawing/2014/main" xmlns="" id="{61214404-3E99-431F-A1D1-0A44E2021497}"/>
              </a:ext>
            </a:extLst>
          </p:cNvPr>
          <p:cNvSpPr/>
          <p:nvPr/>
        </p:nvSpPr>
        <p:spPr>
          <a:xfrm>
            <a:off x="8446638" y="3224131"/>
            <a:ext cx="720000" cy="360000"/>
          </a:xfrm>
          <a:prstGeom prst="rect">
            <a:avLst/>
          </a:prstGeom>
          <a:solidFill>
            <a:schemeClr val="accent4">
              <a:lumMod val="75000"/>
              <a:lumOff val="25000"/>
            </a:schemeClr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algn="ctr" defTabSz="68574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Quiet Period</a:t>
            </a:r>
          </a:p>
        </p:txBody>
      </p:sp>
      <p:sp>
        <p:nvSpPr>
          <p:cNvPr id="45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248047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algn="ctr" defTabSz="68574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Mon</a:t>
            </a:r>
          </a:p>
        </p:txBody>
      </p:sp>
      <p:sp>
        <p:nvSpPr>
          <p:cNvPr id="46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1738695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algn="ctr" defTabSz="68574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Wed</a:t>
            </a:r>
          </a:p>
        </p:txBody>
      </p:sp>
      <p:sp>
        <p:nvSpPr>
          <p:cNvPr id="47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3229343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algn="ctr" defTabSz="68574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Fri</a:t>
            </a:r>
          </a:p>
        </p:txBody>
      </p:sp>
      <p:sp>
        <p:nvSpPr>
          <p:cNvPr id="48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11427910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algn="ctr" defTabSz="68574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Thu</a:t>
            </a:r>
            <a:endParaRPr lang="en-GB" sz="800" kern="0" dirty="0">
              <a:solidFill>
                <a:srgbClr val="FFFFF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9" name="Rectangle 67">
            <a:extLst>
              <a:ext uri="{FF2B5EF4-FFF2-40B4-BE49-F238E27FC236}">
                <a16:creationId xmlns:a16="http://schemas.microsoft.com/office/drawing/2014/main" xmlns="" id="{61214404-3E99-431F-A1D1-0A44E2021497}"/>
              </a:ext>
            </a:extLst>
          </p:cNvPr>
          <p:cNvSpPr/>
          <p:nvPr/>
        </p:nvSpPr>
        <p:spPr>
          <a:xfrm>
            <a:off x="3971478" y="3222625"/>
            <a:ext cx="720000" cy="360000"/>
          </a:xfrm>
          <a:prstGeom prst="rect">
            <a:avLst/>
          </a:prstGeom>
          <a:solidFill>
            <a:schemeClr val="accent4">
              <a:lumMod val="75000"/>
              <a:lumOff val="25000"/>
            </a:schemeClr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algn="ctr" defTabSz="68574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Quiet Period</a:t>
            </a:r>
          </a:p>
        </p:txBody>
      </p:sp>
      <p:sp>
        <p:nvSpPr>
          <p:cNvPr id="54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255175" y="4600978"/>
            <a:ext cx="720000" cy="474429"/>
          </a:xfrm>
          <a:prstGeom prst="roundRect">
            <a:avLst>
              <a:gd name="adj" fmla="val 11677"/>
            </a:avLst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Moderator assignment before Mon</a:t>
            </a:r>
          </a:p>
        </p:txBody>
      </p:sp>
      <p:sp>
        <p:nvSpPr>
          <p:cNvPr id="55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255175" y="5770085"/>
            <a:ext cx="720000" cy="475200"/>
          </a:xfrm>
          <a:prstGeom prst="roundRect">
            <a:avLst>
              <a:gd name="adj" fmla="val 12509"/>
            </a:avLst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00" b="1" kern="0" dirty="0" err="1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Tdoc</a:t>
            </a: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number request &amp; submission</a:t>
            </a:r>
            <a:r>
              <a:rPr lang="en-US" sz="700" b="1" kern="0" dirty="0">
                <a:solidFill>
                  <a:srgbClr val="FF33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</a:p>
        </p:txBody>
      </p:sp>
      <p:sp>
        <p:nvSpPr>
          <p:cNvPr id="56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255175" y="5207327"/>
            <a:ext cx="720000" cy="475200"/>
          </a:xfrm>
          <a:prstGeom prst="roundRect">
            <a:avLst>
              <a:gd name="adj" fmla="val 12509"/>
            </a:avLst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Registration</a:t>
            </a:r>
          </a:p>
        </p:txBody>
      </p:sp>
      <p:sp>
        <p:nvSpPr>
          <p:cNvPr id="57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2467199" y="4596843"/>
            <a:ext cx="720000" cy="474429"/>
          </a:xfrm>
          <a:prstGeom prst="roundRect">
            <a:avLst>
              <a:gd name="adj" fmla="val 11677"/>
            </a:avLst>
          </a:prstGeom>
          <a:solidFill>
            <a:srgbClr val="FF3300"/>
          </a:soli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Draft summary for topics</a:t>
            </a:r>
          </a:p>
        </p:txBody>
      </p:sp>
      <p:sp>
        <p:nvSpPr>
          <p:cNvPr id="58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3957847" y="4596843"/>
            <a:ext cx="720000" cy="548674"/>
          </a:xfrm>
          <a:prstGeom prst="roundRect">
            <a:avLst>
              <a:gd name="adj" fmla="val 11677"/>
            </a:avLst>
          </a:prstGeom>
          <a:solidFill>
            <a:srgbClr val="FF3300"/>
          </a:soli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Formal </a:t>
            </a:r>
            <a:r>
              <a:rPr lang="en-US" sz="700" b="1" kern="0" dirty="0" err="1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tdoc</a:t>
            </a: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of summary submission by Saturday</a:t>
            </a:r>
          </a:p>
        </p:txBody>
      </p:sp>
      <p:sp>
        <p:nvSpPr>
          <p:cNvPr id="59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3223104" y="4596843"/>
            <a:ext cx="720000" cy="475200"/>
          </a:xfrm>
          <a:prstGeom prst="roundRect">
            <a:avLst>
              <a:gd name="adj" fmla="val 12509"/>
            </a:avLst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Summary review &amp; comments</a:t>
            </a:r>
          </a:p>
        </p:txBody>
      </p:sp>
      <p:sp>
        <p:nvSpPr>
          <p:cNvPr id="60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1738695" y="5207327"/>
            <a:ext cx="720000" cy="474429"/>
          </a:xfrm>
          <a:prstGeom prst="roundRect">
            <a:avLst>
              <a:gd name="adj" fmla="val 11677"/>
            </a:avLst>
          </a:prstGeom>
          <a:solidFill>
            <a:srgbClr val="FF3300"/>
          </a:soli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Initial list for block approval for basket</a:t>
            </a:r>
          </a:p>
        </p:txBody>
      </p:sp>
      <p:sp>
        <p:nvSpPr>
          <p:cNvPr id="61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3229343" y="5207327"/>
            <a:ext cx="720000" cy="475200"/>
          </a:xfrm>
          <a:prstGeom prst="roundRect">
            <a:avLst>
              <a:gd name="adj" fmla="val 12509"/>
            </a:avLst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Deadline for flag for block  approval</a:t>
            </a:r>
          </a:p>
        </p:txBody>
      </p:sp>
      <p:sp>
        <p:nvSpPr>
          <p:cNvPr id="62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4719991" y="5207327"/>
            <a:ext cx="720000" cy="474429"/>
          </a:xfrm>
          <a:prstGeom prst="roundRect">
            <a:avLst>
              <a:gd name="adj" fmla="val 11677"/>
            </a:avLst>
          </a:prstGeom>
          <a:solidFill>
            <a:srgbClr val="FF3300"/>
          </a:soli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updated list for block approval</a:t>
            </a:r>
          </a:p>
        </p:txBody>
      </p:sp>
      <p:sp>
        <p:nvSpPr>
          <p:cNvPr id="63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5676429" y="5775537"/>
            <a:ext cx="1788420" cy="474429"/>
          </a:xfrm>
          <a:prstGeom prst="roundRect">
            <a:avLst>
              <a:gd name="adj" fmla="val 11677"/>
            </a:avLst>
          </a:prstGeom>
          <a:gradFill flip="none" rotWithShape="1">
            <a:gsLst>
              <a:gs pos="37000">
                <a:srgbClr val="C00000"/>
              </a:gs>
              <a:gs pos="0">
                <a:srgbClr val="C00000"/>
              </a:gs>
              <a:gs pos="77000">
                <a:schemeClr val="accent2">
                  <a:lumMod val="60000"/>
                  <a:lumOff val="40000"/>
                </a:schemeClr>
              </a:gs>
              <a:gs pos="98000">
                <a:schemeClr val="bg1"/>
              </a:gs>
            </a:gsLst>
            <a:path path="circle">
              <a:fillToRect l="50000" t="50000" r="50000" b="50000"/>
            </a:path>
            <a:tileRect/>
          </a:gradFill>
          <a:ln w="9525" cap="flat" cmpd="sng" algn="ctr">
            <a:noFill/>
            <a:prstDash val="solid"/>
          </a:ln>
          <a:effectLst/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Update of meeting notes per day</a:t>
            </a:r>
          </a:p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00" b="1" kern="0" dirty="0" err="1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Tdoc</a:t>
            </a: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allocation </a:t>
            </a:r>
          </a:p>
        </p:txBody>
      </p:sp>
      <p:sp>
        <p:nvSpPr>
          <p:cNvPr id="64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5694346" y="3916489"/>
            <a:ext cx="1770503" cy="474429"/>
          </a:xfrm>
          <a:prstGeom prst="roundRect">
            <a:avLst>
              <a:gd name="adj" fmla="val 11677"/>
            </a:avLst>
          </a:prstGeom>
          <a:gradFill flip="none" rotWithShape="1">
            <a:gsLst>
              <a:gs pos="55000">
                <a:srgbClr val="1E9657"/>
              </a:gs>
              <a:gs pos="0">
                <a:srgbClr val="1E9657"/>
              </a:gs>
              <a:gs pos="65000">
                <a:srgbClr val="92D050"/>
              </a:gs>
              <a:gs pos="98000">
                <a:schemeClr val="bg1"/>
              </a:gs>
            </a:gsLst>
            <a:path path="circle">
              <a:fillToRect l="50000" t="50000" r="50000" b="50000"/>
            </a:path>
            <a:tileRect/>
          </a:gradFill>
          <a:ln w="9525" cap="flat" cmpd="sng" algn="ctr">
            <a:noFill/>
            <a:prstDash val="solid"/>
          </a:ln>
          <a:effectLst/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WF/CR template</a:t>
            </a:r>
          </a:p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Draft TS/TR</a:t>
            </a:r>
          </a:p>
        </p:txBody>
      </p:sp>
      <p:sp>
        <p:nvSpPr>
          <p:cNvPr id="65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7701287" y="5766220"/>
            <a:ext cx="720000" cy="274881"/>
          </a:xfrm>
          <a:prstGeom prst="roundRect">
            <a:avLst>
              <a:gd name="adj" fmla="val 12509"/>
            </a:avLst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Check-in</a:t>
            </a:r>
          </a:p>
        </p:txBody>
      </p:sp>
      <p:sp>
        <p:nvSpPr>
          <p:cNvPr id="66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5671859" y="4496496"/>
            <a:ext cx="1821254" cy="1202098"/>
          </a:xfrm>
          <a:prstGeom prst="roundRect">
            <a:avLst>
              <a:gd name="adj" fmla="val 11677"/>
            </a:avLst>
          </a:prstGeom>
          <a:gradFill flip="none" rotWithShape="1">
            <a:gsLst>
              <a:gs pos="70000">
                <a:srgbClr val="1E9657"/>
              </a:gs>
              <a:gs pos="0">
                <a:srgbClr val="1E9657"/>
              </a:gs>
              <a:gs pos="87000">
                <a:srgbClr val="92D050"/>
              </a:gs>
              <a:gs pos="100000">
                <a:schemeClr val="bg1"/>
              </a:gs>
            </a:gsLst>
            <a:path path="circle">
              <a:fillToRect l="50000" t="50000" r="50000" b="50000"/>
            </a:path>
            <a:tileRect/>
          </a:gradFill>
          <a:ln w="9525" cap="flat" cmpd="sng" algn="ctr">
            <a:solidFill>
              <a:schemeClr val="bg1"/>
            </a:solidFill>
            <a:prstDash val="solid"/>
          </a:ln>
          <a:effectLst/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Online discussions &amp;</a:t>
            </a:r>
          </a:p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GTW conference call (US/China meeting)</a:t>
            </a:r>
          </a:p>
          <a:p>
            <a:pPr algn="ctr" defTabSz="514299" eaLnBrk="1" fontAlgn="auto" hangingPunct="1">
              <a:spcBef>
                <a:spcPts val="0"/>
              </a:spcBef>
              <a:spcAft>
                <a:spcPts val="600"/>
              </a:spcAft>
              <a:defRPr/>
            </a:pP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Upload CR for maintenance 2:30pm on Thursday</a:t>
            </a:r>
          </a:p>
          <a:p>
            <a:pPr algn="ctr" defTabSz="514299" eaLnBrk="1" fontAlgn="auto" hangingPunct="1">
              <a:spcBef>
                <a:spcPts val="0"/>
              </a:spcBef>
              <a:spcAft>
                <a:spcPts val="300"/>
              </a:spcAft>
              <a:defRPr/>
            </a:pP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TOHRU (US/China meeting)</a:t>
            </a:r>
          </a:p>
          <a:p>
            <a:pPr algn="ctr" defTabSz="514299" eaLnBrk="1" fontAlgn="auto" hangingPunct="1">
              <a:spcBef>
                <a:spcPts val="0"/>
              </a:spcBef>
              <a:spcAft>
                <a:spcPts val="600"/>
              </a:spcAft>
              <a:defRPr/>
            </a:pPr>
            <a:r>
              <a:rPr lang="en-US" sz="700" b="1" kern="0" dirty="0" err="1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Tdoc</a:t>
            </a: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request (</a:t>
            </a:r>
            <a:r>
              <a:rPr lang="en-US" sz="700" b="1" kern="0" dirty="0" err="1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new&amp;revision</a:t>
            </a: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)</a:t>
            </a:r>
          </a:p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Upload </a:t>
            </a:r>
            <a:r>
              <a:rPr lang="en-US" sz="700" b="1" kern="0" dirty="0" err="1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tdocs</a:t>
            </a: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(10.10.10.10) </a:t>
            </a:r>
            <a:r>
              <a:rPr lang="en-US" altLang="zh-CN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&amp; </a:t>
            </a:r>
          </a:p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How to access contributions</a:t>
            </a:r>
          </a:p>
        </p:txBody>
      </p:sp>
      <p:sp>
        <p:nvSpPr>
          <p:cNvPr id="67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3979184" y="5770085"/>
            <a:ext cx="720000" cy="565437"/>
          </a:xfrm>
          <a:prstGeom prst="roundRect">
            <a:avLst>
              <a:gd name="adj" fmla="val 11677"/>
            </a:avLst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Meeting schedule &amp; Ad hoc chair assignment</a:t>
            </a:r>
          </a:p>
        </p:txBody>
      </p:sp>
      <p:sp>
        <p:nvSpPr>
          <p:cNvPr id="68" name="Rectangle 67">
            <a:extLst>
              <a:ext uri="{FF2B5EF4-FFF2-40B4-BE49-F238E27FC236}">
                <a16:creationId xmlns:a16="http://schemas.microsoft.com/office/drawing/2014/main" xmlns="" id="{61214404-3E99-431F-A1D1-0A44E2021497}"/>
              </a:ext>
            </a:extLst>
          </p:cNvPr>
          <p:cNvSpPr/>
          <p:nvPr/>
        </p:nvSpPr>
        <p:spPr>
          <a:xfrm>
            <a:off x="7507681" y="3224131"/>
            <a:ext cx="913606" cy="360000"/>
          </a:xfrm>
          <a:prstGeom prst="rect">
            <a:avLst/>
          </a:prstGeom>
          <a:solidFill>
            <a:srgbClr val="000000"/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algn="ctr" defTabSz="68574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</a:t>
            </a:r>
            <a:r>
              <a:rPr lang="en-GB" sz="800" kern="0" baseline="3000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nd</a:t>
            </a: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round (</a:t>
            </a:r>
            <a:r>
              <a:rPr lang="en-US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May 23</a:t>
            </a: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, 24)</a:t>
            </a:r>
          </a:p>
        </p:txBody>
      </p:sp>
      <p:sp>
        <p:nvSpPr>
          <p:cNvPr id="69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9177146" y="4600978"/>
            <a:ext cx="720000" cy="474429"/>
          </a:xfrm>
          <a:prstGeom prst="roundRect">
            <a:avLst>
              <a:gd name="adj" fmla="val 11677"/>
            </a:avLst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List of email threads for post-meeting </a:t>
            </a:r>
          </a:p>
        </p:txBody>
      </p:sp>
      <p:sp>
        <p:nvSpPr>
          <p:cNvPr id="71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9938797" y="4600978"/>
            <a:ext cx="720000" cy="475200"/>
          </a:xfrm>
          <a:prstGeom prst="roundRect">
            <a:avLst>
              <a:gd name="adj" fmla="val 12509"/>
            </a:avLst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Submission of </a:t>
            </a:r>
            <a:r>
              <a:rPr lang="en-US" sz="700" b="1" kern="0" dirty="0" err="1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tdoc</a:t>
            </a: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of post-meeting</a:t>
            </a:r>
          </a:p>
        </p:txBody>
      </p:sp>
      <p:sp>
        <p:nvSpPr>
          <p:cNvPr id="72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10673040" y="4600978"/>
            <a:ext cx="720000" cy="475200"/>
          </a:xfrm>
          <a:prstGeom prst="roundRect">
            <a:avLst>
              <a:gd name="adj" fmla="val 12509"/>
            </a:avLst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Comments</a:t>
            </a:r>
          </a:p>
        </p:txBody>
      </p:sp>
      <p:sp>
        <p:nvSpPr>
          <p:cNvPr id="73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11427910" y="4600978"/>
            <a:ext cx="720000" cy="474429"/>
          </a:xfrm>
          <a:prstGeom prst="roundRect">
            <a:avLst>
              <a:gd name="adj" fmla="val 11677"/>
            </a:avLst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Approve </a:t>
            </a:r>
            <a:r>
              <a:rPr lang="en-US" sz="700" b="1" kern="0" dirty="0" err="1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tdocs</a:t>
            </a: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for post-meeting</a:t>
            </a:r>
          </a:p>
        </p:txBody>
      </p:sp>
      <p:sp>
        <p:nvSpPr>
          <p:cNvPr id="75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10359490" y="3916489"/>
            <a:ext cx="1410208" cy="474429"/>
          </a:xfrm>
          <a:prstGeom prst="roundRect">
            <a:avLst>
              <a:gd name="adj" fmla="val 11677"/>
            </a:avLst>
          </a:prstGeom>
          <a:gradFill flip="none" rotWithShape="1">
            <a:gsLst>
              <a:gs pos="37000">
                <a:srgbClr val="C00000"/>
              </a:gs>
              <a:gs pos="0">
                <a:srgbClr val="C00000"/>
              </a:gs>
              <a:gs pos="77000">
                <a:schemeClr val="accent2">
                  <a:lumMod val="60000"/>
                  <a:lumOff val="40000"/>
                </a:schemeClr>
              </a:gs>
              <a:gs pos="98000">
                <a:schemeClr val="bg1"/>
              </a:gs>
            </a:gsLst>
            <a:path path="circle">
              <a:fillToRect l="50000" t="50000" r="50000" b="50000"/>
            </a:path>
            <a:tileRect/>
          </a:gradFill>
          <a:ln w="9525" cap="flat" cmpd="sng" algn="ctr">
            <a:noFill/>
            <a:prstDash val="solid"/>
          </a:ln>
          <a:effectLst/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Pre-RAN Action </a:t>
            </a:r>
          </a:p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MCC 3GU parsing tool</a:t>
            </a:r>
          </a:p>
        </p:txBody>
      </p:sp>
      <p:sp>
        <p:nvSpPr>
          <p:cNvPr id="76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9603581" y="2895419"/>
            <a:ext cx="720000" cy="252000"/>
          </a:xfrm>
          <a:prstGeom prst="roundRect">
            <a:avLst>
              <a:gd name="adj" fmla="val 11677"/>
            </a:avLst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" b="1" kern="0" dirty="0">
                <a:solidFill>
                  <a:srgbClr val="FFFFFF"/>
                </a:solidFill>
              </a:rPr>
              <a:t>For chairs</a:t>
            </a:r>
          </a:p>
        </p:txBody>
      </p:sp>
      <p:sp>
        <p:nvSpPr>
          <p:cNvPr id="77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10517057" y="2895419"/>
            <a:ext cx="720000" cy="252000"/>
          </a:xfrm>
          <a:prstGeom prst="roundRect">
            <a:avLst>
              <a:gd name="adj" fmla="val 11677"/>
            </a:avLst>
          </a:prstGeom>
          <a:solidFill>
            <a:srgbClr val="FF3300"/>
          </a:soli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" b="1" kern="0" dirty="0">
                <a:solidFill>
                  <a:srgbClr val="FFFFFF"/>
                </a:solidFill>
              </a:rPr>
              <a:t>For moderator</a:t>
            </a:r>
          </a:p>
        </p:txBody>
      </p:sp>
      <p:sp>
        <p:nvSpPr>
          <p:cNvPr id="78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11427910" y="2895419"/>
            <a:ext cx="720000" cy="252000"/>
          </a:xfrm>
          <a:prstGeom prst="roundRect">
            <a:avLst>
              <a:gd name="adj" fmla="val 12509"/>
            </a:avLst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" b="1" kern="0" dirty="0">
                <a:solidFill>
                  <a:srgbClr val="FFFFFF"/>
                </a:solidFill>
              </a:rPr>
              <a:t>For delegates</a:t>
            </a:r>
          </a:p>
        </p:txBody>
      </p:sp>
      <p:sp>
        <p:nvSpPr>
          <p:cNvPr id="83" name="文本框 82"/>
          <p:cNvSpPr txBox="1"/>
          <p:nvPr/>
        </p:nvSpPr>
        <p:spPr>
          <a:xfrm>
            <a:off x="1811603" y="4337804"/>
            <a:ext cx="1911101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Topic Moderator &amp; summary: slide #5</a:t>
            </a:r>
          </a:p>
        </p:txBody>
      </p:sp>
      <p:sp>
        <p:nvSpPr>
          <p:cNvPr id="84" name="文本框 83"/>
          <p:cNvSpPr txBox="1"/>
          <p:nvPr/>
        </p:nvSpPr>
        <p:spPr>
          <a:xfrm>
            <a:off x="1863818" y="5766643"/>
            <a:ext cx="1787669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Basket WIs Block approval: slide #6</a:t>
            </a:r>
          </a:p>
        </p:txBody>
      </p:sp>
      <p:sp>
        <p:nvSpPr>
          <p:cNvPr id="85" name="文本框 84"/>
          <p:cNvSpPr txBox="1"/>
          <p:nvPr/>
        </p:nvSpPr>
        <p:spPr>
          <a:xfrm>
            <a:off x="9906920" y="5132427"/>
            <a:ext cx="1633781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Post-meeting process: slide #14</a:t>
            </a:r>
          </a:p>
        </p:txBody>
      </p:sp>
      <p:sp>
        <p:nvSpPr>
          <p:cNvPr id="87" name="文本框 86"/>
          <p:cNvSpPr txBox="1"/>
          <p:nvPr/>
        </p:nvSpPr>
        <p:spPr>
          <a:xfrm>
            <a:off x="938601" y="5812565"/>
            <a:ext cx="644728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Slide #3/4</a:t>
            </a:r>
          </a:p>
        </p:txBody>
      </p:sp>
      <p:sp>
        <p:nvSpPr>
          <p:cNvPr id="88" name="文本框 87"/>
          <p:cNvSpPr txBox="1"/>
          <p:nvPr/>
        </p:nvSpPr>
        <p:spPr>
          <a:xfrm>
            <a:off x="7423905" y="4688653"/>
            <a:ext cx="546945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Slide #7</a:t>
            </a:r>
          </a:p>
        </p:txBody>
      </p:sp>
      <p:sp>
        <p:nvSpPr>
          <p:cNvPr id="89" name="文本框 88"/>
          <p:cNvSpPr txBox="1"/>
          <p:nvPr/>
        </p:nvSpPr>
        <p:spPr>
          <a:xfrm>
            <a:off x="7423905" y="5069702"/>
            <a:ext cx="603050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Slide #12</a:t>
            </a:r>
          </a:p>
        </p:txBody>
      </p:sp>
      <p:sp>
        <p:nvSpPr>
          <p:cNvPr id="90" name="文本框 89"/>
          <p:cNvSpPr txBox="1"/>
          <p:nvPr/>
        </p:nvSpPr>
        <p:spPr>
          <a:xfrm>
            <a:off x="7423905" y="5248201"/>
            <a:ext cx="546945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Slide #8</a:t>
            </a:r>
          </a:p>
        </p:txBody>
      </p:sp>
      <p:sp>
        <p:nvSpPr>
          <p:cNvPr id="91" name="文本框 90"/>
          <p:cNvSpPr txBox="1"/>
          <p:nvPr/>
        </p:nvSpPr>
        <p:spPr>
          <a:xfrm>
            <a:off x="7434785" y="3973708"/>
            <a:ext cx="546945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Slide #9</a:t>
            </a:r>
          </a:p>
        </p:txBody>
      </p:sp>
      <p:sp>
        <p:nvSpPr>
          <p:cNvPr id="92" name="文本框 91"/>
          <p:cNvSpPr txBox="1"/>
          <p:nvPr/>
        </p:nvSpPr>
        <p:spPr>
          <a:xfrm>
            <a:off x="7434785" y="4159016"/>
            <a:ext cx="756938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Slide #10/11</a:t>
            </a:r>
          </a:p>
        </p:txBody>
      </p:sp>
      <p:sp>
        <p:nvSpPr>
          <p:cNvPr id="93" name="文本框 92"/>
          <p:cNvSpPr txBox="1"/>
          <p:nvPr/>
        </p:nvSpPr>
        <p:spPr>
          <a:xfrm>
            <a:off x="9713619" y="3963635"/>
            <a:ext cx="603050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Slide #15</a:t>
            </a:r>
          </a:p>
        </p:txBody>
      </p:sp>
      <p:sp>
        <p:nvSpPr>
          <p:cNvPr id="94" name="文本框 93"/>
          <p:cNvSpPr txBox="1"/>
          <p:nvPr/>
        </p:nvSpPr>
        <p:spPr>
          <a:xfrm>
            <a:off x="938601" y="5334882"/>
            <a:ext cx="603050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Slide #13</a:t>
            </a:r>
          </a:p>
        </p:txBody>
      </p:sp>
      <p:sp>
        <p:nvSpPr>
          <p:cNvPr id="95" name="文本框 94"/>
          <p:cNvSpPr txBox="1"/>
          <p:nvPr/>
        </p:nvSpPr>
        <p:spPr>
          <a:xfrm>
            <a:off x="8393572" y="5788170"/>
            <a:ext cx="603050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Slide #13</a:t>
            </a:r>
          </a:p>
        </p:txBody>
      </p:sp>
      <p:sp>
        <p:nvSpPr>
          <p:cNvPr id="96" name="文本框 95"/>
          <p:cNvSpPr txBox="1"/>
          <p:nvPr/>
        </p:nvSpPr>
        <p:spPr>
          <a:xfrm>
            <a:off x="7375239" y="6052103"/>
            <a:ext cx="546945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Slide #8</a:t>
            </a:r>
          </a:p>
        </p:txBody>
      </p:sp>
      <p:sp>
        <p:nvSpPr>
          <p:cNvPr id="97" name="文本框 96"/>
          <p:cNvSpPr txBox="1"/>
          <p:nvPr/>
        </p:nvSpPr>
        <p:spPr>
          <a:xfrm>
            <a:off x="7423905" y="5463996"/>
            <a:ext cx="603050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Slide #17</a:t>
            </a:r>
          </a:p>
        </p:txBody>
      </p:sp>
      <p:sp>
        <p:nvSpPr>
          <p:cNvPr id="70" name="文本框 69"/>
          <p:cNvSpPr txBox="1"/>
          <p:nvPr/>
        </p:nvSpPr>
        <p:spPr>
          <a:xfrm>
            <a:off x="4733239" y="5853446"/>
            <a:ext cx="88636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Provided before meeting</a:t>
            </a:r>
          </a:p>
        </p:txBody>
      </p:sp>
      <p:sp>
        <p:nvSpPr>
          <p:cNvPr id="74" name="Rectangle 67">
            <a:extLst>
              <a:ext uri="{FF2B5EF4-FFF2-40B4-BE49-F238E27FC236}">
                <a16:creationId xmlns:a16="http://schemas.microsoft.com/office/drawing/2014/main" xmlns="" id="{61214404-3E99-431F-A1D1-0A44E2021497}"/>
              </a:ext>
            </a:extLst>
          </p:cNvPr>
          <p:cNvSpPr/>
          <p:nvPr/>
        </p:nvSpPr>
        <p:spPr>
          <a:xfrm>
            <a:off x="4875915" y="6281847"/>
            <a:ext cx="3722103" cy="141787"/>
          </a:xfrm>
          <a:prstGeom prst="rect">
            <a:avLst/>
          </a:prstGeom>
          <a:solidFill>
            <a:schemeClr val="accent4">
              <a:lumMod val="75000"/>
              <a:lumOff val="25000"/>
            </a:schemeClr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algn="ctr" defTabSz="685748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7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Quiet Period (</a:t>
            </a:r>
            <a:r>
              <a:rPr lang="en-US" sz="7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0:00 am ~ 7:00 am meeting venue Local time </a:t>
            </a:r>
            <a:endParaRPr lang="en-GB" sz="700" kern="0" dirty="0">
              <a:solidFill>
                <a:srgbClr val="FFFFF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2" name="文本框 81"/>
          <p:cNvSpPr txBox="1"/>
          <p:nvPr/>
        </p:nvSpPr>
        <p:spPr>
          <a:xfrm>
            <a:off x="6955963" y="6441542"/>
            <a:ext cx="2021707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No email are expected in RAN4 reflector</a:t>
            </a:r>
          </a:p>
        </p:txBody>
      </p:sp>
      <p:sp>
        <p:nvSpPr>
          <p:cNvPr id="86" name="文本框 85"/>
          <p:cNvSpPr txBox="1"/>
          <p:nvPr/>
        </p:nvSpPr>
        <p:spPr>
          <a:xfrm>
            <a:off x="938601" y="5955429"/>
            <a:ext cx="756938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Slide #18/21</a:t>
            </a:r>
          </a:p>
        </p:txBody>
      </p:sp>
      <p:sp>
        <p:nvSpPr>
          <p:cNvPr id="99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3955964" y="3870983"/>
            <a:ext cx="720000" cy="645951"/>
          </a:xfrm>
          <a:prstGeom prst="roundRect">
            <a:avLst>
              <a:gd name="adj" fmla="val 11677"/>
            </a:avLst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Moderators trigger </a:t>
            </a:r>
            <a:r>
              <a:rPr lang="en-US" sz="700" b="1" kern="0" dirty="0" err="1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nwm</a:t>
            </a: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for   maintenance  before Sunday</a:t>
            </a:r>
          </a:p>
        </p:txBody>
      </p:sp>
      <p:sp>
        <p:nvSpPr>
          <p:cNvPr id="100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4719990" y="3870984"/>
            <a:ext cx="949985" cy="645951"/>
          </a:xfrm>
          <a:prstGeom prst="roundRect">
            <a:avLst>
              <a:gd name="adj" fmla="val 12509"/>
            </a:avLst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Flag for maintenance @</a:t>
            </a:r>
            <a:r>
              <a:rPr lang="en-US" altLang="zh-CN" sz="700" b="1" kern="0" dirty="0" err="1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nwm</a:t>
            </a:r>
            <a:endParaRPr lang="en-US" sz="700" b="1" kern="0" dirty="0">
              <a:solidFill>
                <a:srgbClr val="FFFFF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02" name="文本框 101"/>
          <p:cNvSpPr txBox="1"/>
          <p:nvPr/>
        </p:nvSpPr>
        <p:spPr>
          <a:xfrm>
            <a:off x="2342197" y="3968472"/>
            <a:ext cx="1470274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NWM flag process Slide #16</a:t>
            </a:r>
          </a:p>
        </p:txBody>
      </p:sp>
      <p:sp>
        <p:nvSpPr>
          <p:cNvPr id="98" name="文本框 97"/>
          <p:cNvSpPr txBox="1"/>
          <p:nvPr/>
        </p:nvSpPr>
        <p:spPr>
          <a:xfrm>
            <a:off x="9712193" y="4098943"/>
            <a:ext cx="603050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Slide #18</a:t>
            </a:r>
          </a:p>
        </p:txBody>
      </p:sp>
      <p:sp>
        <p:nvSpPr>
          <p:cNvPr id="103" name="文本框 102"/>
          <p:cNvSpPr txBox="1"/>
          <p:nvPr/>
        </p:nvSpPr>
        <p:spPr>
          <a:xfrm>
            <a:off x="2695776" y="6120014"/>
            <a:ext cx="837089" cy="200055"/>
          </a:xfrm>
          <a:prstGeom prst="rect">
            <a:avLst/>
          </a:prstGeom>
          <a:solidFill>
            <a:srgbClr val="1E9657"/>
          </a:solidFill>
        </p:spPr>
        <p:txBody>
          <a:bodyPr wrap="none" rtlCol="0">
            <a:spAutoFit/>
          </a:bodyPr>
          <a:lstStyle/>
          <a:p>
            <a:r>
              <a:rPr lang="en-US" sz="700" b="1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Meeting room</a:t>
            </a:r>
          </a:p>
        </p:txBody>
      </p:sp>
      <p:sp>
        <p:nvSpPr>
          <p:cNvPr id="104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4752113" y="4600977"/>
            <a:ext cx="486682" cy="545987"/>
          </a:xfrm>
          <a:prstGeom prst="roundRect">
            <a:avLst>
              <a:gd name="adj" fmla="val 12509"/>
            </a:avLst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Rel-18 feature list/UE capability</a:t>
            </a:r>
          </a:p>
        </p:txBody>
      </p:sp>
      <p:sp>
        <p:nvSpPr>
          <p:cNvPr id="105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7995703" y="4583736"/>
            <a:ext cx="491422" cy="561781"/>
          </a:xfrm>
          <a:prstGeom prst="roundRect">
            <a:avLst>
              <a:gd name="adj" fmla="val 12509"/>
            </a:avLst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00" b="1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Rel-18 feature list/UE capability</a:t>
            </a:r>
          </a:p>
        </p:txBody>
      </p:sp>
      <p:sp>
        <p:nvSpPr>
          <p:cNvPr id="106" name="文本框 105"/>
          <p:cNvSpPr txBox="1"/>
          <p:nvPr/>
        </p:nvSpPr>
        <p:spPr>
          <a:xfrm>
            <a:off x="5164068" y="4729306"/>
            <a:ext cx="603050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Slide #22</a:t>
            </a:r>
          </a:p>
        </p:txBody>
      </p:sp>
      <p:sp>
        <p:nvSpPr>
          <p:cNvPr id="107" name="文本框 106"/>
          <p:cNvSpPr txBox="1"/>
          <p:nvPr/>
        </p:nvSpPr>
        <p:spPr>
          <a:xfrm>
            <a:off x="2027755" y="6104625"/>
            <a:ext cx="603050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Slide </a:t>
            </a:r>
            <a:r>
              <a:rPr lang="en-US" altLang="zh-CN" sz="7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#</a:t>
            </a:r>
            <a:r>
              <a:rPr lang="en-US" sz="7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23</a:t>
            </a:r>
          </a:p>
        </p:txBody>
      </p:sp>
    </p:spTree>
    <p:extLst>
      <p:ext uri="{BB962C8B-B14F-4D97-AF65-F5344CB8AC3E}">
        <p14:creationId xmlns:p14="http://schemas.microsoft.com/office/powerpoint/2010/main" val="38577481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图片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30860" y="2684587"/>
            <a:ext cx="3407200" cy="3443010"/>
          </a:xfrm>
          <a:prstGeom prst="rect">
            <a:avLst/>
          </a:prstGeom>
        </p:spPr>
      </p:pic>
      <p:pic>
        <p:nvPicPr>
          <p:cNvPr id="4" name="图片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1650" y="2673686"/>
            <a:ext cx="3540636" cy="3498736"/>
          </a:xfrm>
          <a:prstGeom prst="rect">
            <a:avLst/>
          </a:prstGeom>
        </p:spPr>
      </p:pic>
      <p:sp>
        <p:nvSpPr>
          <p:cNvPr id="23" name="Title 1">
            <a:extLst>
              <a:ext uri="{FF2B5EF4-FFF2-40B4-BE49-F238E27FC236}">
                <a16:creationId xmlns:a16="http://schemas.microsoft.com/office/drawing/2014/main" xmlns="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altLang="zh-CN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Meeting rooms</a:t>
            </a:r>
            <a:r>
              <a:rPr 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endParaRPr lang="ru-RU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2" name="Content Placeholder 2">
            <a:extLst>
              <a:ext uri="{FF2B5EF4-FFF2-40B4-BE49-F238E27FC236}">
                <a16:creationId xmlns:a16="http://schemas.microsoft.com/office/drawing/2014/main" xmlns="" id="{B1BE6906-4FA3-42DA-8E86-BA4DD12F41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1651" y="1273321"/>
            <a:ext cx="9263641" cy="2016599"/>
          </a:xfrm>
        </p:spPr>
        <p:txBody>
          <a:bodyPr/>
          <a:lstStyle/>
          <a:p>
            <a:pPr marL="342882" lvl="2" indent="-342882">
              <a:spcBef>
                <a:spcPts val="0"/>
              </a:spcBef>
              <a:spcAft>
                <a:spcPts val="600"/>
              </a:spcAft>
              <a:buBlip>
                <a:blip r:embed="rId5"/>
              </a:buBlip>
            </a:pPr>
            <a:r>
              <a:rPr lang="en-US" altLang="zh-CN" sz="1400" dirty="0">
                <a:cs typeface="+mn-cs"/>
              </a:rPr>
              <a:t>RAN4 meeting rooms: @ Hakata International Exhibition Hall &amp; Conference Center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altLang="zh-CN" sz="1200" dirty="0"/>
              <a:t>Main session: (301+302)/302 @ 3F (95~295 persons)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altLang="zh-CN" sz="1200" dirty="0"/>
              <a:t>RRM session: 207 @ 2F (100 persons)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altLang="zh-CN" sz="1200" dirty="0" err="1"/>
              <a:t>BDaT</a:t>
            </a:r>
            <a:r>
              <a:rPr lang="en-US" altLang="zh-CN" sz="1200" dirty="0"/>
              <a:t>: 301 @ 3F (95 persons)</a:t>
            </a:r>
            <a:endParaRPr lang="it-IT" altLang="zh-CN" sz="1200" dirty="0"/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it-IT" altLang="zh-CN" sz="1200" dirty="0"/>
              <a:t>Ad hoc session: </a:t>
            </a:r>
            <a:r>
              <a:rPr lang="en-US" altLang="zh-CN" sz="1200" dirty="0"/>
              <a:t>206ABC @ 2F (50 persons)</a:t>
            </a:r>
          </a:p>
        </p:txBody>
      </p:sp>
      <p:sp>
        <p:nvSpPr>
          <p:cNvPr id="13" name="TextBox 6">
            <a:extLst>
              <a:ext uri="{FF2B5EF4-FFF2-40B4-BE49-F238E27FC236}">
                <a16:creationId xmlns:a16="http://schemas.microsoft.com/office/drawing/2014/main" xmlns="" id="{7A7DECDA-0D52-4175-869B-DA423C8BD8D9}"/>
              </a:ext>
            </a:extLst>
          </p:cNvPr>
          <p:cNvSpPr txBox="1"/>
          <p:nvPr/>
        </p:nvSpPr>
        <p:spPr>
          <a:xfrm>
            <a:off x="9838060" y="3473998"/>
            <a:ext cx="2004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Main session:</a:t>
            </a:r>
            <a:r>
              <a:rPr lang="en-GB" sz="14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302</a:t>
            </a:r>
            <a:endParaRPr lang="en-US" sz="1400" b="1" dirty="0">
              <a:solidFill>
                <a:srgbClr val="FF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" name="椭圆 2"/>
          <p:cNvSpPr/>
          <p:nvPr/>
        </p:nvSpPr>
        <p:spPr bwMode="auto">
          <a:xfrm>
            <a:off x="8122920" y="3965854"/>
            <a:ext cx="914400" cy="914400"/>
          </a:xfrm>
          <a:prstGeom prst="ellipse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indent="-342900">
              <a:spcBef>
                <a:spcPct val="20000"/>
              </a:spcBef>
              <a:spcAft>
                <a:spcPts val="600"/>
              </a:spcAft>
              <a:buFontTx/>
              <a:buBlip>
                <a:blip r:embed="rId5"/>
              </a:buBlip>
            </a:pPr>
            <a:endParaRPr lang="zh-CN" altLang="en-US">
              <a:solidFill>
                <a:srgbClr val="000000"/>
              </a:solidFill>
            </a:endParaRPr>
          </a:p>
        </p:txBody>
      </p:sp>
      <p:sp>
        <p:nvSpPr>
          <p:cNvPr id="14" name="TextBox 6">
            <a:extLst>
              <a:ext uri="{FF2B5EF4-FFF2-40B4-BE49-F238E27FC236}">
                <a16:creationId xmlns:a16="http://schemas.microsoft.com/office/drawing/2014/main" xmlns="" id="{7A7DECDA-0D52-4175-869B-DA423C8BD8D9}"/>
              </a:ext>
            </a:extLst>
          </p:cNvPr>
          <p:cNvSpPr txBox="1"/>
          <p:nvPr/>
        </p:nvSpPr>
        <p:spPr>
          <a:xfrm>
            <a:off x="4140287" y="3473998"/>
            <a:ext cx="215378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4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RRM</a:t>
            </a:r>
            <a:r>
              <a:rPr lang="en-US" sz="14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session:</a:t>
            </a:r>
            <a:r>
              <a:rPr lang="en-GB" sz="14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207</a:t>
            </a:r>
            <a:endParaRPr lang="en-US" sz="1400" b="1" dirty="0">
              <a:solidFill>
                <a:srgbClr val="FF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4" name="TextBox 6">
            <a:extLst>
              <a:ext uri="{FF2B5EF4-FFF2-40B4-BE49-F238E27FC236}">
                <a16:creationId xmlns:a16="http://schemas.microsoft.com/office/drawing/2014/main" xmlns="" id="{7A7DECDA-0D52-4175-869B-DA423C8BD8D9}"/>
              </a:ext>
            </a:extLst>
          </p:cNvPr>
          <p:cNvSpPr txBox="1"/>
          <p:nvPr/>
        </p:nvSpPr>
        <p:spPr>
          <a:xfrm>
            <a:off x="9838060" y="4228580"/>
            <a:ext cx="215378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err="1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BDaT</a:t>
            </a:r>
            <a:r>
              <a:rPr lang="en-US" sz="14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session:</a:t>
            </a:r>
            <a:r>
              <a:rPr lang="en-GB" sz="14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301</a:t>
            </a:r>
            <a:endParaRPr lang="en-US" sz="1400" b="1" dirty="0">
              <a:solidFill>
                <a:srgbClr val="FF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6" name="TextBox 6">
            <a:extLst>
              <a:ext uri="{FF2B5EF4-FFF2-40B4-BE49-F238E27FC236}">
                <a16:creationId xmlns:a16="http://schemas.microsoft.com/office/drawing/2014/main" xmlns="" id="{7A7DECDA-0D52-4175-869B-DA423C8BD8D9}"/>
              </a:ext>
            </a:extLst>
          </p:cNvPr>
          <p:cNvSpPr txBox="1"/>
          <p:nvPr/>
        </p:nvSpPr>
        <p:spPr>
          <a:xfrm>
            <a:off x="4140287" y="4228580"/>
            <a:ext cx="21537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Ad hoc session: 206ABC</a:t>
            </a:r>
          </a:p>
        </p:txBody>
      </p:sp>
    </p:spTree>
    <p:extLst>
      <p:ext uri="{BB962C8B-B14F-4D97-AF65-F5344CB8AC3E}">
        <p14:creationId xmlns:p14="http://schemas.microsoft.com/office/powerpoint/2010/main" val="429434054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3gpp">
  <a:themeElements>
    <a:clrScheme name="3gpp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ts val="600"/>
          </a:spcAft>
          <a:buClrTx/>
          <a:buSzTx/>
          <a:buFontTx/>
          <a:buBlip>
            <a:blip xmlns:r="http://schemas.openxmlformats.org/officeDocument/2006/relationships" r:embed="rId1"/>
          </a:buBlip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ts val="600"/>
          </a:spcAft>
          <a:buClrTx/>
          <a:buSzTx/>
          <a:buFontTx/>
          <a:buBlip>
            <a:blip xmlns:r="http://schemas.openxmlformats.org/officeDocument/2006/relationships" r:embed="rId1"/>
          </a:buBlip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</a:defRPr>
        </a:defPPr>
      </a:lstStyle>
    </a:lnDef>
  </a:objectDefaults>
  <a:extraClrSchemeLst>
    <a:extraClrScheme>
      <a:clrScheme name="3gpp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2552158F8185D44A8848B98AEA319AF" ma:contentTypeVersion="12" ma:contentTypeDescription="Create a new document." ma:contentTypeScope="" ma:versionID="6a36ef4f892f86ce52de6a1653dbd950">
  <xsd:schema xmlns:xsd="http://www.w3.org/2001/XMLSchema" xmlns:xs="http://www.w3.org/2001/XMLSchema" xmlns:p="http://schemas.microsoft.com/office/2006/metadata/properties" xmlns:ns3="a915fe38-2618-47b6-8303-829fb71466d5" xmlns:ns4="23d77754-4ccc-4c57-9291-cab09e81894a" targetNamespace="http://schemas.microsoft.com/office/2006/metadata/properties" ma:root="true" ma:fieldsID="f7034ffd361f586299d0e2788fe1325b" ns3:_="" ns4:_="">
    <xsd:import namespace="a915fe38-2618-47b6-8303-829fb71466d5"/>
    <xsd:import namespace="23d77754-4ccc-4c57-9291-cab09e81894a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915fe38-2618-47b6-8303-829fb71466d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d77754-4ccc-4c57-9291-cab09e81894a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8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75C68143-B530-4487-9EA7-5BCC5970B48F}">
  <ds:schemaRefs>
    <ds:schemaRef ds:uri="a915fe38-2618-47b6-8303-829fb71466d5"/>
    <ds:schemaRef ds:uri="http://purl.org/dc/terms/"/>
    <ds:schemaRef ds:uri="http://schemas.microsoft.com/office/2006/metadata/properties"/>
    <ds:schemaRef ds:uri="http://purl.org/dc/dcmitype/"/>
    <ds:schemaRef ds:uri="http://schemas.microsoft.com/office/2006/documentManagement/types"/>
    <ds:schemaRef ds:uri="http://purl.org/dc/elements/1.1/"/>
    <ds:schemaRef ds:uri="23d77754-4ccc-4c57-9291-cab09e81894a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874266F6-0ED4-4E4E-9B55-710101289C5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915fe38-2618-47b6-8303-829fb71466d5"/>
    <ds:schemaRef ds:uri="23d77754-4ccc-4c57-9291-cab09e81894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AF070948-0CB2-4F99-ACC8-E715860BC6B9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>
  <clbl:label id="{46c98d88-e344-4ed4-8496-4ed7712e255d}" enabled="0" method="" siteId="{46c98d88-e344-4ed4-8496-4ed7712e255d}" removed="1"/>
  <clbl:label id="{98e9ba89-e1a1-4e38-9007-8bdabc25de1d}" enabled="0" method="" siteId="{98e9ba89-e1a1-4e38-9007-8bdabc25de1d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382322</TotalTime>
  <Words>2229</Words>
  <Application>Microsoft Office PowerPoint</Application>
  <PresentationFormat>宽屏</PresentationFormat>
  <Paragraphs>390</Paragraphs>
  <Slides>9</Slides>
  <Notes>4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9</vt:i4>
      </vt:variant>
    </vt:vector>
  </HeadingPairs>
  <TitlesOfParts>
    <vt:vector size="17" baseType="lpstr">
      <vt:lpstr>黑体</vt:lpstr>
      <vt:lpstr>宋体</vt:lpstr>
      <vt:lpstr>微软雅黑</vt:lpstr>
      <vt:lpstr>Arial</vt:lpstr>
      <vt:lpstr>Arial Black</vt:lpstr>
      <vt:lpstr>Calibri</vt:lpstr>
      <vt:lpstr>Times New Roman</vt:lpstr>
      <vt:lpstr>3gpp</vt:lpstr>
      <vt:lpstr>RAN4#111 meeting schedule</vt:lpstr>
      <vt:lpstr>Monday</vt:lpstr>
      <vt:lpstr>Tuesday</vt:lpstr>
      <vt:lpstr>Wednesday</vt:lpstr>
      <vt:lpstr>Thursday</vt:lpstr>
      <vt:lpstr>Friday</vt:lpstr>
      <vt:lpstr>Appendix</vt:lpstr>
      <vt:lpstr>General Aspects </vt:lpstr>
      <vt:lpstr>Meeting rooms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RAN4#94 E-meeting Arrangements and Guidelines</dc:title>
  <dc:creator>Administrator</dc:creator>
  <cp:keywords>CTPClassification=CTP_NT</cp:keywords>
  <cp:lastModifiedBy>Huawei</cp:lastModifiedBy>
  <cp:revision>2922</cp:revision>
  <cp:lastPrinted>2016-09-15T08:31:35Z</cp:lastPrinted>
  <dcterms:created xsi:type="dcterms:W3CDTF">2009-11-27T05:15:11Z</dcterms:created>
  <dcterms:modified xsi:type="dcterms:W3CDTF">2024-05-17T12:57:38Z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SCPROP">
    <vt:lpwstr>NSCCustomProperty</vt:lpwstr>
  </property>
  <property fmtid="{D5CDD505-2E9C-101B-9397-08002B2CF9AE}" pid="3" name="TitusGUID">
    <vt:lpwstr>6f9c0495-a83c-462b-8664-67016d5bf2d5</vt:lpwstr>
  </property>
  <property fmtid="{D5CDD505-2E9C-101B-9397-08002B2CF9AE}" pid="4" name="CTP_TimeStamp">
    <vt:lpwstr>2020-06-04 10:01:06Z</vt:lpwstr>
  </property>
  <property fmtid="{D5CDD505-2E9C-101B-9397-08002B2CF9AE}" pid="5" name="CTP_BU">
    <vt:lpwstr>NA</vt:lpwstr>
  </property>
  <property fmtid="{D5CDD505-2E9C-101B-9397-08002B2CF9AE}" pid="6" name="CTP_IDSID">
    <vt:lpwstr>NA</vt:lpwstr>
  </property>
  <property fmtid="{D5CDD505-2E9C-101B-9397-08002B2CF9AE}" pid="7" name="CTP_WWID">
    <vt:lpwstr>NA</vt:lpwstr>
  </property>
  <property fmtid="{D5CDD505-2E9C-101B-9397-08002B2CF9AE}" pid="8" name="CTPClassification">
    <vt:lpwstr>CTP_NT</vt:lpwstr>
  </property>
  <property fmtid="{D5CDD505-2E9C-101B-9397-08002B2CF9AE}" pid="9" name="ContentTypeId">
    <vt:lpwstr>0x010100F2552158F8185D44A8848B98AEA319AF</vt:lpwstr>
  </property>
  <property fmtid="{D5CDD505-2E9C-101B-9397-08002B2CF9AE}" pid="10" name="_2015_ms_pID_725343">
    <vt:lpwstr>(3)IxWueGkWM7GYd7SQNwvBX84DSEyYIREJLLcA8vo86FOlEANs8vCMqI9yTQg/H7Qu6IKkFzbB
ZY0vV2XyXsIy4nWCqAOBsofaYbDJG302Z8BaqRipNYI5tC4PBjiU+Y/hqp2yS35IlJVoY9Gv
LHvE8UOTiGxKO49qsB05q5tyZA2Ho7gfGfzz32/vdmrjQlIPKZ2XcEQhyQdlGAvVLMdjwlqs
aXTKmP1fTTtLr2vfN1</vt:lpwstr>
  </property>
  <property fmtid="{D5CDD505-2E9C-101B-9397-08002B2CF9AE}" pid="11" name="_2015_ms_pID_7253431">
    <vt:lpwstr>y4cAFWD5/AmxK9e4gE4luYiTZhvKLUJZsa+Q6YuSBtZiXSonWODBWX
2KRpFHCwMb9SDnPmHAmLu+pXvzIrHdzNdPvBF1ZlDlnkmVVpNcaYJ8bihCABEwdHWeXMGgDj
vgHcmwQ/24Wbo8xmsUthT0+eAXWHiKSuRAA5oApkTz/a5A/8QEh173AV4GFb2S7mb4PDiUpY
zhqCw+v8m+W0QZjKG8NYsKaIeXq/Mj1VSV0b</vt:lpwstr>
  </property>
  <property fmtid="{D5CDD505-2E9C-101B-9397-08002B2CF9AE}" pid="12" name="_2015_ms_pID_7253432">
    <vt:lpwstr>XQ==</vt:lpwstr>
  </property>
  <property fmtid="{D5CDD505-2E9C-101B-9397-08002B2CF9AE}" pid="13" name="_readonly">
    <vt:lpwstr/>
  </property>
  <property fmtid="{D5CDD505-2E9C-101B-9397-08002B2CF9AE}" pid="14" name="_change">
    <vt:lpwstr/>
  </property>
  <property fmtid="{D5CDD505-2E9C-101B-9397-08002B2CF9AE}" pid="15" name="_full-control">
    <vt:lpwstr/>
  </property>
  <property fmtid="{D5CDD505-2E9C-101B-9397-08002B2CF9AE}" pid="16" name="sflag">
    <vt:lpwstr>1715950147</vt:lpwstr>
  </property>
</Properties>
</file>