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147378264" r:id="rId4"/>
    <p:sldId id="2147378265" r:id="rId5"/>
    <p:sldId id="2147378266" r:id="rId6"/>
    <p:sldId id="2147378267" r:id="rId7"/>
    <p:sldId id="2147378268" r:id="rId8"/>
    <p:sldId id="214737826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DDB5F7-9EBF-4D72-AAA9-3B68A001ECF5}" v="5" dt="2024-04-19T04:48:02.3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7" autoAdjust="0"/>
    <p:restoredTop sz="94660"/>
  </p:normalViewPr>
  <p:slideViewPr>
    <p:cSldViewPr snapToGrid="0">
      <p:cViewPr varScale="1">
        <p:scale>
          <a:sx n="89" d="100"/>
          <a:sy n="89" d="100"/>
        </p:scale>
        <p:origin x="1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 Park" userId="f879519e-6f1f-4ac3-8489-770619eef131" providerId="ADAL" clId="{A8DDB5F7-9EBF-4D72-AAA9-3B68A001ECF5}"/>
    <pc:docChg chg="undo custSel modSld">
      <pc:chgData name="CH Park" userId="f879519e-6f1f-4ac3-8489-770619eef131" providerId="ADAL" clId="{A8DDB5F7-9EBF-4D72-AAA9-3B68A001ECF5}" dt="2024-04-19T04:49:50.046" v="92" actId="20577"/>
      <pc:docMkLst>
        <pc:docMk/>
      </pc:docMkLst>
      <pc:sldChg chg="addSp modSp mod">
        <pc:chgData name="CH Park" userId="f879519e-6f1f-4ac3-8489-770619eef131" providerId="ADAL" clId="{A8DDB5F7-9EBF-4D72-AAA9-3B68A001ECF5}" dt="2024-04-19T04:49:50.046" v="92" actId="20577"/>
        <pc:sldMkLst>
          <pc:docMk/>
          <pc:sldMk cId="124889924" sldId="256"/>
        </pc:sldMkLst>
        <pc:spChg chg="add mod">
          <ac:chgData name="CH Park" userId="f879519e-6f1f-4ac3-8489-770619eef131" providerId="ADAL" clId="{A8DDB5F7-9EBF-4D72-AAA9-3B68A001ECF5}" dt="2024-04-19T04:49:50.046" v="92" actId="20577"/>
          <ac:spMkLst>
            <pc:docMk/>
            <pc:sldMk cId="124889924" sldId="256"/>
            <ac:spMk id="4" creationId="{D2D4BD7A-4D3C-C467-4DFC-E941804FE23C}"/>
          </ac:spMkLst>
        </pc:spChg>
      </pc:sldChg>
      <pc:sldChg chg="addSp modSp mod">
        <pc:chgData name="CH Park" userId="f879519e-6f1f-4ac3-8489-770619eef131" providerId="ADAL" clId="{A8DDB5F7-9EBF-4D72-AAA9-3B68A001ECF5}" dt="2024-04-17T23:22:04.992" v="8" actId="20577"/>
        <pc:sldMkLst>
          <pc:docMk/>
          <pc:sldMk cId="37502782" sldId="2147378266"/>
        </pc:sldMkLst>
        <pc:spChg chg="add mod">
          <ac:chgData name="CH Park" userId="f879519e-6f1f-4ac3-8489-770619eef131" providerId="ADAL" clId="{A8DDB5F7-9EBF-4D72-AAA9-3B68A001ECF5}" dt="2024-04-17T23:22:04.992" v="8" actId="20577"/>
          <ac:spMkLst>
            <pc:docMk/>
            <pc:sldMk cId="37502782" sldId="2147378266"/>
            <ac:spMk id="3" creationId="{ADD9F78B-298B-8FF8-FB40-24C1BD076050}"/>
          </ac:spMkLst>
        </pc:spChg>
      </pc:sldChg>
      <pc:sldChg chg="addSp modSp">
        <pc:chgData name="CH Park" userId="f879519e-6f1f-4ac3-8489-770619eef131" providerId="ADAL" clId="{A8DDB5F7-9EBF-4D72-AAA9-3B68A001ECF5}" dt="2024-04-17T23:22:08.782" v="9"/>
        <pc:sldMkLst>
          <pc:docMk/>
          <pc:sldMk cId="2693558265" sldId="2147378267"/>
        </pc:sldMkLst>
        <pc:spChg chg="add mod">
          <ac:chgData name="CH Park" userId="f879519e-6f1f-4ac3-8489-770619eef131" providerId="ADAL" clId="{A8DDB5F7-9EBF-4D72-AAA9-3B68A001ECF5}" dt="2024-04-17T23:22:08.782" v="9"/>
          <ac:spMkLst>
            <pc:docMk/>
            <pc:sldMk cId="2693558265" sldId="2147378267"/>
            <ac:spMk id="3" creationId="{BCAC408D-A026-6F42-0511-1C51D8049BEF}"/>
          </ac:spMkLst>
        </pc:spChg>
      </pc:sldChg>
      <pc:sldChg chg="addSp modSp">
        <pc:chgData name="CH Park" userId="f879519e-6f1f-4ac3-8489-770619eef131" providerId="ADAL" clId="{A8DDB5F7-9EBF-4D72-AAA9-3B68A001ECF5}" dt="2024-04-17T23:22:09.711" v="10"/>
        <pc:sldMkLst>
          <pc:docMk/>
          <pc:sldMk cId="3118288986" sldId="2147378268"/>
        </pc:sldMkLst>
        <pc:spChg chg="add mod">
          <ac:chgData name="CH Park" userId="f879519e-6f1f-4ac3-8489-770619eef131" providerId="ADAL" clId="{A8DDB5F7-9EBF-4D72-AAA9-3B68A001ECF5}" dt="2024-04-17T23:22:09.711" v="10"/>
          <ac:spMkLst>
            <pc:docMk/>
            <pc:sldMk cId="3118288986" sldId="2147378268"/>
            <ac:spMk id="5" creationId="{54E63C82-F12B-CC6C-2453-3701FA92E8B7}"/>
          </ac:spMkLst>
        </pc:spChg>
      </pc:sldChg>
      <pc:sldChg chg="addSp modSp">
        <pc:chgData name="CH Park" userId="f879519e-6f1f-4ac3-8489-770619eef131" providerId="ADAL" clId="{A8DDB5F7-9EBF-4D72-AAA9-3B68A001ECF5}" dt="2024-04-17T23:22:10.482" v="11"/>
        <pc:sldMkLst>
          <pc:docMk/>
          <pc:sldMk cId="38998763" sldId="2147378269"/>
        </pc:sldMkLst>
        <pc:spChg chg="add mod">
          <ac:chgData name="CH Park" userId="f879519e-6f1f-4ac3-8489-770619eef131" providerId="ADAL" clId="{A8DDB5F7-9EBF-4D72-AAA9-3B68A001ECF5}" dt="2024-04-17T23:22:10.482" v="11"/>
          <ac:spMkLst>
            <pc:docMk/>
            <pc:sldMk cId="38998763" sldId="2147378269"/>
            <ac:spMk id="3" creationId="{B3487DC9-97B4-C9B2-74A8-E71A4E43CCE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BAA36-3012-88D2-4BC4-39236DCAA5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9C3D4F-EA07-4755-EA9F-89B1503041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30EF40E-BBD0-5127-2CD8-6720A26C22B8}"/>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422E5CD6-2141-A9E4-A31C-D5C4D0835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4D152C-54A2-444A-44D3-51AAEC93D72A}"/>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2096199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79BD-A578-1D6C-EDBB-C1B831298D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9C5818-2244-8CFC-C179-9B3032C848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309784-FE48-493F-1473-8D7E4D053B8C}"/>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91859F38-D6B0-B78F-DB56-852347135B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50DC9-E2FD-93F8-D419-49E1281403B4}"/>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1104107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12C3F2-7039-7A24-2FDD-6FDA5123609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AC7B47B-3F24-1285-B91B-F0B3037577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AF8BB1-672A-E785-7F75-547F738F20BF}"/>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FE20BE7C-FBAB-7591-F024-F4060B878B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E84C42-70A0-BC49-7198-3A93CBA51148}"/>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1720007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bg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54374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bg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726414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bg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6356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tx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371638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bg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80535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latin typeface="Calibri Light (Headings)"/>
              </a:defRPr>
            </a:lvl1pPr>
            <a:lvl2pPr marL="0" indent="0">
              <a:lnSpc>
                <a:spcPct val="96000"/>
              </a:lnSpc>
              <a:spcBef>
                <a:spcPts val="0"/>
              </a:spcBef>
              <a:buFont typeface="Microsoft Sans Serif" panose="020B0604020202020204" pitchFamily="34" charset="0"/>
              <a:buNone/>
              <a:defRPr sz="1800">
                <a:solidFill>
                  <a:schemeClr val="bg1"/>
                </a:solidFill>
                <a:latin typeface="Calibri Light (Headings)"/>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6778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7602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2413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0C609-A43D-51F9-3D3C-78B1934E4B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8C6EB1-8639-0262-4187-9D84966230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D00D75-F818-C7AD-3C30-81A71D451DAD}"/>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4CEBEC27-5880-1CBD-6E7A-3967BC0EAE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4E83B9-F762-29AF-8E58-D7E7A56B5C3D}"/>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3119683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185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389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4861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dirty="0"/>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87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5276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dirty="0"/>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55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174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765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81047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745651"/>
            <a:ext cx="11188223" cy="26590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Calibri Light (Headings)"/>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9" name="Title 1">
            <a:extLst>
              <a:ext uri="{FF2B5EF4-FFF2-40B4-BE49-F238E27FC236}">
                <a16:creationId xmlns:a16="http://schemas.microsoft.com/office/drawing/2014/main" id="{C4CE520B-E6F9-45CD-B860-7E5BD32C64D2}"/>
              </a:ext>
            </a:extLst>
          </p:cNvPr>
          <p:cNvSpPr>
            <a:spLocks noGrp="1"/>
          </p:cNvSpPr>
          <p:nvPr>
            <p:ph type="title"/>
          </p:nvPr>
        </p:nvSpPr>
        <p:spPr>
          <a:xfrm>
            <a:off x="495300" y="206931"/>
            <a:ext cx="11187112" cy="429028"/>
          </a:xfrm>
        </p:spPr>
        <p:txBody>
          <a:bodyPr/>
          <a:lstStyle/>
          <a:p>
            <a:r>
              <a:rPr lang="en-US" dirty="0"/>
              <a:t>Click to edit Master title style</a:t>
            </a:r>
          </a:p>
        </p:txBody>
      </p:sp>
    </p:spTree>
    <p:extLst>
      <p:ext uri="{BB962C8B-B14F-4D97-AF65-F5344CB8AC3E}">
        <p14:creationId xmlns:p14="http://schemas.microsoft.com/office/powerpoint/2010/main" val="2187665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E07C3-B775-ED80-A567-A7502A09EA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0B4B58-B6E6-3425-C9E7-86D6D0D225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93DB83-55F2-8DCF-534A-B2827D3C74BC}"/>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1094821D-ACC0-6D12-06AF-45A6EC53B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C5C6B-54DE-7868-8416-8389BF93778B}"/>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9650680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206931"/>
            <a:ext cx="11187112" cy="429028"/>
          </a:xfrm>
        </p:spPr>
        <p:txBody>
          <a:bodyPr/>
          <a:lstStyle/>
          <a:p>
            <a:r>
              <a:rPr lang="en-US" dirty="0"/>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174678"/>
            <a:ext cx="11187112" cy="5226121"/>
          </a:xfrm>
        </p:spPr>
        <p:txBody>
          <a:bodyPr/>
          <a:lstStyle>
            <a:lvl1pPr>
              <a:defRPr b="0" u="none"/>
            </a:lvl1pPr>
            <a:lvl3pPr marL="521208" indent="-164592">
              <a:buFont typeface="Courier New" panose="02070309020205020404" pitchFamily="49" charset="0"/>
              <a:buChar char="o"/>
              <a:defRPr/>
            </a:lvl3pPr>
            <a:lvl4pPr marL="685800" indent="-164592">
              <a:buFont typeface="Arial" panose="020B0604020202020204" pitchFamily="34" charset="0"/>
              <a:buChar cha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745651"/>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Calibri Light (Headings)"/>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0484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736942"/>
            <a:ext cx="11187112" cy="5663858"/>
          </a:xfrm>
        </p:spPr>
        <p:txBody>
          <a:bodyPr/>
          <a:lstStyle>
            <a:lvl1pPr>
              <a:defRPr b="0" u="none">
                <a:latin typeface="Calibri (Body)"/>
              </a:defRPr>
            </a:lvl1pPr>
            <a:lvl2pPr>
              <a:defRPr>
                <a:latin typeface="Calibri (Body)"/>
              </a:defRPr>
            </a:lvl2pPr>
            <a:lvl3pPr marL="521208" indent="-164592">
              <a:buFont typeface="Courier New" panose="02070309020205020404" pitchFamily="49" charset="0"/>
              <a:buChar char="o"/>
              <a:defRPr>
                <a:latin typeface="Calibri (Body)"/>
              </a:defRPr>
            </a:lvl3pPr>
            <a:lvl4pPr marL="685800" indent="-164592">
              <a:buFont typeface="Arial" panose="020B0604020202020204" pitchFamily="34" charset="0"/>
              <a:buChar char="•"/>
              <a:defRPr sz="1400">
                <a:latin typeface="Calibri (Body)"/>
              </a:defRPr>
            </a:lvl4pPr>
            <a:lvl5pPr marL="850392" indent="-164592">
              <a:buFont typeface="Courier New" panose="02070309020205020404" pitchFamily="49" charset="0"/>
              <a:buChar char="o"/>
              <a:defRPr sz="1400">
                <a:latin typeface="Calibri (Body)"/>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9901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
        <p:nvSpPr>
          <p:cNvPr id="7" name="Content Placeholder 4">
            <a:extLst>
              <a:ext uri="{FF2B5EF4-FFF2-40B4-BE49-F238E27FC236}">
                <a16:creationId xmlns:a16="http://schemas.microsoft.com/office/drawing/2014/main" id="{9D8B12BC-0040-4D2B-8165-7CD74C9D3190}"/>
              </a:ext>
            </a:extLst>
          </p:cNvPr>
          <p:cNvSpPr>
            <a:spLocks noGrp="1"/>
          </p:cNvSpPr>
          <p:nvPr>
            <p:ph sz="quarter" idx="16"/>
          </p:nvPr>
        </p:nvSpPr>
        <p:spPr>
          <a:xfrm>
            <a:off x="495299" y="736943"/>
            <a:ext cx="5466587" cy="5681034"/>
          </a:xfrm>
        </p:spPr>
        <p:txBody>
          <a:bodyPr/>
          <a:lstStyle>
            <a:lvl3pPr marL="521208" indent="-164592">
              <a:buFont typeface="Courier New" panose="02070309020205020404" pitchFamily="49" charset="0"/>
              <a:buChar char="o"/>
              <a:defRPr/>
            </a:lvl3pPr>
            <a:lvl4pPr marL="685800" indent="-164592">
              <a:buFont typeface="Arial" panose="020B0604020202020204" pitchFamily="34" charset="0"/>
              <a:buChar cha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4">
            <a:extLst>
              <a:ext uri="{FF2B5EF4-FFF2-40B4-BE49-F238E27FC236}">
                <a16:creationId xmlns:a16="http://schemas.microsoft.com/office/drawing/2014/main" id="{70EE32E3-CCB7-4C4A-AEEC-ADF12B8ACB75}"/>
              </a:ext>
            </a:extLst>
          </p:cNvPr>
          <p:cNvSpPr>
            <a:spLocks noGrp="1"/>
          </p:cNvSpPr>
          <p:nvPr>
            <p:ph sz="quarter" idx="17"/>
          </p:nvPr>
        </p:nvSpPr>
        <p:spPr>
          <a:xfrm>
            <a:off x="6215825" y="736943"/>
            <a:ext cx="5466587" cy="5681034"/>
          </a:xfrm>
        </p:spPr>
        <p:txBody>
          <a:bodyPr/>
          <a:lstStyle>
            <a:lvl3pPr marL="521208" indent="-164592">
              <a:buFont typeface="Courier New" panose="02070309020205020404" pitchFamily="49" charset="0"/>
              <a:buChar char="o"/>
              <a:defRPr/>
            </a:lvl3pPr>
            <a:lvl4pPr marL="685800" indent="-164592">
              <a:buFont typeface="Arial" panose="020B0604020202020204" pitchFamily="34" charset="0"/>
              <a:buChar cha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080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171393"/>
            <a:ext cx="5466587" cy="5238116"/>
          </a:xfrm>
        </p:spPr>
        <p:txBody>
          <a:bodyPr/>
          <a:lstStyle>
            <a:lvl3pPr marL="521208" indent="-164592">
              <a:buFont typeface="Courier New" panose="02070309020205020404" pitchFamily="49" charset="0"/>
              <a:buChar char="o"/>
              <a:defRPr/>
            </a:lvl3pPr>
            <a:lvl4pP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171393"/>
            <a:ext cx="5466587" cy="5238116"/>
          </a:xfrm>
        </p:spPr>
        <p:txBody>
          <a:bodyPr/>
          <a:lstStyle>
            <a:lvl3pPr marL="521208" indent="-164592">
              <a:buFont typeface="Courier New" panose="02070309020205020404" pitchFamily="49" charset="0"/>
              <a:buChar char="o"/>
              <a:defRPr/>
            </a:lvl3pPr>
            <a:lvl4pP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745651"/>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 name="Title 1">
            <a:extLst>
              <a:ext uri="{FF2B5EF4-FFF2-40B4-BE49-F238E27FC236}">
                <a16:creationId xmlns:a16="http://schemas.microsoft.com/office/drawing/2014/main" id="{F9B59A1B-15BD-ED26-5DA4-04E736C4504B}"/>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246921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171393"/>
            <a:ext cx="3566160" cy="5238116"/>
          </a:xfrm>
        </p:spPr>
        <p:txBody>
          <a:bodyPr/>
          <a:lstStyle>
            <a:lvl3pPr marL="521208" indent="-164592">
              <a:buFont typeface="Courier New" panose="02070309020205020404" pitchFamily="49" charset="0"/>
              <a:buChar char="o"/>
              <a:defRPr/>
            </a:lvl3pPr>
            <a:lvl4pP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171393"/>
            <a:ext cx="3566160" cy="5238116"/>
          </a:xfrm>
        </p:spPr>
        <p:txBody>
          <a:bodyPr/>
          <a:lstStyle>
            <a:lvl3pPr marL="521208" indent="-164592">
              <a:buFont typeface="Courier New" panose="02070309020205020404" pitchFamily="49" charset="0"/>
              <a:buChar char="o"/>
              <a:defRPr/>
            </a:lvl3pPr>
            <a:lvl4pP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171393"/>
            <a:ext cx="3566160" cy="5238116"/>
          </a:xfrm>
        </p:spPr>
        <p:txBody>
          <a:bodyPr/>
          <a:lstStyle>
            <a:lvl3pPr marL="521208" indent="-164592">
              <a:buFont typeface="Courier New" panose="02070309020205020404" pitchFamily="49" charset="0"/>
              <a:buChar char="o"/>
              <a:defRPr/>
            </a:lvl3pPr>
            <a:lvl4pPr>
              <a:defRPr sz="1400"/>
            </a:lvl4pPr>
            <a:lvl5pPr marL="850392" indent="-164592">
              <a:buFont typeface="Courier New" panose="02070309020205020404" pitchFamily="49" charset="0"/>
              <a:buChar char="o"/>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749542"/>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 name="Title 1">
            <a:extLst>
              <a:ext uri="{FF2B5EF4-FFF2-40B4-BE49-F238E27FC236}">
                <a16:creationId xmlns:a16="http://schemas.microsoft.com/office/drawing/2014/main" id="{6776A1FD-3831-94F8-95FD-F1E75260D440}"/>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45181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1">
            <a:extLst>
              <a:ext uri="{FF2B5EF4-FFF2-40B4-BE49-F238E27FC236}">
                <a16:creationId xmlns:a16="http://schemas.microsoft.com/office/drawing/2014/main" id="{80A4ADBB-5AF4-F0C7-4DA5-7441F3C63434}"/>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299876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Content Placeholder 4">
            <a:extLst>
              <a:ext uri="{FF2B5EF4-FFF2-40B4-BE49-F238E27FC236}">
                <a16:creationId xmlns:a16="http://schemas.microsoft.com/office/drawing/2014/main" id="{7CF87E3B-C543-6099-7C27-63A3B2852F51}"/>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ubtitle">
            <a:extLst>
              <a:ext uri="{FF2B5EF4-FFF2-40B4-BE49-F238E27FC236}">
                <a16:creationId xmlns:a16="http://schemas.microsoft.com/office/drawing/2014/main" id="{992B626B-5BD2-093B-4973-8458CE0F9BA0}"/>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itle 1">
            <a:extLst>
              <a:ext uri="{FF2B5EF4-FFF2-40B4-BE49-F238E27FC236}">
                <a16:creationId xmlns:a16="http://schemas.microsoft.com/office/drawing/2014/main" id="{9CA9D970-458A-6EE7-0699-4629D913FF48}"/>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1895615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Content Placeholder 4">
            <a:extLst>
              <a:ext uri="{FF2B5EF4-FFF2-40B4-BE49-F238E27FC236}">
                <a16:creationId xmlns:a16="http://schemas.microsoft.com/office/drawing/2014/main" id="{58E0A78A-18E0-0F50-AF24-BEAFBECABBBB}"/>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ubtitle">
            <a:extLst>
              <a:ext uri="{FF2B5EF4-FFF2-40B4-BE49-F238E27FC236}">
                <a16:creationId xmlns:a16="http://schemas.microsoft.com/office/drawing/2014/main" id="{8773382B-07C5-C4F7-A459-AF1B51CD0D3D}"/>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itle 1">
            <a:extLst>
              <a:ext uri="{FF2B5EF4-FFF2-40B4-BE49-F238E27FC236}">
                <a16:creationId xmlns:a16="http://schemas.microsoft.com/office/drawing/2014/main" id="{4EA99040-8162-C38B-738D-58BDB9FC32D7}"/>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280349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dirty="0"/>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Content Placeholder 4">
            <a:extLst>
              <a:ext uri="{FF2B5EF4-FFF2-40B4-BE49-F238E27FC236}">
                <a16:creationId xmlns:a16="http://schemas.microsoft.com/office/drawing/2014/main" id="{2A0B3FAE-8DA9-329D-199F-8C5491CE9597}"/>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ubtitle">
            <a:extLst>
              <a:ext uri="{FF2B5EF4-FFF2-40B4-BE49-F238E27FC236}">
                <a16:creationId xmlns:a16="http://schemas.microsoft.com/office/drawing/2014/main" id="{8AD3700B-F2A9-9B78-FA3E-2BDA030AB77F}"/>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itle 1">
            <a:extLst>
              <a:ext uri="{FF2B5EF4-FFF2-40B4-BE49-F238E27FC236}">
                <a16:creationId xmlns:a16="http://schemas.microsoft.com/office/drawing/2014/main" id="{59793DF1-F8F6-1DEC-035A-A048FD499241}"/>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274227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Content Placeholder 4">
            <a:extLst>
              <a:ext uri="{FF2B5EF4-FFF2-40B4-BE49-F238E27FC236}">
                <a16:creationId xmlns:a16="http://schemas.microsoft.com/office/drawing/2014/main" id="{EC5CB63B-0457-062E-0E4B-FAD6318A92B2}"/>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ubtitle">
            <a:extLst>
              <a:ext uri="{FF2B5EF4-FFF2-40B4-BE49-F238E27FC236}">
                <a16:creationId xmlns:a16="http://schemas.microsoft.com/office/drawing/2014/main" id="{BAA4EAB8-771C-015E-E6AC-C32AB2944CDD}"/>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itle 1">
            <a:extLst>
              <a:ext uri="{FF2B5EF4-FFF2-40B4-BE49-F238E27FC236}">
                <a16:creationId xmlns:a16="http://schemas.microsoft.com/office/drawing/2014/main" id="{09780061-94D6-EB42-4018-D3B7CE660913}"/>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396115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76E7C-E62C-D692-AC56-FD9C06185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F36FCC-CB74-E28B-7622-4CE131E953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1EE407-6869-1191-85D6-D880E43456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9DDA97-B1F2-2FC4-E5F8-BFA03DE61EEA}"/>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6" name="Footer Placeholder 5">
            <a:extLst>
              <a:ext uri="{FF2B5EF4-FFF2-40B4-BE49-F238E27FC236}">
                <a16:creationId xmlns:a16="http://schemas.microsoft.com/office/drawing/2014/main" id="{1ACC0B98-AEEB-A440-28D1-95052CA598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B11A7C-02F0-86C9-EE3A-BFB7AE11BDD9}"/>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35336924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Content Placeholder 4">
            <a:extLst>
              <a:ext uri="{FF2B5EF4-FFF2-40B4-BE49-F238E27FC236}">
                <a16:creationId xmlns:a16="http://schemas.microsoft.com/office/drawing/2014/main" id="{FD02E8EC-73BA-F2F9-004C-776649B10305}"/>
              </a:ext>
            </a:extLst>
          </p:cNvPr>
          <p:cNvSpPr>
            <a:spLocks noGrp="1"/>
          </p:cNvSpPr>
          <p:nvPr>
            <p:ph sz="quarter" idx="14"/>
          </p:nvPr>
        </p:nvSpPr>
        <p:spPr>
          <a:xfrm>
            <a:off x="495300" y="1171230"/>
            <a:ext cx="11187112" cy="3636044"/>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ubtitle">
            <a:extLst>
              <a:ext uri="{FF2B5EF4-FFF2-40B4-BE49-F238E27FC236}">
                <a16:creationId xmlns:a16="http://schemas.microsoft.com/office/drawing/2014/main" id="{6A0AD215-B3EB-77D7-EA62-C2CB1A660AD5}"/>
              </a:ext>
            </a:extLst>
          </p:cNvPr>
          <p:cNvSpPr>
            <a:spLocks noGrp="1"/>
          </p:cNvSpPr>
          <p:nvPr>
            <p:ph type="subTitle" idx="1"/>
          </p:nvPr>
        </p:nvSpPr>
        <p:spPr>
          <a:xfrm>
            <a:off x="494189" y="746659"/>
            <a:ext cx="11188223" cy="265907"/>
          </a:xfrm>
          <a:prstGeom prst="rect">
            <a:avLst/>
          </a:prstGeom>
        </p:spPr>
        <p:txBody>
          <a:bodyPr>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Title 1">
            <a:extLst>
              <a:ext uri="{FF2B5EF4-FFF2-40B4-BE49-F238E27FC236}">
                <a16:creationId xmlns:a16="http://schemas.microsoft.com/office/drawing/2014/main" id="{8DCAB8FD-BD06-801D-6B8E-C3DD76726071}"/>
              </a:ext>
            </a:extLst>
          </p:cNvPr>
          <p:cNvSpPr>
            <a:spLocks noGrp="1"/>
          </p:cNvSpPr>
          <p:nvPr>
            <p:ph type="title"/>
          </p:nvPr>
        </p:nvSpPr>
        <p:spPr>
          <a:xfrm>
            <a:off x="495300" y="189579"/>
            <a:ext cx="11187112" cy="444737"/>
          </a:xfrm>
        </p:spPr>
        <p:txBody>
          <a:bodyPr/>
          <a:lstStyle>
            <a:lvl1pPr>
              <a:defRPr>
                <a:latin typeface="Calibri Light (Headings)"/>
              </a:defRPr>
            </a:lvl1pPr>
          </a:lstStyle>
          <a:p>
            <a:r>
              <a:rPr lang="en-US" dirty="0"/>
              <a:t>Click to edit Master title style</a:t>
            </a:r>
          </a:p>
        </p:txBody>
      </p:sp>
    </p:spTree>
    <p:extLst>
      <p:ext uri="{BB962C8B-B14F-4D97-AF65-F5344CB8AC3E}">
        <p14:creationId xmlns:p14="http://schemas.microsoft.com/office/powerpoint/2010/main" val="1240343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05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dirty="0"/>
              <a:t>Click to edit Master title style</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Text Placeholder 5">
            <a:extLst>
              <a:ext uri="{FF2B5EF4-FFF2-40B4-BE49-F238E27FC236}">
                <a16:creationId xmlns:a16="http://schemas.microsoft.com/office/drawing/2014/main" id="{208AB37A-5EB7-439E-91BA-720EA83099CD}"/>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4">
            <a:extLst>
              <a:ext uri="{FF2B5EF4-FFF2-40B4-BE49-F238E27FC236}">
                <a16:creationId xmlns:a16="http://schemas.microsoft.com/office/drawing/2014/main" id="{3B3F2FFA-085E-48BC-A954-73153A4E232F}"/>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9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13" name="Text Placeholder 5">
            <a:extLst>
              <a:ext uri="{FF2B5EF4-FFF2-40B4-BE49-F238E27FC236}">
                <a16:creationId xmlns:a16="http://schemas.microsoft.com/office/drawing/2014/main" id="{87BD21AA-4EE4-42F7-8649-BEC1E68B1D77}"/>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4">
            <a:extLst>
              <a:ext uri="{FF2B5EF4-FFF2-40B4-BE49-F238E27FC236}">
                <a16:creationId xmlns:a16="http://schemas.microsoft.com/office/drawing/2014/main" id="{B6FBC5F3-8CB2-425E-83CD-B047DF79CF81}"/>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846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Text Placeholder 5">
            <a:extLst>
              <a:ext uri="{FF2B5EF4-FFF2-40B4-BE49-F238E27FC236}">
                <a16:creationId xmlns:a16="http://schemas.microsoft.com/office/drawing/2014/main" id="{0F9040EC-C83E-426E-9FD3-895AFB90D22D}"/>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4">
            <a:extLst>
              <a:ext uri="{FF2B5EF4-FFF2-40B4-BE49-F238E27FC236}">
                <a16:creationId xmlns:a16="http://schemas.microsoft.com/office/drawing/2014/main" id="{C888DCB4-6A36-4ECE-B41F-6A22F7AAA000}"/>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715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13" name="Text Placeholder 5">
            <a:extLst>
              <a:ext uri="{FF2B5EF4-FFF2-40B4-BE49-F238E27FC236}">
                <a16:creationId xmlns:a16="http://schemas.microsoft.com/office/drawing/2014/main" id="{3C7FBBC5-F7D7-4A73-BC1E-B062135E3BCC}"/>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4">
            <a:extLst>
              <a:ext uri="{FF2B5EF4-FFF2-40B4-BE49-F238E27FC236}">
                <a16:creationId xmlns:a16="http://schemas.microsoft.com/office/drawing/2014/main" id="{3DE599D8-51AA-497E-AA47-759618677FA8}"/>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7656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latin typeface="Calibri Light (Headings)"/>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13" name="Text Placeholder 5">
            <a:extLst>
              <a:ext uri="{FF2B5EF4-FFF2-40B4-BE49-F238E27FC236}">
                <a16:creationId xmlns:a16="http://schemas.microsoft.com/office/drawing/2014/main" id="{F272DC87-D4FA-4E6A-B950-1880B13A6257}"/>
              </a:ext>
            </a:extLst>
          </p:cNvPr>
          <p:cNvSpPr>
            <a:spLocks noGrp="1"/>
          </p:cNvSpPr>
          <p:nvPr>
            <p:ph type="body" sz="quarter" idx="15"/>
          </p:nvPr>
        </p:nvSpPr>
        <p:spPr bwMode="gray">
          <a:xfrm>
            <a:off x="6583680" y="1437576"/>
            <a:ext cx="5111496" cy="49632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marL="521208" indent="-164592">
              <a:buClr>
                <a:schemeClr val="bg1"/>
              </a:buClr>
              <a:buFont typeface="Courier New" panose="02070309020205020404" pitchFamily="49" charset="0"/>
              <a:buChar char="o"/>
              <a:defRPr>
                <a:solidFill>
                  <a:schemeClr val="bg1"/>
                </a:solidFill>
              </a:defRPr>
            </a:lvl3pPr>
            <a:lvl4pPr>
              <a:buClr>
                <a:schemeClr val="bg1"/>
              </a:buClr>
              <a:defRPr>
                <a:solidFill>
                  <a:schemeClr val="bg1"/>
                </a:solidFill>
              </a:defRPr>
            </a:lvl4pPr>
            <a:lvl5pPr marL="850392" indent="-164592">
              <a:buClr>
                <a:schemeClr val="bg1"/>
              </a:buClr>
              <a:buFont typeface="Courier New" panose="02070309020205020404" pitchFamily="49" charset="0"/>
              <a:buChar char="o"/>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4">
            <a:extLst>
              <a:ext uri="{FF2B5EF4-FFF2-40B4-BE49-F238E27FC236}">
                <a16:creationId xmlns:a16="http://schemas.microsoft.com/office/drawing/2014/main" id="{53CFEA06-6D98-4693-877B-06A397AFDE00}"/>
              </a:ext>
            </a:extLst>
          </p:cNvPr>
          <p:cNvSpPr>
            <a:spLocks noGrp="1"/>
          </p:cNvSpPr>
          <p:nvPr>
            <p:ph sz="quarter" idx="17"/>
          </p:nvPr>
        </p:nvSpPr>
        <p:spPr>
          <a:xfrm>
            <a:off x="495300" y="1437575"/>
            <a:ext cx="5111495" cy="4963217"/>
          </a:xfrm>
        </p:spPr>
        <p:txBody>
          <a:bodyPr/>
          <a:lstStyle>
            <a:lvl3pPr marL="521208" indent="-164592">
              <a:buFont typeface="Courier New" panose="02070309020205020404" pitchFamily="49" charset="0"/>
              <a:buChar char="o"/>
              <a:defRPr/>
            </a:lvl3pPr>
            <a:lvl5pPr marL="850392" indent="-164592">
              <a:buFont typeface="Courier New" panose="02070309020205020404" pitchFamily="49" charset="0"/>
              <a:buChar char="o"/>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0951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dirty="0"/>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51622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190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58569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D3110-7639-26C0-DA40-7975AD1702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FBB203-27E2-64F0-E96F-592B8FE124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683CC6-6DAA-144C-563E-E557C1F7A6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494E85-2E88-3E10-35C6-E6FCD43759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E84700-C832-07DE-9F87-7CCFBBFE0B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D90309-4A2F-EF1C-0584-1E88DB3F5E29}"/>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8" name="Footer Placeholder 7">
            <a:extLst>
              <a:ext uri="{FF2B5EF4-FFF2-40B4-BE49-F238E27FC236}">
                <a16:creationId xmlns:a16="http://schemas.microsoft.com/office/drawing/2014/main" id="{92A724ED-F355-245F-01AE-A72E56814C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1043F2-DBDF-9236-53C9-D0D6E255227D}"/>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767145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4791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3183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57445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301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dirty="0"/>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73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6061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Calibri Light (Headings)"/>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6266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45055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052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5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0910F-DB0F-DBA7-CCC5-1AA587DAA0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ABE62F-4D17-3161-6F14-CD8AC926EC71}"/>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4" name="Footer Placeholder 3">
            <a:extLst>
              <a:ext uri="{FF2B5EF4-FFF2-40B4-BE49-F238E27FC236}">
                <a16:creationId xmlns:a16="http://schemas.microsoft.com/office/drawing/2014/main" id="{AFFA2CBF-6064-B93D-DAC5-DBA1721909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1C7BDA-9F51-A08F-897D-444E6AED1E0D}"/>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357937379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dirty="0"/>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8388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3604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59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398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444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latin typeface="Calibri Light (Headings)"/>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097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5448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2314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7767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09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4E4F9F-4317-E9E8-7638-E8C579925119}"/>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3" name="Footer Placeholder 2">
            <a:extLst>
              <a:ext uri="{FF2B5EF4-FFF2-40B4-BE49-F238E27FC236}">
                <a16:creationId xmlns:a16="http://schemas.microsoft.com/office/drawing/2014/main" id="{FE78CCFA-6C5D-BFB5-D76F-D784BF61C5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43A885-5074-92E7-A61F-6706090456BC}"/>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33842873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3380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6611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dirty="0"/>
              <a:t>Click to edit Master text styles</a:t>
            </a:r>
          </a:p>
          <a:p>
            <a:pPr lvl="1"/>
            <a:r>
              <a:rPr lang="en-US" dirty="0"/>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dirty="0"/>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87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9503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4405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89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6482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latin typeface="Calibri Light (Headings)"/>
              </a:defRPr>
            </a:lvl1pPr>
            <a:lvl2pPr marL="0" indent="0">
              <a:spcBef>
                <a:spcPts val="1200"/>
              </a:spcBef>
              <a:buNone/>
              <a:defRPr sz="2400">
                <a:solidFill>
                  <a:schemeClr val="tx1"/>
                </a:solidFill>
                <a:latin typeface="Calibri Light (Headings)"/>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4172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7655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dirty="0"/>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2143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3A331-B28D-19DB-42EF-CFFC4825E6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552987-5D0B-C8E7-407A-396B898121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29A3F6-203D-92F5-1CA7-47B6DB97C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67916A-C714-958D-E6A9-C8DDBBEE40E4}"/>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6" name="Footer Placeholder 5">
            <a:extLst>
              <a:ext uri="{FF2B5EF4-FFF2-40B4-BE49-F238E27FC236}">
                <a16:creationId xmlns:a16="http://schemas.microsoft.com/office/drawing/2014/main" id="{FC0D1277-DD9E-4B9F-0CDF-A094A5A157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90A0E7-9B91-4E50-3D58-C66826E6AA85}"/>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37041459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5597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dirty="0"/>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27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7863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latin typeface="Calibri Light (Heading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300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70973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1741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0740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72816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171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6991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E35F7-1ED3-6735-F714-EAB90E4889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BA6D5C-CA27-CB54-4F23-8129341CD6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9F8E25-83D7-B106-4DB7-EA6025312B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BDC015-3923-CAAA-7E10-2C6740D9F424}"/>
              </a:ext>
            </a:extLst>
          </p:cNvPr>
          <p:cNvSpPr>
            <a:spLocks noGrp="1"/>
          </p:cNvSpPr>
          <p:nvPr>
            <p:ph type="dt" sz="half" idx="10"/>
          </p:nvPr>
        </p:nvSpPr>
        <p:spPr/>
        <p:txBody>
          <a:bodyPr/>
          <a:lstStyle/>
          <a:p>
            <a:fld id="{2A9C6F52-989F-4796-9C51-41650070B652}" type="datetimeFigureOut">
              <a:rPr lang="en-US" smtClean="0"/>
              <a:t>4/18/2024</a:t>
            </a:fld>
            <a:endParaRPr lang="en-US"/>
          </a:p>
        </p:txBody>
      </p:sp>
      <p:sp>
        <p:nvSpPr>
          <p:cNvPr id="6" name="Footer Placeholder 5">
            <a:extLst>
              <a:ext uri="{FF2B5EF4-FFF2-40B4-BE49-F238E27FC236}">
                <a16:creationId xmlns:a16="http://schemas.microsoft.com/office/drawing/2014/main" id="{7B937BE8-3FB6-22EB-6818-47EF89FB56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DD445B-CF98-ED90-63B0-3B8C36F0CAC5}"/>
              </a:ext>
            </a:extLst>
          </p:cNvPr>
          <p:cNvSpPr>
            <a:spLocks noGrp="1"/>
          </p:cNvSpPr>
          <p:nvPr>
            <p:ph type="sldNum" sz="quarter" idx="12"/>
          </p:nvPr>
        </p:nvSpPr>
        <p:spPr/>
        <p:txBody>
          <a:bodyPr/>
          <a:lstStyle/>
          <a:p>
            <a:fld id="{B15FF8AA-F103-4031-87B6-B1BFE6FCE1ED}" type="slidenum">
              <a:rPr lang="en-US" smtClean="0"/>
              <a:t>‹#›</a:t>
            </a:fld>
            <a:endParaRPr lang="en-US"/>
          </a:p>
        </p:txBody>
      </p:sp>
    </p:spTree>
    <p:extLst>
      <p:ext uri="{BB962C8B-B14F-4D97-AF65-F5344CB8AC3E}">
        <p14:creationId xmlns:p14="http://schemas.microsoft.com/office/powerpoint/2010/main" val="299779297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518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4567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02742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04943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29645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61841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sz="2200">
                <a:latin typeface="Qualcomm Office Regular" pitchFamily="34" charset="0"/>
              </a:defRPr>
            </a:lvl1pPr>
            <a:lvl2pPr>
              <a:defRPr sz="1800">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239729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6573A-E663-4E6B-B00F-7D1168B6F0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76588C-2DCA-4A6B-A807-E575881669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6E1A84-A7D8-4A79-915D-905906E7C60F}"/>
              </a:ext>
            </a:extLst>
          </p:cNvPr>
          <p:cNvSpPr>
            <a:spLocks noGrp="1"/>
          </p:cNvSpPr>
          <p:nvPr>
            <p:ph type="dt" sz="half" idx="10"/>
          </p:nvPr>
        </p:nvSpPr>
        <p:spPr/>
        <p:txBody>
          <a:bodyPr/>
          <a:lstStyle/>
          <a:p>
            <a:fld id="{7D9793F8-B9AA-4E74-A64C-D7F5E758D638}" type="datetimeFigureOut">
              <a:rPr lang="en-US" smtClean="0"/>
              <a:t>4/18/2024</a:t>
            </a:fld>
            <a:endParaRPr lang="en-US"/>
          </a:p>
        </p:txBody>
      </p:sp>
      <p:sp>
        <p:nvSpPr>
          <p:cNvPr id="6" name="Slide Number Placeholder 5">
            <a:extLst>
              <a:ext uri="{FF2B5EF4-FFF2-40B4-BE49-F238E27FC236}">
                <a16:creationId xmlns:a16="http://schemas.microsoft.com/office/drawing/2014/main" id="{7DF0111E-E168-4F78-B489-AD5277504C4B}"/>
              </a:ext>
            </a:extLst>
          </p:cNvPr>
          <p:cNvSpPr>
            <a:spLocks noGrp="1"/>
          </p:cNvSpPr>
          <p:nvPr>
            <p:ph type="sldNum" sz="quarter" idx="12"/>
          </p:nvPr>
        </p:nvSpPr>
        <p:spPr/>
        <p:txBody>
          <a:bodyPr/>
          <a:lstStyle/>
          <a:p>
            <a:fld id="{B200C927-7B27-403D-B5CE-FCD0965B946D}" type="slidenum">
              <a:rPr lang="en-US" smtClean="0"/>
              <a:t>‹#›</a:t>
            </a:fld>
            <a:endParaRPr lang="en-US"/>
          </a:p>
        </p:txBody>
      </p:sp>
    </p:spTree>
    <p:extLst>
      <p:ext uri="{BB962C8B-B14F-4D97-AF65-F5344CB8AC3E}">
        <p14:creationId xmlns:p14="http://schemas.microsoft.com/office/powerpoint/2010/main" val="43249137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Title w/ 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303291" y="811851"/>
            <a:ext cx="11432977" cy="5598093"/>
          </a:xfrm>
          <a:prstGeom prst="rect">
            <a:avLst/>
          </a:prstGeo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7" name="Straight Connector 6"/>
          <p:cNvCxnSpPr/>
          <p:nvPr userDrawn="1"/>
        </p:nvCxnSpPr>
        <p:spPr>
          <a:xfrm>
            <a:off x="370364" y="598831"/>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303291" y="85914"/>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Box 7">
            <a:extLst>
              <a:ext uri="{FF2B5EF4-FFF2-40B4-BE49-F238E27FC236}">
                <a16:creationId xmlns:a16="http://schemas.microsoft.com/office/drawing/2014/main" id="{5D5C7E43-1C57-448C-8E07-0605F80B71E4}"/>
              </a:ext>
            </a:extLst>
          </p:cNvPr>
          <p:cNvSpPr txBox="1"/>
          <p:nvPr userDrawn="1"/>
        </p:nvSpPr>
        <p:spPr>
          <a:xfrm>
            <a:off x="303291" y="6409944"/>
            <a:ext cx="6960634" cy="261610"/>
          </a:xfrm>
          <a:prstGeom prst="rect">
            <a:avLst/>
          </a:prstGeom>
          <a:noFill/>
          <a:ln>
            <a:noFill/>
          </a:ln>
        </p:spPr>
        <p:txBody>
          <a:bodyPr wrap="square">
            <a:spAutoFit/>
          </a:bodyPr>
          <a:lstStyle/>
          <a:p>
            <a:r>
              <a:rPr lang="en-US" sz="1100" dirty="0">
                <a:solidFill>
                  <a:schemeClr val="accent6"/>
                </a:solidFill>
                <a:latin typeface="Qualcomm Regular"/>
              </a:rPr>
              <a:t>Confidential and Proprietary – Qualcomm Technologies, Inc.</a:t>
            </a:r>
          </a:p>
        </p:txBody>
      </p:sp>
    </p:spTree>
    <p:extLst>
      <p:ext uri="{BB962C8B-B14F-4D97-AF65-F5344CB8AC3E}">
        <p14:creationId xmlns:p14="http://schemas.microsoft.com/office/powerpoint/2010/main" val="4038305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84" Type="http://schemas.openxmlformats.org/officeDocument/2006/relationships/slideLayout" Target="../slideLayouts/slideLayout95.xml"/><Relationship Id="rId16" Type="http://schemas.openxmlformats.org/officeDocument/2006/relationships/slideLayout" Target="../slideLayouts/slideLayout27.xml"/><Relationship Id="rId11" Type="http://schemas.openxmlformats.org/officeDocument/2006/relationships/slideLayout" Target="../slideLayouts/slideLayout22.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74" Type="http://schemas.openxmlformats.org/officeDocument/2006/relationships/slideLayout" Target="../slideLayouts/slideLayout85.xml"/><Relationship Id="rId79" Type="http://schemas.openxmlformats.org/officeDocument/2006/relationships/slideLayout" Target="../slideLayouts/slideLayout90.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slideLayout" Target="../slideLayouts/slideLayout80.xml"/><Relationship Id="rId77" Type="http://schemas.openxmlformats.org/officeDocument/2006/relationships/slideLayout" Target="../slideLayouts/slideLayout88.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72" Type="http://schemas.openxmlformats.org/officeDocument/2006/relationships/slideLayout" Target="../slideLayouts/slideLayout83.xml"/><Relationship Id="rId80" Type="http://schemas.openxmlformats.org/officeDocument/2006/relationships/slideLayout" Target="../slideLayouts/slideLayout91.xml"/><Relationship Id="rId85" Type="http://schemas.openxmlformats.org/officeDocument/2006/relationships/slideLayout" Target="../slideLayouts/slideLayout96.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70" Type="http://schemas.openxmlformats.org/officeDocument/2006/relationships/slideLayout" Target="../slideLayouts/slideLayout81.xml"/><Relationship Id="rId75" Type="http://schemas.openxmlformats.org/officeDocument/2006/relationships/slideLayout" Target="../slideLayouts/slideLayout86.xml"/><Relationship Id="rId83" Type="http://schemas.openxmlformats.org/officeDocument/2006/relationships/slideLayout" Target="../slideLayouts/slideLayout94.xml"/><Relationship Id="rId88"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73" Type="http://schemas.openxmlformats.org/officeDocument/2006/relationships/slideLayout" Target="../slideLayouts/slideLayout84.xml"/><Relationship Id="rId78" Type="http://schemas.openxmlformats.org/officeDocument/2006/relationships/slideLayout" Target="../slideLayouts/slideLayout89.xml"/><Relationship Id="rId81" Type="http://schemas.openxmlformats.org/officeDocument/2006/relationships/slideLayout" Target="../slideLayouts/slideLayout92.xml"/><Relationship Id="rId86" Type="http://schemas.openxmlformats.org/officeDocument/2006/relationships/slideLayout" Target="../slideLayouts/slideLayout97.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 Id="rId34" Type="http://schemas.openxmlformats.org/officeDocument/2006/relationships/slideLayout" Target="../slideLayouts/slideLayout45.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6" Type="http://schemas.openxmlformats.org/officeDocument/2006/relationships/slideLayout" Target="../slideLayouts/slideLayout87.xml"/><Relationship Id="rId7" Type="http://schemas.openxmlformats.org/officeDocument/2006/relationships/slideLayout" Target="../slideLayouts/slideLayout18.xml"/><Relationship Id="rId71" Type="http://schemas.openxmlformats.org/officeDocument/2006/relationships/slideLayout" Target="../slideLayouts/slideLayout82.xml"/><Relationship Id="rId2" Type="http://schemas.openxmlformats.org/officeDocument/2006/relationships/slideLayout" Target="../slideLayouts/slideLayout13.xml"/><Relationship Id="rId29" Type="http://schemas.openxmlformats.org/officeDocument/2006/relationships/slideLayout" Target="../slideLayouts/slideLayout40.xml"/><Relationship Id="rId24" Type="http://schemas.openxmlformats.org/officeDocument/2006/relationships/slideLayout" Target="../slideLayouts/slideLayout35.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66" Type="http://schemas.openxmlformats.org/officeDocument/2006/relationships/slideLayout" Target="../slideLayouts/slideLayout77.xml"/><Relationship Id="rId87" Type="http://schemas.openxmlformats.org/officeDocument/2006/relationships/slideLayout" Target="../slideLayouts/slideLayout98.xml"/><Relationship Id="rId61" Type="http://schemas.openxmlformats.org/officeDocument/2006/relationships/slideLayout" Target="../slideLayouts/slideLayout72.xml"/><Relationship Id="rId82"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58612D-ACE2-F99A-221A-2F827EE977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795C2C5-1248-0EA0-D451-8296EE7F4E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E2132D-17F6-76F9-56F4-B0BBB85ED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C6F52-989F-4796-9C51-41650070B652}" type="datetimeFigureOut">
              <a:rPr lang="en-US" smtClean="0"/>
              <a:t>4/18/2024</a:t>
            </a:fld>
            <a:endParaRPr lang="en-US"/>
          </a:p>
        </p:txBody>
      </p:sp>
      <p:sp>
        <p:nvSpPr>
          <p:cNvPr id="5" name="Footer Placeholder 4">
            <a:extLst>
              <a:ext uri="{FF2B5EF4-FFF2-40B4-BE49-F238E27FC236}">
                <a16:creationId xmlns:a16="http://schemas.microsoft.com/office/drawing/2014/main" id="{7D8E8F5F-9FD9-5366-4093-0BF2CC088B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59C7D91-9747-35E0-C285-E41D94D2EF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5FF8AA-F103-4031-87B6-B1BFE6FCE1ED}" type="slidenum">
              <a:rPr lang="en-US" smtClean="0"/>
              <a:t>‹#›</a:t>
            </a:fld>
            <a:endParaRPr lang="en-US"/>
          </a:p>
        </p:txBody>
      </p:sp>
    </p:spTree>
    <p:extLst>
      <p:ext uri="{BB962C8B-B14F-4D97-AF65-F5344CB8AC3E}">
        <p14:creationId xmlns:p14="http://schemas.microsoft.com/office/powerpoint/2010/main" val="23547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dirty="0"/>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3221977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Calibri Light (Headings)"/>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1800" kern="1200" baseline="0">
          <a:solidFill>
            <a:schemeClr val="tx1"/>
          </a:solidFill>
          <a:latin typeface="Calibri (Body)"/>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Calibri (Body)"/>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Calibri (Body)"/>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Calibri (Body)"/>
          <a:ea typeface="+mn-ea"/>
          <a:cs typeface="+mn-cs"/>
        </a:defRPr>
      </a:lvl4pPr>
      <a:lvl5pPr marL="850392" indent="-164592" algn="l" defTabSz="914400" rtl="0" eaLnBrk="1" latinLnBrk="0" hangingPunct="1">
        <a:lnSpc>
          <a:spcPct val="107000"/>
        </a:lnSpc>
        <a:spcBef>
          <a:spcPts val="0"/>
        </a:spcBef>
        <a:buClr>
          <a:srgbClr val="595959"/>
        </a:buClr>
        <a:buFont typeface="Arial" panose="020B0604020202020204" pitchFamily="34" charset="0"/>
        <a:buChar char="•"/>
        <a:tabLst/>
        <a:defRPr sz="1600" kern="1200" baseline="0">
          <a:solidFill>
            <a:schemeClr val="tx1"/>
          </a:solidFill>
          <a:latin typeface="Calibri (Body)"/>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B3975-7591-FCF4-1182-4F662E02B550}"/>
              </a:ext>
            </a:extLst>
          </p:cNvPr>
          <p:cNvSpPr>
            <a:spLocks noGrp="1"/>
          </p:cNvSpPr>
          <p:nvPr>
            <p:ph type="ctrTitle"/>
          </p:nvPr>
        </p:nvSpPr>
        <p:spPr/>
        <p:txBody>
          <a:bodyPr/>
          <a:lstStyle/>
          <a:p>
            <a:r>
              <a:rPr lang="en-US" dirty="0"/>
              <a:t>Test framework for </a:t>
            </a:r>
            <a:br>
              <a:rPr lang="en-US" dirty="0"/>
            </a:br>
            <a:r>
              <a:rPr lang="en-US" dirty="0"/>
              <a:t>LTM cell switch</a:t>
            </a:r>
          </a:p>
        </p:txBody>
      </p:sp>
      <p:sp>
        <p:nvSpPr>
          <p:cNvPr id="3" name="Subtitle 2">
            <a:extLst>
              <a:ext uri="{FF2B5EF4-FFF2-40B4-BE49-F238E27FC236}">
                <a16:creationId xmlns:a16="http://schemas.microsoft.com/office/drawing/2014/main" id="{6E825608-E291-F2AC-2636-513F110DE48C}"/>
              </a:ext>
            </a:extLst>
          </p:cNvPr>
          <p:cNvSpPr>
            <a:spLocks noGrp="1"/>
          </p:cNvSpPr>
          <p:nvPr>
            <p:ph type="subTitle" idx="1"/>
          </p:nvPr>
        </p:nvSpPr>
        <p:spPr>
          <a:xfrm>
            <a:off x="1021976" y="3602038"/>
            <a:ext cx="10015370" cy="1655762"/>
          </a:xfrm>
        </p:spPr>
        <p:txBody>
          <a:bodyPr/>
          <a:lstStyle/>
          <a:p>
            <a:r>
              <a:rPr lang="en-US" dirty="0"/>
              <a:t>Issue 5-2-1: Procedures and configurations of test cases on cell switch delay</a:t>
            </a:r>
          </a:p>
          <a:p>
            <a:endParaRPr lang="en-US" dirty="0"/>
          </a:p>
        </p:txBody>
      </p:sp>
      <p:sp>
        <p:nvSpPr>
          <p:cNvPr id="4" name="Subtitle 2">
            <a:extLst>
              <a:ext uri="{FF2B5EF4-FFF2-40B4-BE49-F238E27FC236}">
                <a16:creationId xmlns:a16="http://schemas.microsoft.com/office/drawing/2014/main" id="{D2D4BD7A-4D3C-C467-4DFC-E941804FE23C}"/>
              </a:ext>
            </a:extLst>
          </p:cNvPr>
          <p:cNvSpPr txBox="1">
            <a:spLocks/>
          </p:cNvSpPr>
          <p:nvPr/>
        </p:nvSpPr>
        <p:spPr>
          <a:xfrm>
            <a:off x="1021976" y="294482"/>
            <a:ext cx="10015370" cy="98567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3GPP TSG-RAN WG4 Meeting # 110bis			</a:t>
            </a:r>
            <a:r>
              <a:rPr lang="en-US"/>
              <a:t>	R4-2406497 </a:t>
            </a:r>
            <a:endParaRPr lang="en-US" dirty="0"/>
          </a:p>
          <a:p>
            <a:pPr algn="l"/>
            <a:r>
              <a:rPr lang="en-US" dirty="0"/>
              <a:t>Changsha, China, April 15 – 19, 2024</a:t>
            </a:r>
          </a:p>
        </p:txBody>
      </p:sp>
    </p:spTree>
    <p:extLst>
      <p:ext uri="{BB962C8B-B14F-4D97-AF65-F5344CB8AC3E}">
        <p14:creationId xmlns:p14="http://schemas.microsoft.com/office/powerpoint/2010/main" val="124889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FA421-9B1C-43CC-22FD-DEF532155C7E}"/>
              </a:ext>
            </a:extLst>
          </p:cNvPr>
          <p:cNvSpPr>
            <a:spLocks noGrp="1"/>
          </p:cNvSpPr>
          <p:nvPr>
            <p:ph type="title"/>
          </p:nvPr>
        </p:nvSpPr>
        <p:spPr>
          <a:xfrm>
            <a:off x="495300" y="269705"/>
            <a:ext cx="11187112" cy="366254"/>
          </a:xfrm>
        </p:spPr>
        <p:txBody>
          <a:bodyPr/>
          <a:lstStyle/>
          <a:p>
            <a:r>
              <a:rPr lang="en-US" sz="2800" dirty="0"/>
              <a:t>Issue 5-2-1: Procedures and configurations of test cases on cell switch delay</a:t>
            </a:r>
          </a:p>
        </p:txBody>
      </p:sp>
      <p:sp>
        <p:nvSpPr>
          <p:cNvPr id="3" name="Content Placeholder 2">
            <a:extLst>
              <a:ext uri="{FF2B5EF4-FFF2-40B4-BE49-F238E27FC236}">
                <a16:creationId xmlns:a16="http://schemas.microsoft.com/office/drawing/2014/main" id="{BA8C8B57-9F73-C937-6239-B89C89AD7DDB}"/>
              </a:ext>
            </a:extLst>
          </p:cNvPr>
          <p:cNvSpPr>
            <a:spLocks noGrp="1"/>
          </p:cNvSpPr>
          <p:nvPr>
            <p:ph sz="quarter" idx="14"/>
          </p:nvPr>
        </p:nvSpPr>
        <p:spPr/>
        <p:txBody>
          <a:bodyPr/>
          <a:lstStyle/>
          <a:p>
            <a:r>
              <a:rPr lang="en-US" dirty="0"/>
              <a:t>Tentative agreement - Ad-hod</a:t>
            </a:r>
          </a:p>
          <a:p>
            <a:pPr lvl="1"/>
            <a:r>
              <a:rPr lang="en-US" dirty="0"/>
              <a:t>For test case for cell switch in the following table, introduce T1~T5:</a:t>
            </a:r>
          </a:p>
          <a:p>
            <a:pPr lvl="2"/>
            <a:r>
              <a:rPr lang="en-US" dirty="0"/>
              <a:t>T1: at starting point of T1, UE has no timing info of target cell. </a:t>
            </a:r>
            <a:r>
              <a:rPr lang="en-US" b="1" dirty="0"/>
              <a:t>UE is configured with L3 </a:t>
            </a:r>
            <a:r>
              <a:rPr lang="en-US" b="1" dirty="0">
                <a:highlight>
                  <a:srgbClr val="FFFF00"/>
                </a:highlight>
              </a:rPr>
              <a:t>and L1 </a:t>
            </a:r>
            <a:r>
              <a:rPr lang="en-US" b="1" dirty="0"/>
              <a:t>measurement for cell 2</a:t>
            </a:r>
            <a:r>
              <a:rPr lang="en-US" dirty="0"/>
              <a:t>. UE is given time to </a:t>
            </a:r>
            <a:r>
              <a:rPr lang="en-US" b="1" dirty="0"/>
              <a:t>perform L3 for cell 2</a:t>
            </a:r>
            <a:r>
              <a:rPr lang="en-US" dirty="0"/>
              <a:t>. T1 ends when </a:t>
            </a:r>
            <a:r>
              <a:rPr lang="en-US" b="1" dirty="0"/>
              <a:t>TE receives L3 measurement report</a:t>
            </a:r>
            <a:r>
              <a:rPr lang="en-US" dirty="0"/>
              <a:t>. </a:t>
            </a:r>
          </a:p>
          <a:p>
            <a:pPr lvl="2"/>
            <a:r>
              <a:rPr lang="en-US" dirty="0"/>
              <a:t>T2: TE provides </a:t>
            </a:r>
            <a:r>
              <a:rPr lang="en-US" b="1" dirty="0"/>
              <a:t>LTM configuration</a:t>
            </a:r>
            <a:r>
              <a:rPr lang="en-US" dirty="0"/>
              <a:t>. Ends when </a:t>
            </a:r>
            <a:r>
              <a:rPr lang="en-US" b="1" dirty="0"/>
              <a:t>TE </a:t>
            </a:r>
            <a:r>
              <a:rPr lang="en-US" b="1" dirty="0" err="1"/>
              <a:t>recevies</a:t>
            </a:r>
            <a:r>
              <a:rPr lang="en-US" b="1" dirty="0"/>
              <a:t> L1 RSRP report</a:t>
            </a:r>
            <a:r>
              <a:rPr lang="en-US" dirty="0"/>
              <a:t>.</a:t>
            </a:r>
          </a:p>
          <a:p>
            <a:pPr lvl="2"/>
            <a:r>
              <a:rPr lang="en-US" dirty="0"/>
              <a:t>T3: TE triggers </a:t>
            </a:r>
            <a:r>
              <a:rPr lang="en-US" b="1" dirty="0"/>
              <a:t>TCI activation </a:t>
            </a:r>
            <a:r>
              <a:rPr lang="en-US" dirty="0"/>
              <a:t>(only for UE supporting early TCI activation)</a:t>
            </a:r>
          </a:p>
          <a:p>
            <a:pPr lvl="2"/>
            <a:r>
              <a:rPr lang="en-US" dirty="0"/>
              <a:t>T4: TE triggers </a:t>
            </a:r>
            <a:r>
              <a:rPr lang="en-US" b="1" dirty="0"/>
              <a:t>RACH</a:t>
            </a:r>
            <a:r>
              <a:rPr lang="en-US" dirty="0"/>
              <a:t>. (only for RACH-less cell switch and for UE supporting early timing acquisition)</a:t>
            </a:r>
          </a:p>
          <a:p>
            <a:pPr lvl="2"/>
            <a:r>
              <a:rPr lang="en-US" dirty="0"/>
              <a:t>T5: TE triggers cell switch. </a:t>
            </a:r>
            <a:r>
              <a:rPr lang="en-US" b="1" dirty="0"/>
              <a:t>Verify cell switch requirements </a:t>
            </a:r>
            <a:r>
              <a:rPr lang="en-US" dirty="0"/>
              <a:t>during T5.</a:t>
            </a:r>
          </a:p>
          <a:p>
            <a:pPr lvl="1"/>
            <a:r>
              <a:rPr lang="en-US" dirty="0"/>
              <a:t>Power level of target cell remains the same starting from T1.</a:t>
            </a:r>
          </a:p>
          <a:p>
            <a:pPr lvl="1"/>
            <a:r>
              <a:rPr lang="en-US" dirty="0"/>
              <a:t>Timeline can be revisited based on conclusion of other open issues.</a:t>
            </a:r>
          </a:p>
          <a:p>
            <a:pPr lvl="1"/>
            <a:endParaRPr lang="en-US" dirty="0"/>
          </a:p>
        </p:txBody>
      </p:sp>
      <p:sp>
        <p:nvSpPr>
          <p:cNvPr id="4" name="Subtitle 3">
            <a:extLst>
              <a:ext uri="{FF2B5EF4-FFF2-40B4-BE49-F238E27FC236}">
                <a16:creationId xmlns:a16="http://schemas.microsoft.com/office/drawing/2014/main" id="{C368AB8A-6976-5BF8-3DF3-18327A36DF78}"/>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10629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FA421-9B1C-43CC-22FD-DEF532155C7E}"/>
              </a:ext>
            </a:extLst>
          </p:cNvPr>
          <p:cNvSpPr>
            <a:spLocks noGrp="1"/>
          </p:cNvSpPr>
          <p:nvPr>
            <p:ph type="title"/>
          </p:nvPr>
        </p:nvSpPr>
        <p:spPr>
          <a:xfrm>
            <a:off x="495300" y="269705"/>
            <a:ext cx="11187112" cy="366254"/>
          </a:xfrm>
        </p:spPr>
        <p:txBody>
          <a:bodyPr/>
          <a:lstStyle/>
          <a:p>
            <a:r>
              <a:rPr lang="en-US" sz="2800" dirty="0"/>
              <a:t>Issue 5-2-1: Procedures and configurations of test cases on cell switch delay</a:t>
            </a:r>
          </a:p>
        </p:txBody>
      </p:sp>
      <p:sp>
        <p:nvSpPr>
          <p:cNvPr id="4" name="Subtitle 3">
            <a:extLst>
              <a:ext uri="{FF2B5EF4-FFF2-40B4-BE49-F238E27FC236}">
                <a16:creationId xmlns:a16="http://schemas.microsoft.com/office/drawing/2014/main" id="{C368AB8A-6976-5BF8-3DF3-18327A36DF78}"/>
              </a:ext>
            </a:extLst>
          </p:cNvPr>
          <p:cNvSpPr>
            <a:spLocks noGrp="1"/>
          </p:cNvSpPr>
          <p:nvPr>
            <p:ph type="subTitle" idx="1"/>
          </p:nvPr>
        </p:nvSpPr>
        <p:spPr/>
        <p:txBody>
          <a:bodyPr/>
          <a:lstStyle/>
          <a:p>
            <a:endParaRPr lang="en-US" dirty="0"/>
          </a:p>
        </p:txBody>
      </p:sp>
      <p:graphicFrame>
        <p:nvGraphicFramePr>
          <p:cNvPr id="8" name="Table 7">
            <a:extLst>
              <a:ext uri="{FF2B5EF4-FFF2-40B4-BE49-F238E27FC236}">
                <a16:creationId xmlns:a16="http://schemas.microsoft.com/office/drawing/2014/main" id="{99C48EF4-6095-FC61-B399-7523E4045C57}"/>
              </a:ext>
            </a:extLst>
          </p:cNvPr>
          <p:cNvGraphicFramePr>
            <a:graphicFrameLocks noGrp="1"/>
          </p:cNvGraphicFramePr>
          <p:nvPr>
            <p:extLst>
              <p:ext uri="{D42A27DB-BD31-4B8C-83A1-F6EECF244321}">
                <p14:modId xmlns:p14="http://schemas.microsoft.com/office/powerpoint/2010/main" val="2713569558"/>
              </p:ext>
            </p:extLst>
          </p:nvPr>
        </p:nvGraphicFramePr>
        <p:xfrm>
          <a:off x="494188" y="1342781"/>
          <a:ext cx="11187112" cy="3337560"/>
        </p:xfrm>
        <a:graphic>
          <a:graphicData uri="http://schemas.openxmlformats.org/drawingml/2006/table">
            <a:tbl>
              <a:tblPr firstRow="1" bandRow="1">
                <a:tableStyleId>{5C22544A-7EE6-4342-B048-85BDC9FD1C3A}</a:tableStyleId>
              </a:tblPr>
              <a:tblGrid>
                <a:gridCol w="1398389">
                  <a:extLst>
                    <a:ext uri="{9D8B030D-6E8A-4147-A177-3AD203B41FA5}">
                      <a16:colId xmlns:a16="http://schemas.microsoft.com/office/drawing/2014/main" val="427513066"/>
                    </a:ext>
                  </a:extLst>
                </a:gridCol>
                <a:gridCol w="1398389">
                  <a:extLst>
                    <a:ext uri="{9D8B030D-6E8A-4147-A177-3AD203B41FA5}">
                      <a16:colId xmlns:a16="http://schemas.microsoft.com/office/drawing/2014/main" val="634392604"/>
                    </a:ext>
                  </a:extLst>
                </a:gridCol>
                <a:gridCol w="1398389">
                  <a:extLst>
                    <a:ext uri="{9D8B030D-6E8A-4147-A177-3AD203B41FA5}">
                      <a16:colId xmlns:a16="http://schemas.microsoft.com/office/drawing/2014/main" val="4075373340"/>
                    </a:ext>
                  </a:extLst>
                </a:gridCol>
                <a:gridCol w="1398389">
                  <a:extLst>
                    <a:ext uri="{9D8B030D-6E8A-4147-A177-3AD203B41FA5}">
                      <a16:colId xmlns:a16="http://schemas.microsoft.com/office/drawing/2014/main" val="1983122931"/>
                    </a:ext>
                  </a:extLst>
                </a:gridCol>
                <a:gridCol w="1398389">
                  <a:extLst>
                    <a:ext uri="{9D8B030D-6E8A-4147-A177-3AD203B41FA5}">
                      <a16:colId xmlns:a16="http://schemas.microsoft.com/office/drawing/2014/main" val="955104753"/>
                    </a:ext>
                  </a:extLst>
                </a:gridCol>
                <a:gridCol w="1398389">
                  <a:extLst>
                    <a:ext uri="{9D8B030D-6E8A-4147-A177-3AD203B41FA5}">
                      <a16:colId xmlns:a16="http://schemas.microsoft.com/office/drawing/2014/main" val="946437236"/>
                    </a:ext>
                  </a:extLst>
                </a:gridCol>
                <a:gridCol w="1398389">
                  <a:extLst>
                    <a:ext uri="{9D8B030D-6E8A-4147-A177-3AD203B41FA5}">
                      <a16:colId xmlns:a16="http://schemas.microsoft.com/office/drawing/2014/main" val="44138383"/>
                    </a:ext>
                  </a:extLst>
                </a:gridCol>
                <a:gridCol w="1398389">
                  <a:extLst>
                    <a:ext uri="{9D8B030D-6E8A-4147-A177-3AD203B41FA5}">
                      <a16:colId xmlns:a16="http://schemas.microsoft.com/office/drawing/2014/main" val="3957768646"/>
                    </a:ext>
                  </a:extLst>
                </a:gridCol>
              </a:tblGrid>
              <a:tr h="370840">
                <a:tc>
                  <a:txBody>
                    <a:bodyPr/>
                    <a:lstStyle/>
                    <a:p>
                      <a:pPr algn="ctr"/>
                      <a:r>
                        <a:rPr lang="en-US" sz="1400" dirty="0">
                          <a:latin typeface="Calibri (Body)"/>
                        </a:rPr>
                        <a:t>UE capability</a:t>
                      </a:r>
                    </a:p>
                  </a:txBody>
                  <a:tcPr anchor="ctr"/>
                </a:tc>
                <a:tc>
                  <a:txBody>
                    <a:bodyPr/>
                    <a:lstStyle/>
                    <a:p>
                      <a:pPr algn="ctr"/>
                      <a:r>
                        <a:rPr lang="en-US" sz="1400" dirty="0">
                          <a:latin typeface="Calibri (Body)"/>
                        </a:rPr>
                        <a:t>Early TCI</a:t>
                      </a:r>
                    </a:p>
                  </a:txBody>
                  <a:tcPr anchor="ctr"/>
                </a:tc>
                <a:tc>
                  <a:txBody>
                    <a:bodyPr/>
                    <a:lstStyle/>
                    <a:p>
                      <a:pPr algn="ctr"/>
                      <a:r>
                        <a:rPr lang="en-US" sz="1400" dirty="0">
                          <a:latin typeface="Calibri (Body)"/>
                        </a:rPr>
                        <a:t>Early PRACH</a:t>
                      </a:r>
                    </a:p>
                  </a:txBody>
                  <a:tcPr anchor="ctr"/>
                </a:tc>
                <a:tc>
                  <a:txBody>
                    <a:bodyPr/>
                    <a:lstStyle/>
                    <a:p>
                      <a:pPr algn="ctr"/>
                      <a:r>
                        <a:rPr lang="en-US" sz="1400" dirty="0">
                          <a:latin typeface="Calibri (Body)"/>
                        </a:rPr>
                        <a:t>LTM CS</a:t>
                      </a:r>
                    </a:p>
                  </a:txBody>
                  <a:tcPr anchor="ctr"/>
                </a:tc>
                <a:tc>
                  <a:txBody>
                    <a:bodyPr/>
                    <a:lstStyle/>
                    <a:p>
                      <a:pPr algn="ctr"/>
                      <a:r>
                        <a:rPr lang="en-US" sz="1400" dirty="0">
                          <a:latin typeface="Calibri (Body)"/>
                        </a:rPr>
                        <a:t>FR</a:t>
                      </a:r>
                    </a:p>
                  </a:txBody>
                  <a:tcPr anchor="ctr"/>
                </a:tc>
                <a:tc>
                  <a:txBody>
                    <a:bodyPr/>
                    <a:lstStyle/>
                    <a:p>
                      <a:pPr algn="ctr"/>
                      <a:r>
                        <a:rPr lang="en-US" sz="1400" dirty="0">
                          <a:latin typeface="Calibri (Body)"/>
                        </a:rPr>
                        <a:t>Intra-</a:t>
                      </a:r>
                      <a:r>
                        <a:rPr lang="en-US" sz="1400" dirty="0" err="1">
                          <a:latin typeface="Calibri (Body)"/>
                        </a:rPr>
                        <a:t>freq</a:t>
                      </a:r>
                      <a:r>
                        <a:rPr lang="en-US" sz="1400" dirty="0">
                          <a:latin typeface="Calibri (Body)"/>
                        </a:rPr>
                        <a:t> </a:t>
                      </a:r>
                      <a:r>
                        <a:rPr lang="en-US" sz="1400" dirty="0" err="1">
                          <a:latin typeface="Calibri (Body)"/>
                        </a:rPr>
                        <a:t>PCell</a:t>
                      </a:r>
                      <a:endParaRPr lang="en-US" sz="1400" dirty="0">
                        <a:latin typeface="Calibri (Body)"/>
                      </a:endParaRPr>
                    </a:p>
                  </a:txBody>
                  <a:tcPr anchor="ctr">
                    <a:lnB w="28575" cap="flat" cmpd="sng" algn="ctr">
                      <a:solidFill>
                        <a:srgbClr val="00B05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Inter-</a:t>
                      </a:r>
                      <a:r>
                        <a:rPr lang="en-US" sz="1400" dirty="0" err="1">
                          <a:latin typeface="Calibri (Body)"/>
                        </a:rPr>
                        <a:t>freq</a:t>
                      </a:r>
                      <a:r>
                        <a:rPr lang="en-US" sz="1400" dirty="0">
                          <a:latin typeface="Calibri (Body)"/>
                        </a:rPr>
                        <a:t> </a:t>
                      </a:r>
                      <a:r>
                        <a:rPr lang="en-US" sz="1400" dirty="0" err="1">
                          <a:latin typeface="Calibri (Body)"/>
                        </a:rPr>
                        <a:t>PCell</a:t>
                      </a:r>
                      <a:endParaRPr lang="en-US" sz="1400" dirty="0">
                        <a:latin typeface="Calibri (Body)"/>
                      </a:endParaRPr>
                    </a:p>
                  </a:txBody>
                  <a:tcPr anchor="ctr"/>
                </a:tc>
                <a:tc>
                  <a:txBody>
                    <a:bodyPr/>
                    <a:lstStyle/>
                    <a:p>
                      <a:pPr algn="ctr"/>
                      <a:r>
                        <a:rPr lang="en-US" sz="1400" dirty="0">
                          <a:latin typeface="Calibri (Body)"/>
                        </a:rPr>
                        <a:t>Intra-</a:t>
                      </a:r>
                      <a:r>
                        <a:rPr lang="en-US" sz="1400" dirty="0" err="1">
                          <a:latin typeface="Calibri (Body)"/>
                        </a:rPr>
                        <a:t>freq</a:t>
                      </a:r>
                      <a:r>
                        <a:rPr lang="en-US" sz="1400" dirty="0">
                          <a:latin typeface="Calibri (Body)"/>
                        </a:rPr>
                        <a:t> </a:t>
                      </a:r>
                      <a:r>
                        <a:rPr lang="en-US" sz="1400" dirty="0" err="1">
                          <a:latin typeface="Calibri (Body)"/>
                        </a:rPr>
                        <a:t>PSCell</a:t>
                      </a:r>
                      <a:endParaRPr lang="en-US" sz="1400" dirty="0">
                        <a:latin typeface="Calibri (Body)"/>
                      </a:endParaRPr>
                    </a:p>
                  </a:txBody>
                  <a:tcPr anchor="ctr"/>
                </a:tc>
                <a:extLst>
                  <a:ext uri="{0D108BD9-81ED-4DB2-BD59-A6C34878D82A}">
                    <a16:rowId xmlns:a16="http://schemas.microsoft.com/office/drawing/2014/main" val="2867572239"/>
                  </a:ext>
                </a:extLst>
              </a:tr>
              <a:tr h="370840">
                <a:tc>
                  <a:txBody>
                    <a:bodyPr/>
                    <a:lstStyle/>
                    <a:p>
                      <a:pPr algn="ctr"/>
                      <a:r>
                        <a:rPr lang="en-US" sz="1400" dirty="0">
                          <a:latin typeface="Calibri (Body)"/>
                        </a:rPr>
                        <a:t>Type 1</a:t>
                      </a:r>
                    </a:p>
                  </a:txBody>
                  <a:tcPr anchor="ctr"/>
                </a:tc>
                <a:tc>
                  <a:txBody>
                    <a:bodyPr/>
                    <a:lstStyle/>
                    <a:p>
                      <a:pPr algn="ctr"/>
                      <a:r>
                        <a:rPr lang="en-US" sz="1400" dirty="0">
                          <a:latin typeface="Calibri (Body)"/>
                        </a:rPr>
                        <a:t>Yes</a:t>
                      </a:r>
                    </a:p>
                  </a:txBody>
                  <a:tcPr anchor="ct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Yes</a:t>
                      </a:r>
                    </a:p>
                  </a:txBody>
                  <a:tcPr anchor="ctr"/>
                </a:tc>
                <a:tc rowSpan="2">
                  <a:txBody>
                    <a:bodyPr/>
                    <a:lstStyle/>
                    <a:p>
                      <a:pPr algn="ctr"/>
                      <a:r>
                        <a:rPr lang="en-US" sz="1400" dirty="0">
                          <a:latin typeface="Calibri (Body)"/>
                        </a:rPr>
                        <a:t>RACH-less</a:t>
                      </a:r>
                    </a:p>
                  </a:txBody>
                  <a:tcPr anchor="ctr"/>
                </a:tc>
                <a:tc rowSpan="4">
                  <a:txBody>
                    <a:bodyPr/>
                    <a:lstStyle/>
                    <a:p>
                      <a:pPr algn="ctr"/>
                      <a:r>
                        <a:rPr lang="en-US" sz="1400" dirty="0">
                          <a:latin typeface="Calibri (Body)"/>
                        </a:rPr>
                        <a:t>FR1-FR1</a:t>
                      </a: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A.6.3.x.4</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400" dirty="0">
                        <a:latin typeface="Calibri (Body)"/>
                      </a:endParaRPr>
                    </a:p>
                  </a:txBody>
                  <a:tcPr anchor="ctr">
                    <a:lnL w="28575" cap="flat" cmpd="sng" algn="ctr">
                      <a:solidFill>
                        <a:srgbClr val="00B050"/>
                      </a:solidFill>
                      <a:prstDash val="solid"/>
                      <a:round/>
                      <a:headEnd type="none" w="med" len="med"/>
                      <a:tailEnd type="none" w="med" len="med"/>
                    </a:lnL>
                  </a:tcPr>
                </a:tc>
                <a:tc>
                  <a:txBody>
                    <a:bodyPr/>
                    <a:lstStyle/>
                    <a:p>
                      <a:pPr algn="ctr"/>
                      <a:endParaRPr lang="en-US" sz="1400" dirty="0">
                        <a:latin typeface="Calibri (Body)"/>
                      </a:endParaRPr>
                    </a:p>
                  </a:txBody>
                  <a:tcPr anchor="ctr"/>
                </a:tc>
                <a:extLst>
                  <a:ext uri="{0D108BD9-81ED-4DB2-BD59-A6C34878D82A}">
                    <a16:rowId xmlns:a16="http://schemas.microsoft.com/office/drawing/2014/main" val="3154637114"/>
                  </a:ext>
                </a:extLst>
              </a:tr>
              <a:tr h="370840">
                <a:tc>
                  <a:txBody>
                    <a:bodyPr/>
                    <a:lstStyle/>
                    <a:p>
                      <a:pPr algn="ctr"/>
                      <a:r>
                        <a:rPr lang="en-US" sz="1400" dirty="0">
                          <a:latin typeface="Calibri (Body)"/>
                        </a:rPr>
                        <a:t>Type 2</a:t>
                      </a:r>
                    </a:p>
                  </a:txBody>
                  <a:tcPr anchor="ctr"/>
                </a:tc>
                <a:tc>
                  <a:txBody>
                    <a:bodyPr/>
                    <a:lstStyle/>
                    <a:p>
                      <a:pPr algn="ctr"/>
                      <a:r>
                        <a:rPr lang="en-US" sz="1400" dirty="0">
                          <a:latin typeface="Calibri (Body)"/>
                        </a:rPr>
                        <a:t>No</a:t>
                      </a: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algn="ct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A.6.3.x.3</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12700" cmpd="sng">
                      <a:noFill/>
                    </a:lnT>
                    <a:lnB w="28575"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Calibri (Body)"/>
                      </a:endParaRPr>
                    </a:p>
                  </a:txBody>
                  <a:tcPr anchor="ctr">
                    <a:lnL w="28575" cap="flat" cmpd="sng" algn="ctr">
                      <a:solidFill>
                        <a:srgbClr val="00B050"/>
                      </a:solidFill>
                      <a:prstDash val="solid"/>
                      <a:round/>
                      <a:headEnd type="none" w="med" len="med"/>
                      <a:tailEnd type="none" w="med" len="med"/>
                    </a:lnL>
                    <a:lnB w="28575" cap="flat" cmpd="sng" algn="ctr">
                      <a:solidFill>
                        <a:srgbClr val="00B050"/>
                      </a:solidFill>
                      <a:prstDash val="solid"/>
                      <a:round/>
                      <a:headEnd type="none" w="med" len="med"/>
                      <a:tailEnd type="none" w="med" len="med"/>
                    </a:lnB>
                  </a:tcPr>
                </a:tc>
                <a:tc>
                  <a:txBody>
                    <a:bodyPr/>
                    <a:lstStyle/>
                    <a:p>
                      <a:pPr algn="ctr"/>
                      <a:endParaRPr lang="en-US" sz="1400" dirty="0">
                        <a:latin typeface="Calibri (Body)"/>
                      </a:endParaRPr>
                    </a:p>
                  </a:txBody>
                  <a:tcPr anchor="ctr">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43513914"/>
                  </a:ext>
                </a:extLst>
              </a:tr>
              <a:tr h="370840">
                <a:tc>
                  <a:txBody>
                    <a:bodyPr/>
                    <a:lstStyle/>
                    <a:p>
                      <a:pPr algn="ctr"/>
                      <a:r>
                        <a:rPr lang="en-US" sz="1400" dirty="0">
                          <a:latin typeface="Calibri (Body)"/>
                        </a:rPr>
                        <a:t>Type 3</a:t>
                      </a:r>
                    </a:p>
                  </a:txBody>
                  <a:tcPr anchor="ctr"/>
                </a:tc>
                <a:tc>
                  <a:txBody>
                    <a:bodyPr/>
                    <a:lstStyle/>
                    <a:p>
                      <a:pPr algn="ctr"/>
                      <a:r>
                        <a:rPr lang="en-US" sz="1400" dirty="0">
                          <a:latin typeface="Calibri (Body)"/>
                        </a:rPr>
                        <a:t>Yes</a:t>
                      </a:r>
                    </a:p>
                  </a:txBody>
                  <a:tcPr anchor="ctr"/>
                </a:tc>
                <a:tc rowSpan="2">
                  <a:txBody>
                    <a:bodyPr/>
                    <a:lstStyle/>
                    <a:p>
                      <a:pPr algn="ctr"/>
                      <a:r>
                        <a:rPr lang="en-US" sz="1400" dirty="0">
                          <a:latin typeface="Calibri (Body)"/>
                        </a:rPr>
                        <a:t>No</a:t>
                      </a:r>
                    </a:p>
                  </a:txBody>
                  <a:tcPr anchor="ctr"/>
                </a:tc>
                <a:tc rowSpan="2">
                  <a:txBody>
                    <a:bodyPr/>
                    <a:lstStyle/>
                    <a:p>
                      <a:pPr algn="ctr"/>
                      <a:r>
                        <a:rPr lang="en-US" sz="1400" dirty="0">
                          <a:latin typeface="Calibri (Body)"/>
                        </a:rPr>
                        <a:t>RACH-based</a:t>
                      </a:r>
                    </a:p>
                  </a:txBody>
                  <a:tcPr anchor="ctr"/>
                </a:tc>
                <a:tc vMerge="1">
                  <a:txBody>
                    <a:bodyPr/>
                    <a:lstStyle/>
                    <a:p>
                      <a:pPr algn="ct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A.6.3.x.2</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tc>
                  <a:txBody>
                    <a:bodyPr/>
                    <a:lstStyle/>
                    <a:p>
                      <a:pPr algn="ctr"/>
                      <a:r>
                        <a:rPr lang="en-US" sz="1400" dirty="0">
                          <a:latin typeface="Calibri (Body)"/>
                        </a:rPr>
                        <a:t>A.6.3.x.6</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tc>
                  <a:txBody>
                    <a:bodyPr/>
                    <a:lstStyle/>
                    <a:p>
                      <a:pPr algn="ctr"/>
                      <a:r>
                        <a:rPr lang="en-US" sz="1400" dirty="0">
                          <a:latin typeface="Calibri (Body)"/>
                        </a:rPr>
                        <a:t>A.6.3.y.2</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extLst>
                  <a:ext uri="{0D108BD9-81ED-4DB2-BD59-A6C34878D82A}">
                    <a16:rowId xmlns:a16="http://schemas.microsoft.com/office/drawing/2014/main" val="2473852867"/>
                  </a:ext>
                </a:extLst>
              </a:tr>
              <a:tr h="370840">
                <a:tc>
                  <a:txBody>
                    <a:bodyPr/>
                    <a:lstStyle/>
                    <a:p>
                      <a:pPr algn="ctr"/>
                      <a:r>
                        <a:rPr lang="en-US" sz="1400" dirty="0">
                          <a:latin typeface="Calibri (Body)"/>
                        </a:rPr>
                        <a:t>Type 4</a:t>
                      </a:r>
                    </a:p>
                  </a:txBody>
                  <a:tcPr anchor="ctr"/>
                </a:tc>
                <a:tc>
                  <a:txBody>
                    <a:bodyPr/>
                    <a:lstStyle/>
                    <a:p>
                      <a:pPr algn="ctr"/>
                      <a:r>
                        <a:rPr lang="en-US" sz="1400" dirty="0">
                          <a:latin typeface="Calibri (Body)"/>
                        </a:rPr>
                        <a:t>No</a:t>
                      </a: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algn="ctr"/>
                      <a:endParaRPr lang="en-US" sz="1400" dirty="0">
                        <a:latin typeface="Calibri (Body)"/>
                      </a:endParaRPr>
                    </a:p>
                  </a:txBody>
                  <a:tcPr anchor="ctr"/>
                </a:tc>
                <a:tc vMerge="1">
                  <a:txBody>
                    <a:bodyPr/>
                    <a:lstStyle/>
                    <a:p>
                      <a:pPr algn="ct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A.6.3.x.1</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tc>
                  <a:txBody>
                    <a:bodyPr/>
                    <a:lstStyle/>
                    <a:p>
                      <a:pPr algn="ctr"/>
                      <a:r>
                        <a:rPr lang="en-US" sz="1400" dirty="0">
                          <a:latin typeface="Calibri (Body)"/>
                        </a:rPr>
                        <a:t>A.6.3.x.5</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A.6.3.y.1</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697423940"/>
                  </a:ext>
                </a:extLst>
              </a:tr>
              <a:tr h="370840">
                <a:tc>
                  <a:txBody>
                    <a:bodyPr/>
                    <a:lstStyle/>
                    <a:p>
                      <a:pPr algn="ctr"/>
                      <a:r>
                        <a:rPr lang="en-US" sz="1400" dirty="0">
                          <a:latin typeface="Calibri (Body)"/>
                        </a:rPr>
                        <a:t>Type 1</a:t>
                      </a:r>
                    </a:p>
                  </a:txBody>
                  <a:tcPr anchor="ctr"/>
                </a:tc>
                <a:tc>
                  <a:txBody>
                    <a:bodyPr/>
                    <a:lstStyle/>
                    <a:p>
                      <a:pPr algn="ctr"/>
                      <a:r>
                        <a:rPr lang="en-US" sz="1400" dirty="0">
                          <a:latin typeface="Calibri (Body)"/>
                        </a:rPr>
                        <a:t>Yes</a:t>
                      </a:r>
                    </a:p>
                  </a:txBody>
                  <a:tcPr anchor="ct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Yes</a:t>
                      </a:r>
                    </a:p>
                  </a:txBody>
                  <a:tcPr anchor="ctr"/>
                </a:tc>
                <a:tc rowSpan="2">
                  <a:txBody>
                    <a:bodyPr/>
                    <a:lstStyle/>
                    <a:p>
                      <a:pPr algn="ctr"/>
                      <a:r>
                        <a:rPr lang="en-US" sz="1400" dirty="0">
                          <a:latin typeface="Calibri (Body)"/>
                        </a:rPr>
                        <a:t>RACH-less</a:t>
                      </a:r>
                    </a:p>
                  </a:txBody>
                  <a:tcPr anchor="ct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FR2-FR2</a:t>
                      </a: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A.7.3.x.2</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tc>
                  <a:txBody>
                    <a:bodyPr/>
                    <a:lstStyle/>
                    <a:p>
                      <a:pPr algn="ctr"/>
                      <a:endParaRPr lang="en-US" sz="1400" dirty="0">
                        <a:latin typeface="Calibri (Body)"/>
                      </a:endParaRPr>
                    </a:p>
                  </a:txBody>
                  <a:tcPr anchor="ctr">
                    <a:lnL w="28575" cap="flat" cmpd="sng" algn="ctr">
                      <a:solidFill>
                        <a:srgbClr val="00B050"/>
                      </a:solidFill>
                      <a:prstDash val="solid"/>
                      <a:round/>
                      <a:headEnd type="none" w="med" len="med"/>
                      <a:tailEnd type="none" w="med" len="med"/>
                    </a:lnL>
                    <a:lnT w="28575" cap="flat" cmpd="sng" algn="ctr">
                      <a:solidFill>
                        <a:srgbClr val="00B050"/>
                      </a:solidFill>
                      <a:prstDash val="solid"/>
                      <a:round/>
                      <a:headEnd type="none" w="med" len="med"/>
                      <a:tailEnd type="none" w="med" len="med"/>
                    </a:lnT>
                  </a:tcPr>
                </a:tc>
                <a:tc>
                  <a:txBody>
                    <a:bodyPr/>
                    <a:lstStyle/>
                    <a:p>
                      <a:pPr algn="ctr"/>
                      <a:endParaRPr lang="en-US" sz="1400" dirty="0">
                        <a:latin typeface="Calibri (Body)"/>
                      </a:endParaRPr>
                    </a:p>
                  </a:txBody>
                  <a:tcPr anchor="ctr">
                    <a:lnT w="28575" cap="flat" cmpd="sng" algn="ctr">
                      <a:solidFill>
                        <a:srgbClr val="00B050"/>
                      </a:solidFill>
                      <a:prstDash val="solid"/>
                      <a:round/>
                      <a:headEnd type="none" w="med" len="med"/>
                      <a:tailEnd type="none" w="med" len="med"/>
                    </a:lnT>
                  </a:tcPr>
                </a:tc>
                <a:extLst>
                  <a:ext uri="{0D108BD9-81ED-4DB2-BD59-A6C34878D82A}">
                    <a16:rowId xmlns:a16="http://schemas.microsoft.com/office/drawing/2014/main" val="2775532449"/>
                  </a:ext>
                </a:extLst>
              </a:tr>
              <a:tr h="370840">
                <a:tc>
                  <a:txBody>
                    <a:bodyPr/>
                    <a:lstStyle/>
                    <a:p>
                      <a:pPr algn="ctr"/>
                      <a:r>
                        <a:rPr lang="en-US" sz="1400" dirty="0">
                          <a:latin typeface="Calibri (Body)"/>
                        </a:rPr>
                        <a:t>Type 2</a:t>
                      </a:r>
                    </a:p>
                  </a:txBody>
                  <a:tcPr anchor="ctr"/>
                </a:tc>
                <a:tc>
                  <a:txBody>
                    <a:bodyPr/>
                    <a:lstStyle/>
                    <a:p>
                      <a:pPr algn="ctr"/>
                      <a:r>
                        <a:rPr lang="en-US" sz="1400" dirty="0">
                          <a:latin typeface="Calibri (Body)"/>
                        </a:rPr>
                        <a:t>No</a:t>
                      </a: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A.7.3.x.2</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tc>
                  <a:txBody>
                    <a:bodyPr/>
                    <a:lstStyle/>
                    <a:p>
                      <a:pPr algn="ctr"/>
                      <a:endParaRPr lang="en-US" sz="1400" dirty="0">
                        <a:latin typeface="Calibri (Body)"/>
                      </a:endParaRPr>
                    </a:p>
                  </a:txBody>
                  <a:tcPr anchor="ctr">
                    <a:lnL w="28575" cap="flat" cmpd="sng" algn="ctr">
                      <a:solidFill>
                        <a:srgbClr val="00B050"/>
                      </a:solidFill>
                      <a:prstDash val="solid"/>
                      <a:round/>
                      <a:headEnd type="none" w="med" len="med"/>
                      <a:tailEnd type="none" w="med" len="med"/>
                    </a:lnL>
                    <a:lnB w="28575" cap="flat" cmpd="sng" algn="ctr">
                      <a:solidFill>
                        <a:srgbClr val="00B050"/>
                      </a:solidFill>
                      <a:prstDash val="solid"/>
                      <a:round/>
                      <a:headEnd type="none" w="med" len="med"/>
                      <a:tailEnd type="none" w="med" len="med"/>
                    </a:lnB>
                  </a:tcPr>
                </a:tc>
                <a:tc>
                  <a:txBody>
                    <a:bodyPr/>
                    <a:lstStyle/>
                    <a:p>
                      <a:pPr algn="ctr"/>
                      <a:endParaRPr lang="en-US" sz="1400" dirty="0">
                        <a:latin typeface="Calibri (Body)"/>
                      </a:endParaRPr>
                    </a:p>
                  </a:txBody>
                  <a:tcPr anchor="ctr">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1965239713"/>
                  </a:ext>
                </a:extLst>
              </a:tr>
              <a:tr h="370840">
                <a:tc>
                  <a:txBody>
                    <a:bodyPr/>
                    <a:lstStyle/>
                    <a:p>
                      <a:pPr algn="ctr"/>
                      <a:r>
                        <a:rPr lang="en-US" sz="1400" dirty="0">
                          <a:latin typeface="Calibri (Body)"/>
                        </a:rPr>
                        <a:t>Type 3</a:t>
                      </a:r>
                    </a:p>
                  </a:txBody>
                  <a:tcPr anchor="ctr"/>
                </a:tc>
                <a:tc>
                  <a:txBody>
                    <a:bodyPr/>
                    <a:lstStyle/>
                    <a:p>
                      <a:pPr algn="ctr"/>
                      <a:r>
                        <a:rPr lang="en-US" sz="1400" dirty="0">
                          <a:latin typeface="Calibri (Body)"/>
                        </a:rPr>
                        <a:t>Yes</a:t>
                      </a:r>
                    </a:p>
                  </a:txBody>
                  <a:tcPr anchor="ctr"/>
                </a:tc>
                <a:tc rowSpan="2">
                  <a:txBody>
                    <a:bodyPr/>
                    <a:lstStyle/>
                    <a:p>
                      <a:pPr algn="ctr"/>
                      <a:r>
                        <a:rPr lang="en-US" sz="1400" dirty="0">
                          <a:latin typeface="Calibri (Body)"/>
                        </a:rPr>
                        <a:t>No</a:t>
                      </a:r>
                    </a:p>
                  </a:txBody>
                  <a:tcPr anchor="ctr"/>
                </a:tc>
                <a:tc rowSpan="2">
                  <a:txBody>
                    <a:bodyPr/>
                    <a:lstStyle/>
                    <a:p>
                      <a:pPr algn="ctr"/>
                      <a:r>
                        <a:rPr lang="en-US" sz="1400" dirty="0">
                          <a:latin typeface="Calibri (Body)"/>
                        </a:rPr>
                        <a:t>RACH-based</a:t>
                      </a:r>
                    </a:p>
                  </a:txBody>
                  <a:tcPr anchor="ctr"/>
                </a:tc>
                <a:tc vMerge="1">
                  <a:txBody>
                    <a:bodyPr/>
                    <a:lstStyle/>
                    <a:p>
                      <a:pPr algn="ct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algn="ctr"/>
                      <a:r>
                        <a:rPr lang="en-US" sz="1400" dirty="0">
                          <a:latin typeface="Calibri (Body)"/>
                        </a:rPr>
                        <a:t>A.7.3.x.1</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tc>
                  <a:txBody>
                    <a:bodyPr/>
                    <a:lstStyle/>
                    <a:p>
                      <a:pPr algn="ctr"/>
                      <a:r>
                        <a:rPr lang="en-US" sz="1400" dirty="0">
                          <a:latin typeface="Calibri (Body)"/>
                        </a:rPr>
                        <a:t>A.7.3.x.3</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tc>
                  <a:txBody>
                    <a:bodyPr/>
                    <a:lstStyle/>
                    <a:p>
                      <a:pPr algn="ctr"/>
                      <a:r>
                        <a:rPr lang="en-US" sz="1400" dirty="0">
                          <a:latin typeface="Calibri (Body)"/>
                        </a:rPr>
                        <a:t>A.6.3.y.3</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tcPr>
                </a:tc>
                <a:extLst>
                  <a:ext uri="{0D108BD9-81ED-4DB2-BD59-A6C34878D82A}">
                    <a16:rowId xmlns:a16="http://schemas.microsoft.com/office/drawing/2014/main" val="1359123398"/>
                  </a:ext>
                </a:extLst>
              </a:tr>
              <a:tr h="370840">
                <a:tc>
                  <a:txBody>
                    <a:bodyPr/>
                    <a:lstStyle/>
                    <a:p>
                      <a:pPr algn="ctr"/>
                      <a:r>
                        <a:rPr lang="en-US" sz="1400" dirty="0">
                          <a:latin typeface="Calibri (Body)"/>
                        </a:rPr>
                        <a:t>Type 4</a:t>
                      </a:r>
                    </a:p>
                  </a:txBody>
                  <a:tcPr anchor="ctr"/>
                </a:tc>
                <a:tc>
                  <a:txBody>
                    <a:bodyPr/>
                    <a:lstStyle/>
                    <a:p>
                      <a:pPr algn="ctr"/>
                      <a:r>
                        <a:rPr lang="en-US" sz="1400" dirty="0">
                          <a:latin typeface="Calibri (Body)"/>
                        </a:rPr>
                        <a:t>No</a:t>
                      </a: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Calibri (Body)"/>
                      </a:endParaRPr>
                    </a:p>
                  </a:txBody>
                  <a:tcPr anchor="ctr"/>
                </a:tc>
                <a:tc vMerge="1">
                  <a:txBody>
                    <a:bodyPr/>
                    <a:lstStyle/>
                    <a:p>
                      <a:pPr algn="ctr"/>
                      <a:endParaRPr lang="en-US" sz="1400" dirty="0">
                        <a:latin typeface="Calibri (Body)"/>
                      </a:endParaRPr>
                    </a:p>
                  </a:txBody>
                  <a:tcPr anchor="ctr"/>
                </a:tc>
                <a:tc vMerge="1">
                  <a:txBody>
                    <a:bodyPr/>
                    <a:lstStyle/>
                    <a:p>
                      <a:pPr algn="ctr"/>
                      <a:endParaRPr lang="en-US" sz="1400" dirty="0">
                        <a:latin typeface="Calibri (Body)"/>
                      </a:endParaRPr>
                    </a:p>
                  </a:txBody>
                  <a:tcPr anchor="ctr">
                    <a:lnR w="28575" cap="flat" cmpd="sng" algn="ctr">
                      <a:solidFill>
                        <a:srgbClr val="00B050"/>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A.7.3.x.1</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alibri (Body)"/>
                        </a:rPr>
                        <a:t>A.7.3.x.3</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tc>
                  <a:txBody>
                    <a:bodyPr/>
                    <a:lstStyle/>
                    <a:p>
                      <a:pPr algn="ctr"/>
                      <a:r>
                        <a:rPr lang="en-US" sz="1400" dirty="0">
                          <a:latin typeface="Calibri (Body)"/>
                        </a:rPr>
                        <a:t>A.6.3.y.3</a:t>
                      </a:r>
                    </a:p>
                  </a:txBody>
                  <a:tcPr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2956045025"/>
                  </a:ext>
                </a:extLst>
              </a:tr>
            </a:tbl>
          </a:graphicData>
        </a:graphic>
      </p:graphicFrame>
      <p:sp>
        <p:nvSpPr>
          <p:cNvPr id="7" name="TextBox 6">
            <a:extLst>
              <a:ext uri="{FF2B5EF4-FFF2-40B4-BE49-F238E27FC236}">
                <a16:creationId xmlns:a16="http://schemas.microsoft.com/office/drawing/2014/main" id="{5DC3F899-D944-5F64-7FA0-2A0226644C32}"/>
              </a:ext>
            </a:extLst>
          </p:cNvPr>
          <p:cNvSpPr txBox="1"/>
          <p:nvPr/>
        </p:nvSpPr>
        <p:spPr>
          <a:xfrm>
            <a:off x="7031665" y="1956391"/>
            <a:ext cx="1271182" cy="236347"/>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Microsoft Sans Serif"/>
                <a:ea typeface="+mn-ea"/>
                <a:cs typeface="Microsoft Sans Serif" panose="020B0604020202020204" pitchFamily="34" charset="0"/>
              </a:rPr>
              <a:t>To be merged</a:t>
            </a:r>
          </a:p>
        </p:txBody>
      </p:sp>
      <p:sp>
        <p:nvSpPr>
          <p:cNvPr id="9" name="TextBox 8">
            <a:extLst>
              <a:ext uri="{FF2B5EF4-FFF2-40B4-BE49-F238E27FC236}">
                <a16:creationId xmlns:a16="http://schemas.microsoft.com/office/drawing/2014/main" id="{0F9171AC-4B0C-CF0A-51CC-0F2641CEBFF0}"/>
              </a:ext>
            </a:extLst>
          </p:cNvPr>
          <p:cNvSpPr txBox="1"/>
          <p:nvPr/>
        </p:nvSpPr>
        <p:spPr>
          <a:xfrm>
            <a:off x="7031665" y="2688174"/>
            <a:ext cx="1271182" cy="236347"/>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Microsoft Sans Serif"/>
                <a:ea typeface="+mn-ea"/>
                <a:cs typeface="Microsoft Sans Serif" panose="020B0604020202020204" pitchFamily="34" charset="0"/>
              </a:rPr>
              <a:t>To be merged</a:t>
            </a:r>
          </a:p>
        </p:txBody>
      </p:sp>
      <p:sp>
        <p:nvSpPr>
          <p:cNvPr id="10" name="TextBox 9">
            <a:extLst>
              <a:ext uri="{FF2B5EF4-FFF2-40B4-BE49-F238E27FC236}">
                <a16:creationId xmlns:a16="http://schemas.microsoft.com/office/drawing/2014/main" id="{EFE8CBFF-1A86-0732-AF6F-84752D3915B6}"/>
              </a:ext>
            </a:extLst>
          </p:cNvPr>
          <p:cNvSpPr txBox="1"/>
          <p:nvPr/>
        </p:nvSpPr>
        <p:spPr>
          <a:xfrm>
            <a:off x="8721449" y="2688174"/>
            <a:ext cx="1271182" cy="236347"/>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Microsoft Sans Serif"/>
                <a:ea typeface="+mn-ea"/>
                <a:cs typeface="Microsoft Sans Serif" panose="020B0604020202020204" pitchFamily="34" charset="0"/>
              </a:rPr>
              <a:t>To be merged</a:t>
            </a:r>
          </a:p>
        </p:txBody>
      </p:sp>
      <p:sp>
        <p:nvSpPr>
          <p:cNvPr id="11" name="TextBox 10">
            <a:extLst>
              <a:ext uri="{FF2B5EF4-FFF2-40B4-BE49-F238E27FC236}">
                <a16:creationId xmlns:a16="http://schemas.microsoft.com/office/drawing/2014/main" id="{2BDFF410-4AAA-68E0-1254-5DD10579158D}"/>
              </a:ext>
            </a:extLst>
          </p:cNvPr>
          <p:cNvSpPr txBox="1"/>
          <p:nvPr/>
        </p:nvSpPr>
        <p:spPr>
          <a:xfrm>
            <a:off x="10284434" y="2688174"/>
            <a:ext cx="1271182" cy="236347"/>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Microsoft Sans Serif"/>
                <a:ea typeface="+mn-ea"/>
                <a:cs typeface="Microsoft Sans Serif" panose="020B0604020202020204" pitchFamily="34" charset="0"/>
              </a:rPr>
              <a:t>To be merged</a:t>
            </a:r>
          </a:p>
        </p:txBody>
      </p:sp>
      <p:sp>
        <p:nvSpPr>
          <p:cNvPr id="12" name="TextBox 11">
            <a:extLst>
              <a:ext uri="{FF2B5EF4-FFF2-40B4-BE49-F238E27FC236}">
                <a16:creationId xmlns:a16="http://schemas.microsoft.com/office/drawing/2014/main" id="{BF882234-01CE-DBA6-D154-A0B5CA2AB0FD}"/>
              </a:ext>
            </a:extLst>
          </p:cNvPr>
          <p:cNvSpPr txBox="1"/>
          <p:nvPr/>
        </p:nvSpPr>
        <p:spPr>
          <a:xfrm>
            <a:off x="630865" y="5003151"/>
            <a:ext cx="6620402" cy="1181734"/>
          </a:xfrm>
          <a:prstGeom prst="rect">
            <a:avLst/>
          </a:prstGeom>
        </p:spPr>
        <p:txBody>
          <a:bodyPr wrap="non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UE capability types:</a:t>
            </a:r>
          </a:p>
          <a:p>
            <a:pPr marL="285750" marR="0" lvl="0" indent="-28575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Type 1: UE capable of ‘early TCI state activation’ and ‘early PRACH’</a:t>
            </a:r>
          </a:p>
          <a:p>
            <a:pPr marL="285750" marR="0" lvl="0" indent="-28575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Type 2: UE capable of ‘early PRACH’ only</a:t>
            </a:r>
          </a:p>
          <a:p>
            <a:pPr marL="285750" marR="0" lvl="0" indent="-28575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Type 3: UE capable of ‘early TCI state activation’ only</a:t>
            </a:r>
          </a:p>
          <a:p>
            <a:pPr marL="285750" marR="0" lvl="0" indent="-28575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Type 4: UE incapable of ‘early TCI state activation’ and ‘early PRACH’</a:t>
            </a:r>
          </a:p>
        </p:txBody>
      </p:sp>
    </p:spTree>
    <p:extLst>
      <p:ext uri="{BB962C8B-B14F-4D97-AF65-F5344CB8AC3E}">
        <p14:creationId xmlns:p14="http://schemas.microsoft.com/office/powerpoint/2010/main" val="79512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ectangle: Rounded Corners 130">
            <a:extLst>
              <a:ext uri="{FF2B5EF4-FFF2-40B4-BE49-F238E27FC236}">
                <a16:creationId xmlns:a16="http://schemas.microsoft.com/office/drawing/2014/main" id="{E7DB0839-C35E-5265-F2B6-9F193DF20219}"/>
              </a:ext>
            </a:extLst>
          </p:cNvPr>
          <p:cNvSpPr/>
          <p:nvPr/>
        </p:nvSpPr>
        <p:spPr>
          <a:xfrm>
            <a:off x="8084679" y="1979086"/>
            <a:ext cx="1315015"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sp>
        <p:nvSpPr>
          <p:cNvPr id="135" name="Rectangle: Rounded Corners 134">
            <a:extLst>
              <a:ext uri="{FF2B5EF4-FFF2-40B4-BE49-F238E27FC236}">
                <a16:creationId xmlns:a16="http://schemas.microsoft.com/office/drawing/2014/main" id="{6163B457-1A5E-4385-8D50-67AA80670923}"/>
              </a:ext>
            </a:extLst>
          </p:cNvPr>
          <p:cNvSpPr/>
          <p:nvPr/>
        </p:nvSpPr>
        <p:spPr>
          <a:xfrm>
            <a:off x="10161701" y="1979086"/>
            <a:ext cx="699787" cy="2782707"/>
          </a:xfrm>
          <a:prstGeom prst="roundRect">
            <a:avLst>
              <a:gd name="adj" fmla="val 9810"/>
            </a:avLst>
          </a:prstGeom>
          <a:solidFill>
            <a:srgbClr val="00B0F0">
              <a:alpha val="20000"/>
            </a:srgbClr>
          </a:solidFill>
          <a:ln w="15875" cap="flat" cmpd="sng" algn="ctr">
            <a:no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Qualcomm Office Regular" panose="020B0503030202060203"/>
              <a:ea typeface="+mn-ea"/>
              <a:cs typeface="Microsoft Sans Serif" panose="020B0604020202020204" pitchFamily="34" charset="0"/>
            </a:endParaRPr>
          </a:p>
        </p:txBody>
      </p:sp>
      <p:sp>
        <p:nvSpPr>
          <p:cNvPr id="133" name="Rectangle 132">
            <a:extLst>
              <a:ext uri="{FF2B5EF4-FFF2-40B4-BE49-F238E27FC236}">
                <a16:creationId xmlns:a16="http://schemas.microsoft.com/office/drawing/2014/main" id="{1D40AE2B-BDD4-B0D0-43E1-867EB293E8D0}"/>
              </a:ext>
            </a:extLst>
          </p:cNvPr>
          <p:cNvSpPr/>
          <p:nvPr/>
        </p:nvSpPr>
        <p:spPr>
          <a:xfrm>
            <a:off x="1429271" y="1505753"/>
            <a:ext cx="10403608" cy="569282"/>
          </a:xfrm>
          <a:prstGeom prst="rect">
            <a:avLst/>
          </a:prstGeom>
          <a:solidFill>
            <a:schemeClr val="bg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Title 1">
            <a:extLst>
              <a:ext uri="{FF2B5EF4-FFF2-40B4-BE49-F238E27FC236}">
                <a16:creationId xmlns:a16="http://schemas.microsoft.com/office/drawing/2014/main" id="{E281DE1F-CCF1-CF26-33A7-5A216BDF6067}"/>
              </a:ext>
            </a:extLst>
          </p:cNvPr>
          <p:cNvSpPr>
            <a:spLocks noGrp="1"/>
          </p:cNvSpPr>
          <p:nvPr>
            <p:ph type="title"/>
          </p:nvPr>
        </p:nvSpPr>
        <p:spPr>
          <a:xfrm>
            <a:off x="495300" y="269705"/>
            <a:ext cx="11187112" cy="366254"/>
          </a:xfrm>
        </p:spPr>
        <p:txBody>
          <a:bodyPr/>
          <a:lstStyle/>
          <a:p>
            <a:r>
              <a:rPr kumimoji="0" lang="en-US" sz="2800" b="0" i="0" u="none" strike="noStrike" kern="1200" cap="none" spc="0" normalizeH="0" baseline="0" noProof="0" dirty="0">
                <a:ln>
                  <a:noFill/>
                </a:ln>
                <a:solidFill>
                  <a:srgbClr val="13171F"/>
                </a:solidFill>
                <a:effectLst/>
                <a:uLnTx/>
                <a:uFillTx/>
                <a:latin typeface="Calibri Light (Headings)"/>
                <a:ea typeface="+mj-ea"/>
                <a:cs typeface="+mj-cs"/>
              </a:rPr>
              <a:t>Issue 5-2-1: Procedures and configurations of test cases on cell switch delay</a:t>
            </a:r>
            <a:endParaRPr lang="en-US" dirty="0"/>
          </a:p>
        </p:txBody>
      </p:sp>
      <p:sp>
        <p:nvSpPr>
          <p:cNvPr id="4" name="Subtitle 3">
            <a:extLst>
              <a:ext uri="{FF2B5EF4-FFF2-40B4-BE49-F238E27FC236}">
                <a16:creationId xmlns:a16="http://schemas.microsoft.com/office/drawing/2014/main" id="{F0A8922B-DF2E-B34A-6545-4EC519E69D48}"/>
              </a:ext>
            </a:extLst>
          </p:cNvPr>
          <p:cNvSpPr>
            <a:spLocks noGrp="1"/>
          </p:cNvSpPr>
          <p:nvPr>
            <p:ph type="subTitle" idx="1"/>
          </p:nvPr>
        </p:nvSpPr>
        <p:spPr>
          <a:xfrm>
            <a:off x="494189" y="745651"/>
            <a:ext cx="11188223" cy="265907"/>
          </a:xfrm>
        </p:spPr>
        <p:txBody>
          <a:bodyPr/>
          <a:lstStyle/>
          <a:p>
            <a:r>
              <a:rPr lang="en-US" b="1" dirty="0"/>
              <a:t>Type 1: UE capable of ‘early TCI state activation’ and ‘early PRACH’</a:t>
            </a:r>
          </a:p>
        </p:txBody>
      </p:sp>
      <p:cxnSp>
        <p:nvCxnSpPr>
          <p:cNvPr id="9" name="Straight Arrow Connector 8">
            <a:extLst>
              <a:ext uri="{FF2B5EF4-FFF2-40B4-BE49-F238E27FC236}">
                <a16:creationId xmlns:a16="http://schemas.microsoft.com/office/drawing/2014/main" id="{62925DF4-4AF3-494C-1CCD-7EB08C643333}"/>
              </a:ext>
            </a:extLst>
          </p:cNvPr>
          <p:cNvCxnSpPr>
            <a:cxnSpLocks/>
          </p:cNvCxnSpPr>
          <p:nvPr/>
        </p:nvCxnSpPr>
        <p:spPr>
          <a:xfrm>
            <a:off x="411126" y="4673192"/>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10" name="Picture 9">
            <a:extLst>
              <a:ext uri="{FF2B5EF4-FFF2-40B4-BE49-F238E27FC236}">
                <a16:creationId xmlns:a16="http://schemas.microsoft.com/office/drawing/2014/main" id="{17F90441-7B04-F84A-1EC1-5EA0D00E1560}"/>
              </a:ext>
            </a:extLst>
          </p:cNvPr>
          <p:cNvPicPr>
            <a:picLocks noChangeAspect="1"/>
          </p:cNvPicPr>
          <p:nvPr/>
        </p:nvPicPr>
        <p:blipFill>
          <a:blip r:embed="rId2"/>
          <a:stretch>
            <a:fillRect/>
          </a:stretch>
        </p:blipFill>
        <p:spPr>
          <a:xfrm>
            <a:off x="242661" y="2827152"/>
            <a:ext cx="335055" cy="562214"/>
          </a:xfrm>
          <a:prstGeom prst="rect">
            <a:avLst/>
          </a:prstGeom>
        </p:spPr>
      </p:pic>
      <p:sp>
        <p:nvSpPr>
          <p:cNvPr id="11" name="TextBox 10">
            <a:extLst>
              <a:ext uri="{FF2B5EF4-FFF2-40B4-BE49-F238E27FC236}">
                <a16:creationId xmlns:a16="http://schemas.microsoft.com/office/drawing/2014/main" id="{46A7E3E7-FF5E-4470-E823-F70C33C3D07F}"/>
              </a:ext>
            </a:extLst>
          </p:cNvPr>
          <p:cNvSpPr txBox="1"/>
          <p:nvPr/>
        </p:nvSpPr>
        <p:spPr>
          <a:xfrm>
            <a:off x="14992" y="2436188"/>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1</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(source cell)</a:t>
            </a:r>
          </a:p>
        </p:txBody>
      </p:sp>
      <p:pic>
        <p:nvPicPr>
          <p:cNvPr id="12" name="Picture 11">
            <a:extLst>
              <a:ext uri="{FF2B5EF4-FFF2-40B4-BE49-F238E27FC236}">
                <a16:creationId xmlns:a16="http://schemas.microsoft.com/office/drawing/2014/main" id="{8A8BE392-0382-F52F-4000-927C6DF523F5}"/>
              </a:ext>
            </a:extLst>
          </p:cNvPr>
          <p:cNvPicPr>
            <a:picLocks noChangeAspect="1"/>
          </p:cNvPicPr>
          <p:nvPr/>
        </p:nvPicPr>
        <p:blipFill>
          <a:blip r:embed="rId3"/>
          <a:stretch>
            <a:fillRect/>
          </a:stretch>
        </p:blipFill>
        <p:spPr>
          <a:xfrm>
            <a:off x="167871" y="4388359"/>
            <a:ext cx="216832" cy="373435"/>
          </a:xfrm>
          <a:prstGeom prst="rect">
            <a:avLst/>
          </a:prstGeom>
        </p:spPr>
      </p:pic>
      <p:cxnSp>
        <p:nvCxnSpPr>
          <p:cNvPr id="22" name="Straight Arrow Connector 21">
            <a:extLst>
              <a:ext uri="{FF2B5EF4-FFF2-40B4-BE49-F238E27FC236}">
                <a16:creationId xmlns:a16="http://schemas.microsoft.com/office/drawing/2014/main" id="{96FF4A94-F334-0199-4250-30CE48E28F24}"/>
              </a:ext>
            </a:extLst>
          </p:cNvPr>
          <p:cNvCxnSpPr>
            <a:cxnSpLocks/>
          </p:cNvCxnSpPr>
          <p:nvPr/>
        </p:nvCxnSpPr>
        <p:spPr>
          <a:xfrm>
            <a:off x="411126" y="3349110"/>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23" name="Picture 22">
            <a:extLst>
              <a:ext uri="{FF2B5EF4-FFF2-40B4-BE49-F238E27FC236}">
                <a16:creationId xmlns:a16="http://schemas.microsoft.com/office/drawing/2014/main" id="{69A6E7C0-8703-B78E-47D9-49BD0F886220}"/>
              </a:ext>
            </a:extLst>
          </p:cNvPr>
          <p:cNvPicPr>
            <a:picLocks noChangeAspect="1"/>
          </p:cNvPicPr>
          <p:nvPr/>
        </p:nvPicPr>
        <p:blipFill>
          <a:blip r:embed="rId2"/>
          <a:stretch>
            <a:fillRect/>
          </a:stretch>
        </p:blipFill>
        <p:spPr>
          <a:xfrm>
            <a:off x="242661" y="1561678"/>
            <a:ext cx="335055" cy="562214"/>
          </a:xfrm>
          <a:prstGeom prst="rect">
            <a:avLst/>
          </a:prstGeom>
        </p:spPr>
      </p:pic>
      <p:sp>
        <p:nvSpPr>
          <p:cNvPr id="24" name="TextBox 23">
            <a:extLst>
              <a:ext uri="{FF2B5EF4-FFF2-40B4-BE49-F238E27FC236}">
                <a16:creationId xmlns:a16="http://schemas.microsoft.com/office/drawing/2014/main" id="{E0ECA59E-ED20-CEFF-54EC-D39861A46438}"/>
              </a:ext>
            </a:extLst>
          </p:cNvPr>
          <p:cNvSpPr txBox="1"/>
          <p:nvPr/>
        </p:nvSpPr>
        <p:spPr>
          <a:xfrm>
            <a:off x="14992" y="1170714"/>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2</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(target cell)</a:t>
            </a:r>
          </a:p>
        </p:txBody>
      </p:sp>
      <p:cxnSp>
        <p:nvCxnSpPr>
          <p:cNvPr id="25" name="Straight Arrow Connector 24">
            <a:extLst>
              <a:ext uri="{FF2B5EF4-FFF2-40B4-BE49-F238E27FC236}">
                <a16:creationId xmlns:a16="http://schemas.microsoft.com/office/drawing/2014/main" id="{D9351A39-ACCE-30CB-CB71-CFCFF3A67842}"/>
              </a:ext>
            </a:extLst>
          </p:cNvPr>
          <p:cNvCxnSpPr>
            <a:cxnSpLocks/>
          </p:cNvCxnSpPr>
          <p:nvPr/>
        </p:nvCxnSpPr>
        <p:spPr>
          <a:xfrm>
            <a:off x="411126" y="2083636"/>
            <a:ext cx="11550502" cy="0"/>
          </a:xfrm>
          <a:prstGeom prst="straightConnector1">
            <a:avLst/>
          </a:prstGeom>
          <a:noFill/>
          <a:ln w="12700" cap="rnd" cmpd="sng" algn="ctr">
            <a:solidFill>
              <a:schemeClr val="tx1"/>
            </a:solidFill>
            <a:prstDash val="solid"/>
            <a:round/>
            <a:headEnd type="none" w="med" len="med"/>
            <a:tailEnd type="arrow" w="sm" len="sm"/>
          </a:ln>
          <a:effectLst/>
        </p:spPr>
      </p:cxnSp>
      <p:cxnSp>
        <p:nvCxnSpPr>
          <p:cNvPr id="52" name="Straight Arrow Connector 51">
            <a:extLst>
              <a:ext uri="{FF2B5EF4-FFF2-40B4-BE49-F238E27FC236}">
                <a16:creationId xmlns:a16="http://schemas.microsoft.com/office/drawing/2014/main" id="{2346EBAD-50C2-CA9D-00D2-AE5A766F6975}"/>
              </a:ext>
            </a:extLst>
          </p:cNvPr>
          <p:cNvCxnSpPr>
            <a:cxnSpLocks/>
          </p:cNvCxnSpPr>
          <p:nvPr/>
        </p:nvCxnSpPr>
        <p:spPr>
          <a:xfrm flipV="1">
            <a:off x="1348876"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53" name="TextBox 52">
            <a:extLst>
              <a:ext uri="{FF2B5EF4-FFF2-40B4-BE49-F238E27FC236}">
                <a16:creationId xmlns:a16="http://schemas.microsoft.com/office/drawing/2014/main" id="{C6FFC01C-050E-AA8A-8D50-A7021EA6A344}"/>
              </a:ext>
            </a:extLst>
          </p:cNvPr>
          <p:cNvSpPr txBox="1"/>
          <p:nvPr/>
        </p:nvSpPr>
        <p:spPr>
          <a:xfrm rot="16200000">
            <a:off x="-54848" y="3589108"/>
            <a:ext cx="1479451" cy="62055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Connection establishment and L3 MO config.</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54" name="Straight Connector 53">
            <a:extLst>
              <a:ext uri="{FF2B5EF4-FFF2-40B4-BE49-F238E27FC236}">
                <a16:creationId xmlns:a16="http://schemas.microsoft.com/office/drawing/2014/main" id="{4FAE6C25-0412-BC77-220C-5F0DAF1BE6E6}"/>
              </a:ext>
            </a:extLst>
          </p:cNvPr>
          <p:cNvCxnSpPr>
            <a:cxnSpLocks/>
          </p:cNvCxnSpPr>
          <p:nvPr/>
        </p:nvCxnSpPr>
        <p:spPr>
          <a:xfrm flipH="1">
            <a:off x="331625" y="5144438"/>
            <a:ext cx="2097493" cy="0"/>
          </a:xfrm>
          <a:prstGeom prst="line">
            <a:avLst/>
          </a:prstGeom>
          <a:noFill/>
          <a:ln w="9525" cap="flat" cmpd="sng" algn="ctr">
            <a:solidFill>
              <a:srgbClr val="000000"/>
            </a:solidFill>
            <a:prstDash val="solid"/>
            <a:headEnd type="triangle" w="med" len="med"/>
            <a:tailEnd type="triangle" w="med" len="med"/>
          </a:ln>
          <a:effectLst/>
        </p:spPr>
      </p:cxnSp>
      <p:sp>
        <p:nvSpPr>
          <p:cNvPr id="55" name="TextBox 54">
            <a:extLst>
              <a:ext uri="{FF2B5EF4-FFF2-40B4-BE49-F238E27FC236}">
                <a16:creationId xmlns:a16="http://schemas.microsoft.com/office/drawing/2014/main" id="{13FCF2E3-2ADF-6AAC-5AC1-706A2A17ECF0}"/>
              </a:ext>
            </a:extLst>
          </p:cNvPr>
          <p:cNvSpPr txBox="1"/>
          <p:nvPr/>
        </p:nvSpPr>
        <p:spPr>
          <a:xfrm>
            <a:off x="331625" y="5233039"/>
            <a:ext cx="2097494" cy="141833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establishes a connection with the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provide L3 measurement configuration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 L3 result of cell 2 to cell 1</a:t>
            </a:r>
          </a:p>
        </p:txBody>
      </p:sp>
      <p:sp>
        <p:nvSpPr>
          <p:cNvPr id="57" name="TextBox 56">
            <a:extLst>
              <a:ext uri="{FF2B5EF4-FFF2-40B4-BE49-F238E27FC236}">
                <a16:creationId xmlns:a16="http://schemas.microsoft.com/office/drawing/2014/main" id="{62307521-621F-0B52-42A2-877955F1FCCE}"/>
              </a:ext>
            </a:extLst>
          </p:cNvPr>
          <p:cNvSpPr txBox="1"/>
          <p:nvPr/>
        </p:nvSpPr>
        <p:spPr>
          <a:xfrm>
            <a:off x="1168852"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T1</a:t>
            </a:r>
          </a:p>
        </p:txBody>
      </p:sp>
      <p:cxnSp>
        <p:nvCxnSpPr>
          <p:cNvPr id="60" name="Straight Arrow Connector 59">
            <a:extLst>
              <a:ext uri="{FF2B5EF4-FFF2-40B4-BE49-F238E27FC236}">
                <a16:creationId xmlns:a16="http://schemas.microsoft.com/office/drawing/2014/main" id="{890A8460-63D8-B36A-5C2D-07657A1C9555}"/>
              </a:ext>
            </a:extLst>
          </p:cNvPr>
          <p:cNvCxnSpPr>
            <a:cxnSpLocks/>
          </p:cNvCxnSpPr>
          <p:nvPr/>
        </p:nvCxnSpPr>
        <p:spPr>
          <a:xfrm>
            <a:off x="1178755"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61" name="Arc 60">
            <a:extLst>
              <a:ext uri="{FF2B5EF4-FFF2-40B4-BE49-F238E27FC236}">
                <a16:creationId xmlns:a16="http://schemas.microsoft.com/office/drawing/2014/main" id="{E9F4FCB8-38B0-F902-9048-2E6E74D556C7}"/>
              </a:ext>
            </a:extLst>
          </p:cNvPr>
          <p:cNvSpPr/>
          <p:nvPr/>
        </p:nvSpPr>
        <p:spPr>
          <a:xfrm>
            <a:off x="1007055" y="3900407"/>
            <a:ext cx="1004316" cy="171355"/>
          </a:xfrm>
          <a:prstGeom prst="arc">
            <a:avLst>
              <a:gd name="adj1" fmla="val 21109716"/>
              <a:gd name="adj2" fmla="val 11234755"/>
            </a:avLst>
          </a:prstGeom>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cxnSp>
        <p:nvCxnSpPr>
          <p:cNvPr id="63" name="Straight Arrow Connector 62">
            <a:extLst>
              <a:ext uri="{FF2B5EF4-FFF2-40B4-BE49-F238E27FC236}">
                <a16:creationId xmlns:a16="http://schemas.microsoft.com/office/drawing/2014/main" id="{8F616490-92ED-D9F6-AAB7-5929AD7DA7EB}"/>
              </a:ext>
            </a:extLst>
          </p:cNvPr>
          <p:cNvCxnSpPr>
            <a:cxnSpLocks/>
          </p:cNvCxnSpPr>
          <p:nvPr/>
        </p:nvCxnSpPr>
        <p:spPr>
          <a:xfrm>
            <a:off x="1435043" y="1497151"/>
            <a:ext cx="10397836"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6" name="Straight Arrow Connector 65">
            <a:extLst>
              <a:ext uri="{FF2B5EF4-FFF2-40B4-BE49-F238E27FC236}">
                <a16:creationId xmlns:a16="http://schemas.microsoft.com/office/drawing/2014/main" id="{FCB3465D-AE13-0C99-9F43-F00AD49B37D6}"/>
              </a:ext>
            </a:extLst>
          </p:cNvPr>
          <p:cNvCxnSpPr>
            <a:cxnSpLocks/>
          </p:cNvCxnSpPr>
          <p:nvPr/>
        </p:nvCxnSpPr>
        <p:spPr>
          <a:xfrm>
            <a:off x="1074287" y="2747680"/>
            <a:ext cx="10758592"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8" name="Straight Arrow Connector 67">
            <a:extLst>
              <a:ext uri="{FF2B5EF4-FFF2-40B4-BE49-F238E27FC236}">
                <a16:creationId xmlns:a16="http://schemas.microsoft.com/office/drawing/2014/main" id="{253D5136-256F-9D35-FAF7-2264332A1287}"/>
              </a:ext>
            </a:extLst>
          </p:cNvPr>
          <p:cNvCxnSpPr>
            <a:cxnSpLocks/>
          </p:cNvCxnSpPr>
          <p:nvPr/>
        </p:nvCxnSpPr>
        <p:spPr>
          <a:xfrm flipV="1">
            <a:off x="890052" y="2747679"/>
            <a:ext cx="172335" cy="601431"/>
          </a:xfrm>
          <a:prstGeom prst="straightConnector1">
            <a:avLst/>
          </a:prstGeom>
          <a:noFill/>
          <a:ln w="12700" cap="rnd" cmpd="sng" algn="ctr">
            <a:solidFill>
              <a:srgbClr val="00B050"/>
            </a:solidFill>
            <a:prstDash val="sysDash"/>
            <a:round/>
            <a:headEnd type="none" w="med" len="med"/>
            <a:tailEnd type="none" w="sm" len="sm"/>
          </a:ln>
          <a:effectLst/>
        </p:spPr>
      </p:cxnSp>
      <p:sp>
        <p:nvSpPr>
          <p:cNvPr id="71" name="TextBox 70">
            <a:extLst>
              <a:ext uri="{FF2B5EF4-FFF2-40B4-BE49-F238E27FC236}">
                <a16:creationId xmlns:a16="http://schemas.microsoft.com/office/drawing/2014/main" id="{F46C7F7B-1C48-D328-6D64-5B9D52EB7E2A}"/>
              </a:ext>
            </a:extLst>
          </p:cNvPr>
          <p:cNvSpPr txBox="1"/>
          <p:nvPr/>
        </p:nvSpPr>
        <p:spPr>
          <a:xfrm>
            <a:off x="660583" y="2483262"/>
            <a:ext cx="1222795"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 dBm</a:t>
            </a:r>
          </a:p>
        </p:txBody>
      </p:sp>
      <p:sp>
        <p:nvSpPr>
          <p:cNvPr id="73" name="TextBox 72">
            <a:extLst>
              <a:ext uri="{FF2B5EF4-FFF2-40B4-BE49-F238E27FC236}">
                <a16:creationId xmlns:a16="http://schemas.microsoft.com/office/drawing/2014/main" id="{65B3B308-9F73-B1C8-7A9C-3792A9CDA9EB}"/>
              </a:ext>
            </a:extLst>
          </p:cNvPr>
          <p:cNvSpPr txBox="1"/>
          <p:nvPr/>
        </p:nvSpPr>
        <p:spPr>
          <a:xfrm>
            <a:off x="990570" y="1232734"/>
            <a:ext cx="134402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X+Y dBm</a:t>
            </a:r>
          </a:p>
        </p:txBody>
      </p:sp>
      <p:cxnSp>
        <p:nvCxnSpPr>
          <p:cNvPr id="76" name="Straight Arrow Connector 75">
            <a:extLst>
              <a:ext uri="{FF2B5EF4-FFF2-40B4-BE49-F238E27FC236}">
                <a16:creationId xmlns:a16="http://schemas.microsoft.com/office/drawing/2014/main" id="{C3E0220E-9872-8457-3121-F352180BA70D}"/>
              </a:ext>
            </a:extLst>
          </p:cNvPr>
          <p:cNvCxnSpPr>
            <a:cxnSpLocks/>
          </p:cNvCxnSpPr>
          <p:nvPr/>
        </p:nvCxnSpPr>
        <p:spPr>
          <a:xfrm flipV="1">
            <a:off x="1262708" y="1473604"/>
            <a:ext cx="172335" cy="601431"/>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80" name="Straight Arrow Connector 79">
            <a:extLst>
              <a:ext uri="{FF2B5EF4-FFF2-40B4-BE49-F238E27FC236}">
                <a16:creationId xmlns:a16="http://schemas.microsoft.com/office/drawing/2014/main" id="{BF8ED7A5-89A0-774B-F5B9-D3737785D457}"/>
              </a:ext>
            </a:extLst>
          </p:cNvPr>
          <p:cNvCxnSpPr>
            <a:cxnSpLocks/>
          </p:cNvCxnSpPr>
          <p:nvPr/>
        </p:nvCxnSpPr>
        <p:spPr>
          <a:xfrm>
            <a:off x="2429118"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1" name="Straight Arrow Connector 80">
            <a:extLst>
              <a:ext uri="{FF2B5EF4-FFF2-40B4-BE49-F238E27FC236}">
                <a16:creationId xmlns:a16="http://schemas.microsoft.com/office/drawing/2014/main" id="{EEA8D684-18D3-6FF6-0177-FAD17FA693A1}"/>
              </a:ext>
            </a:extLst>
          </p:cNvPr>
          <p:cNvCxnSpPr>
            <a:cxnSpLocks/>
          </p:cNvCxnSpPr>
          <p:nvPr/>
        </p:nvCxnSpPr>
        <p:spPr>
          <a:xfrm>
            <a:off x="1512130"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2" name="Straight Arrow Connector 81">
            <a:extLst>
              <a:ext uri="{FF2B5EF4-FFF2-40B4-BE49-F238E27FC236}">
                <a16:creationId xmlns:a16="http://schemas.microsoft.com/office/drawing/2014/main" id="{8BC6433A-10C6-85EF-9E63-2E406EEF5C72}"/>
              </a:ext>
            </a:extLst>
          </p:cNvPr>
          <p:cNvCxnSpPr>
            <a:cxnSpLocks/>
          </p:cNvCxnSpPr>
          <p:nvPr/>
        </p:nvCxnSpPr>
        <p:spPr>
          <a:xfrm flipV="1">
            <a:off x="1682251"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5" name="Straight Arrow Connector 84">
            <a:extLst>
              <a:ext uri="{FF2B5EF4-FFF2-40B4-BE49-F238E27FC236}">
                <a16:creationId xmlns:a16="http://schemas.microsoft.com/office/drawing/2014/main" id="{9C9CEB8D-E2F3-E146-83B8-0BD3FC50064D}"/>
              </a:ext>
            </a:extLst>
          </p:cNvPr>
          <p:cNvCxnSpPr>
            <a:cxnSpLocks/>
          </p:cNvCxnSpPr>
          <p:nvPr/>
        </p:nvCxnSpPr>
        <p:spPr>
          <a:xfrm>
            <a:off x="1831217"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86" name="TextBox 85">
            <a:extLst>
              <a:ext uri="{FF2B5EF4-FFF2-40B4-BE49-F238E27FC236}">
                <a16:creationId xmlns:a16="http://schemas.microsoft.com/office/drawing/2014/main" id="{03E7D373-033C-1F3F-403D-70C8A671DF6A}"/>
              </a:ext>
            </a:extLst>
          </p:cNvPr>
          <p:cNvSpPr txBox="1"/>
          <p:nvPr/>
        </p:nvSpPr>
        <p:spPr>
          <a:xfrm rot="16200000">
            <a:off x="1360166"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L3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89" name="Straight Arrow Connector 88">
            <a:extLst>
              <a:ext uri="{FF2B5EF4-FFF2-40B4-BE49-F238E27FC236}">
                <a16:creationId xmlns:a16="http://schemas.microsoft.com/office/drawing/2014/main" id="{D30D57BE-AB7E-BF2F-D43F-A3E6F10DEEB0}"/>
              </a:ext>
            </a:extLst>
          </p:cNvPr>
          <p:cNvCxnSpPr>
            <a:cxnSpLocks/>
          </p:cNvCxnSpPr>
          <p:nvPr/>
        </p:nvCxnSpPr>
        <p:spPr>
          <a:xfrm flipV="1">
            <a:off x="293692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0" name="TextBox 89">
            <a:extLst>
              <a:ext uri="{FF2B5EF4-FFF2-40B4-BE49-F238E27FC236}">
                <a16:creationId xmlns:a16="http://schemas.microsoft.com/office/drawing/2014/main" id="{4F486A45-6E31-40FF-1B1C-57873DA54BA5}"/>
              </a:ext>
            </a:extLst>
          </p:cNvPr>
          <p:cNvSpPr txBox="1"/>
          <p:nvPr/>
        </p:nvSpPr>
        <p:spPr>
          <a:xfrm rot="16200000">
            <a:off x="1876606"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configuration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1" name="Straight Arrow Connector 90">
            <a:extLst>
              <a:ext uri="{FF2B5EF4-FFF2-40B4-BE49-F238E27FC236}">
                <a16:creationId xmlns:a16="http://schemas.microsoft.com/office/drawing/2014/main" id="{36C0153E-9BE5-D15C-3CA9-7FB901C367D2}"/>
              </a:ext>
            </a:extLst>
          </p:cNvPr>
          <p:cNvCxnSpPr>
            <a:cxnSpLocks/>
          </p:cNvCxnSpPr>
          <p:nvPr/>
        </p:nvCxnSpPr>
        <p:spPr>
          <a:xfrm>
            <a:off x="432161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2" name="TextBox 91">
            <a:extLst>
              <a:ext uri="{FF2B5EF4-FFF2-40B4-BE49-F238E27FC236}">
                <a16:creationId xmlns:a16="http://schemas.microsoft.com/office/drawing/2014/main" id="{7D1A2A3A-EDA1-CB8C-3F6B-0E97688F0471}"/>
              </a:ext>
            </a:extLst>
          </p:cNvPr>
          <p:cNvSpPr txBox="1"/>
          <p:nvPr/>
        </p:nvSpPr>
        <p:spPr>
          <a:xfrm rot="16200000">
            <a:off x="3252661"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L1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3" name="Straight Connector 92">
            <a:extLst>
              <a:ext uri="{FF2B5EF4-FFF2-40B4-BE49-F238E27FC236}">
                <a16:creationId xmlns:a16="http://schemas.microsoft.com/office/drawing/2014/main" id="{46902473-9BCF-9761-E3F1-9C0464F6DE35}"/>
              </a:ext>
            </a:extLst>
          </p:cNvPr>
          <p:cNvCxnSpPr>
            <a:cxnSpLocks/>
          </p:cNvCxnSpPr>
          <p:nvPr/>
        </p:nvCxnSpPr>
        <p:spPr>
          <a:xfrm flipH="1">
            <a:off x="2429117" y="5144438"/>
            <a:ext cx="1892494" cy="0"/>
          </a:xfrm>
          <a:prstGeom prst="line">
            <a:avLst/>
          </a:prstGeom>
          <a:noFill/>
          <a:ln w="9525" cap="flat" cmpd="sng" algn="ctr">
            <a:solidFill>
              <a:srgbClr val="000000"/>
            </a:solidFill>
            <a:prstDash val="solid"/>
            <a:headEnd type="triangle" w="med" len="med"/>
            <a:tailEnd type="triangle" w="med" len="med"/>
          </a:ln>
          <a:effectLst/>
        </p:spPr>
      </p:cxnSp>
      <p:cxnSp>
        <p:nvCxnSpPr>
          <p:cNvPr id="96" name="Straight Connector 95">
            <a:extLst>
              <a:ext uri="{FF2B5EF4-FFF2-40B4-BE49-F238E27FC236}">
                <a16:creationId xmlns:a16="http://schemas.microsoft.com/office/drawing/2014/main" id="{DFB95868-BD51-C082-DD4F-ADCDAC0AE1A5}"/>
              </a:ext>
            </a:extLst>
          </p:cNvPr>
          <p:cNvCxnSpPr/>
          <p:nvPr/>
        </p:nvCxnSpPr>
        <p:spPr>
          <a:xfrm flipV="1">
            <a:off x="2429118"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C6F2053-C1E9-A6CB-3B71-9B4DF6AE0C16}"/>
              </a:ext>
            </a:extLst>
          </p:cNvPr>
          <p:cNvCxnSpPr/>
          <p:nvPr/>
        </p:nvCxnSpPr>
        <p:spPr>
          <a:xfrm flipV="1">
            <a:off x="4321613"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892F87BA-B45F-EBB2-B8B1-6E87E1F5D889}"/>
              </a:ext>
            </a:extLst>
          </p:cNvPr>
          <p:cNvSpPr txBox="1"/>
          <p:nvPr/>
        </p:nvSpPr>
        <p:spPr>
          <a:xfrm>
            <a:off x="3153834"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T2</a:t>
            </a:r>
          </a:p>
        </p:txBody>
      </p:sp>
      <p:cxnSp>
        <p:nvCxnSpPr>
          <p:cNvPr id="99" name="Straight Connector 98">
            <a:extLst>
              <a:ext uri="{FF2B5EF4-FFF2-40B4-BE49-F238E27FC236}">
                <a16:creationId xmlns:a16="http://schemas.microsoft.com/office/drawing/2014/main" id="{E33196B3-69C5-3233-2666-0262BA75FC8A}"/>
              </a:ext>
            </a:extLst>
          </p:cNvPr>
          <p:cNvCxnSpPr>
            <a:cxnSpLocks/>
          </p:cNvCxnSpPr>
          <p:nvPr/>
        </p:nvCxnSpPr>
        <p:spPr>
          <a:xfrm flipH="1">
            <a:off x="4306962" y="5144438"/>
            <a:ext cx="1952782" cy="0"/>
          </a:xfrm>
          <a:prstGeom prst="line">
            <a:avLst/>
          </a:prstGeom>
          <a:noFill/>
          <a:ln w="9525" cap="flat" cmpd="sng" algn="ctr">
            <a:solidFill>
              <a:srgbClr val="000000"/>
            </a:solidFill>
            <a:prstDash val="solid"/>
            <a:headEnd type="triangle" w="med" len="med"/>
            <a:tailEnd type="triangle" w="med" len="med"/>
          </a:ln>
          <a:effectLst/>
        </p:spPr>
      </p:cxnSp>
      <p:sp>
        <p:nvSpPr>
          <p:cNvPr id="100" name="TextBox 99">
            <a:extLst>
              <a:ext uri="{FF2B5EF4-FFF2-40B4-BE49-F238E27FC236}">
                <a16:creationId xmlns:a16="http://schemas.microsoft.com/office/drawing/2014/main" id="{949BD04D-341E-5A0D-E52F-60DF84763AC3}"/>
              </a:ext>
            </a:extLst>
          </p:cNvPr>
          <p:cNvSpPr txBox="1"/>
          <p:nvPr/>
        </p:nvSpPr>
        <p:spPr>
          <a:xfrm>
            <a:off x="4857689"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T3 ([10] </a:t>
            </a:r>
            <a:r>
              <a:rPr kumimoji="0" lang="en-US" sz="14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ms</a:t>
            </a: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a:t>
            </a:r>
          </a:p>
        </p:txBody>
      </p:sp>
      <p:sp>
        <p:nvSpPr>
          <p:cNvPr id="101" name="TextBox 100">
            <a:extLst>
              <a:ext uri="{FF2B5EF4-FFF2-40B4-BE49-F238E27FC236}">
                <a16:creationId xmlns:a16="http://schemas.microsoft.com/office/drawing/2014/main" id="{A90B4355-9FD5-E7C8-AFB9-6574847D79B8}"/>
              </a:ext>
            </a:extLst>
          </p:cNvPr>
          <p:cNvSpPr txBox="1"/>
          <p:nvPr/>
        </p:nvSpPr>
        <p:spPr>
          <a:xfrm>
            <a:off x="2429117" y="5233039"/>
            <a:ext cx="1901325"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configures LTM-Config and CSI-</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MeasConfig</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reports L1 result of cell 2</a:t>
            </a:r>
          </a:p>
        </p:txBody>
      </p:sp>
      <p:cxnSp>
        <p:nvCxnSpPr>
          <p:cNvPr id="103" name="Straight Arrow Connector 102">
            <a:extLst>
              <a:ext uri="{FF2B5EF4-FFF2-40B4-BE49-F238E27FC236}">
                <a16:creationId xmlns:a16="http://schemas.microsoft.com/office/drawing/2014/main" id="{002F4F5A-253E-34B7-DC9A-74CD6E71644C}"/>
              </a:ext>
            </a:extLst>
          </p:cNvPr>
          <p:cNvCxnSpPr>
            <a:cxnSpLocks/>
          </p:cNvCxnSpPr>
          <p:nvPr/>
        </p:nvCxnSpPr>
        <p:spPr>
          <a:xfrm flipV="1">
            <a:off x="4713862"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4" name="TextBox 103">
            <a:extLst>
              <a:ext uri="{FF2B5EF4-FFF2-40B4-BE49-F238E27FC236}">
                <a16:creationId xmlns:a16="http://schemas.microsoft.com/office/drawing/2014/main" id="{9B8DA607-F6C1-46BB-2F77-8E84C9D2174C}"/>
              </a:ext>
            </a:extLst>
          </p:cNvPr>
          <p:cNvSpPr txBox="1"/>
          <p:nvPr/>
        </p:nvSpPr>
        <p:spPr>
          <a:xfrm rot="16200000">
            <a:off x="3653545"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TCI state activation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05" name="TextBox 104">
            <a:extLst>
              <a:ext uri="{FF2B5EF4-FFF2-40B4-BE49-F238E27FC236}">
                <a16:creationId xmlns:a16="http://schemas.microsoft.com/office/drawing/2014/main" id="{2381A116-52B7-4E16-8D2D-44CBB5AD6772}"/>
              </a:ext>
            </a:extLst>
          </p:cNvPr>
          <p:cNvSpPr txBox="1"/>
          <p:nvPr/>
        </p:nvSpPr>
        <p:spPr>
          <a:xfrm>
            <a:off x="4330442" y="5233039"/>
            <a:ext cx="1929302" cy="886461"/>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‘Candidate Cell TCI States Activation’ MAC CE</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Note: Joint or separate TCI states depending on UE capability</a:t>
            </a:r>
          </a:p>
        </p:txBody>
      </p:sp>
      <p:cxnSp>
        <p:nvCxnSpPr>
          <p:cNvPr id="107" name="Straight Connector 106">
            <a:extLst>
              <a:ext uri="{FF2B5EF4-FFF2-40B4-BE49-F238E27FC236}">
                <a16:creationId xmlns:a16="http://schemas.microsoft.com/office/drawing/2014/main" id="{83FCAECF-45DE-BDC8-546B-8B491CCEEE14}"/>
              </a:ext>
            </a:extLst>
          </p:cNvPr>
          <p:cNvCxnSpPr/>
          <p:nvPr/>
        </p:nvCxnSpPr>
        <p:spPr>
          <a:xfrm flipV="1">
            <a:off x="6296830"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9F590BF-2A0C-E57D-B46B-8A8452A7306C}"/>
              </a:ext>
            </a:extLst>
          </p:cNvPr>
          <p:cNvCxnSpPr>
            <a:cxnSpLocks/>
          </p:cNvCxnSpPr>
          <p:nvPr/>
        </p:nvCxnSpPr>
        <p:spPr>
          <a:xfrm flipV="1">
            <a:off x="6567474"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9" name="TextBox 108">
            <a:extLst>
              <a:ext uri="{FF2B5EF4-FFF2-40B4-BE49-F238E27FC236}">
                <a16:creationId xmlns:a16="http://schemas.microsoft.com/office/drawing/2014/main" id="{C904D414-0CE9-2C4E-D6FB-E23F9E96238E}"/>
              </a:ext>
            </a:extLst>
          </p:cNvPr>
          <p:cNvSpPr txBox="1"/>
          <p:nvPr/>
        </p:nvSpPr>
        <p:spPr>
          <a:xfrm rot="16200000">
            <a:off x="5507157"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PDCCH-order</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110" name="Straight Connector 109">
            <a:extLst>
              <a:ext uri="{FF2B5EF4-FFF2-40B4-BE49-F238E27FC236}">
                <a16:creationId xmlns:a16="http://schemas.microsoft.com/office/drawing/2014/main" id="{0F4214DE-02C0-33CE-5D0C-048A9F494C7B}"/>
              </a:ext>
            </a:extLst>
          </p:cNvPr>
          <p:cNvCxnSpPr>
            <a:cxnSpLocks/>
          </p:cNvCxnSpPr>
          <p:nvPr/>
        </p:nvCxnSpPr>
        <p:spPr>
          <a:xfrm flipH="1">
            <a:off x="6271037" y="5144438"/>
            <a:ext cx="1641909" cy="0"/>
          </a:xfrm>
          <a:prstGeom prst="line">
            <a:avLst/>
          </a:prstGeom>
          <a:noFill/>
          <a:ln w="9525" cap="flat" cmpd="sng" algn="ctr">
            <a:solidFill>
              <a:srgbClr val="000000"/>
            </a:solidFill>
            <a:prstDash val="solid"/>
            <a:headEnd type="triangle" w="med" len="med"/>
            <a:tailEnd type="triangle" w="med" len="med"/>
          </a:ln>
          <a:effectLst/>
        </p:spPr>
      </p:cxnSp>
      <p:sp>
        <p:nvSpPr>
          <p:cNvPr id="111" name="TextBox 110">
            <a:extLst>
              <a:ext uri="{FF2B5EF4-FFF2-40B4-BE49-F238E27FC236}">
                <a16:creationId xmlns:a16="http://schemas.microsoft.com/office/drawing/2014/main" id="{DB8688AB-3840-FD46-573F-8DC01E36D128}"/>
              </a:ext>
            </a:extLst>
          </p:cNvPr>
          <p:cNvSpPr txBox="1"/>
          <p:nvPr/>
        </p:nvSpPr>
        <p:spPr>
          <a:xfrm>
            <a:off x="6296829" y="5233039"/>
            <a:ext cx="1616117"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PDCCH-order</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PRACH to cell 2</a:t>
            </a:r>
          </a:p>
        </p:txBody>
      </p:sp>
      <p:cxnSp>
        <p:nvCxnSpPr>
          <p:cNvPr id="112" name="Straight Arrow Connector 111">
            <a:extLst>
              <a:ext uri="{FF2B5EF4-FFF2-40B4-BE49-F238E27FC236}">
                <a16:creationId xmlns:a16="http://schemas.microsoft.com/office/drawing/2014/main" id="{969C50E6-1EED-6DFE-5152-97CAB5C86F06}"/>
              </a:ext>
            </a:extLst>
          </p:cNvPr>
          <p:cNvCxnSpPr>
            <a:cxnSpLocks/>
          </p:cNvCxnSpPr>
          <p:nvPr/>
        </p:nvCxnSpPr>
        <p:spPr>
          <a:xfrm>
            <a:off x="7912946" y="2083636"/>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13" name="TextBox 112">
            <a:extLst>
              <a:ext uri="{FF2B5EF4-FFF2-40B4-BE49-F238E27FC236}">
                <a16:creationId xmlns:a16="http://schemas.microsoft.com/office/drawing/2014/main" id="{0B8FEDCE-711C-9088-9D49-AD29CA23C08A}"/>
              </a:ext>
            </a:extLst>
          </p:cNvPr>
          <p:cNvSpPr txBox="1"/>
          <p:nvPr/>
        </p:nvSpPr>
        <p:spPr>
          <a:xfrm rot="16200000">
            <a:off x="6843994"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15" name="Oval 114">
            <a:extLst>
              <a:ext uri="{FF2B5EF4-FFF2-40B4-BE49-F238E27FC236}">
                <a16:creationId xmlns:a16="http://schemas.microsoft.com/office/drawing/2014/main" id="{D1230272-FF82-F81D-410C-AE69662D60AF}"/>
              </a:ext>
            </a:extLst>
          </p:cNvPr>
          <p:cNvSpPr/>
          <p:nvPr/>
        </p:nvSpPr>
        <p:spPr>
          <a:xfrm rot="19245625">
            <a:off x="503178" y="1523854"/>
            <a:ext cx="486006" cy="726124"/>
          </a:xfrm>
          <a:prstGeom prst="ellipse">
            <a:avLst/>
          </a:prstGeom>
          <a:solidFill>
            <a:schemeClr val="bg2">
              <a:lumMod val="40000"/>
              <a:lumOff val="6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6" name="TextBox 115">
            <a:extLst>
              <a:ext uri="{FF2B5EF4-FFF2-40B4-BE49-F238E27FC236}">
                <a16:creationId xmlns:a16="http://schemas.microsoft.com/office/drawing/2014/main" id="{0BD1AC76-FF66-63BA-8FE7-5F3251728B4B}"/>
              </a:ext>
            </a:extLst>
          </p:cNvPr>
          <p:cNvSpPr txBox="1"/>
          <p:nvPr/>
        </p:nvSpPr>
        <p:spPr>
          <a:xfrm>
            <a:off x="416222" y="1711908"/>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Single SSB</a:t>
            </a:r>
          </a:p>
        </p:txBody>
      </p:sp>
      <p:sp>
        <p:nvSpPr>
          <p:cNvPr id="118" name="Oval 117">
            <a:extLst>
              <a:ext uri="{FF2B5EF4-FFF2-40B4-BE49-F238E27FC236}">
                <a16:creationId xmlns:a16="http://schemas.microsoft.com/office/drawing/2014/main" id="{113A9C4F-AA5F-5405-F9F1-8855C2ADEE93}"/>
              </a:ext>
            </a:extLst>
          </p:cNvPr>
          <p:cNvSpPr/>
          <p:nvPr/>
        </p:nvSpPr>
        <p:spPr>
          <a:xfrm rot="19245625">
            <a:off x="503178" y="2707997"/>
            <a:ext cx="486006" cy="726124"/>
          </a:xfrm>
          <a:prstGeom prst="ellipse">
            <a:avLst/>
          </a:prstGeom>
          <a:solidFill>
            <a:srgbClr val="00B0F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9" name="TextBox 118">
            <a:extLst>
              <a:ext uri="{FF2B5EF4-FFF2-40B4-BE49-F238E27FC236}">
                <a16:creationId xmlns:a16="http://schemas.microsoft.com/office/drawing/2014/main" id="{4640F3EC-F7AC-C253-EB7D-0D848D253945}"/>
              </a:ext>
            </a:extLst>
          </p:cNvPr>
          <p:cNvSpPr txBox="1"/>
          <p:nvPr/>
        </p:nvSpPr>
        <p:spPr>
          <a:xfrm>
            <a:off x="416222" y="2896051"/>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853DC"/>
                </a:solidFill>
                <a:effectLst/>
                <a:uLnTx/>
                <a:uFillTx/>
                <a:latin typeface="Qualcomm Office Regular" panose="020B0503030202060203"/>
                <a:ea typeface="+mn-ea"/>
                <a:cs typeface="Microsoft Sans Serif" panose="020B0604020202020204" pitchFamily="34" charset="0"/>
              </a:rPr>
              <a:t>Single SSB</a:t>
            </a:r>
          </a:p>
        </p:txBody>
      </p:sp>
      <p:cxnSp>
        <p:nvCxnSpPr>
          <p:cNvPr id="121" name="Straight Connector 120">
            <a:extLst>
              <a:ext uri="{FF2B5EF4-FFF2-40B4-BE49-F238E27FC236}">
                <a16:creationId xmlns:a16="http://schemas.microsoft.com/office/drawing/2014/main" id="{4258F88B-5348-4399-DF55-1EA247698F81}"/>
              </a:ext>
            </a:extLst>
          </p:cNvPr>
          <p:cNvCxnSpPr/>
          <p:nvPr/>
        </p:nvCxnSpPr>
        <p:spPr>
          <a:xfrm flipV="1">
            <a:off x="7912946"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68B7F2DA-8CD8-7899-DB92-E675437698B0}"/>
              </a:ext>
            </a:extLst>
          </p:cNvPr>
          <p:cNvCxnSpPr>
            <a:cxnSpLocks/>
          </p:cNvCxnSpPr>
          <p:nvPr/>
        </p:nvCxnSpPr>
        <p:spPr>
          <a:xfrm flipV="1">
            <a:off x="852034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23" name="TextBox 122">
            <a:extLst>
              <a:ext uri="{FF2B5EF4-FFF2-40B4-BE49-F238E27FC236}">
                <a16:creationId xmlns:a16="http://schemas.microsoft.com/office/drawing/2014/main" id="{FA366BF4-F8E5-A59A-1446-0C54DA8D87C2}"/>
              </a:ext>
            </a:extLst>
          </p:cNvPr>
          <p:cNvSpPr txBox="1"/>
          <p:nvPr/>
        </p:nvSpPr>
        <p:spPr>
          <a:xfrm rot="16200000">
            <a:off x="7460026" y="3561260"/>
            <a:ext cx="1741998" cy="413703"/>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cell switch command</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24" name="TextBox 123">
            <a:extLst>
              <a:ext uri="{FF2B5EF4-FFF2-40B4-BE49-F238E27FC236}">
                <a16:creationId xmlns:a16="http://schemas.microsoft.com/office/drawing/2014/main" id="{CCC64748-129A-8331-E7CD-CDBD77039125}"/>
              </a:ext>
            </a:extLst>
          </p:cNvPr>
          <p:cNvSpPr txBox="1"/>
          <p:nvPr/>
        </p:nvSpPr>
        <p:spPr>
          <a:xfrm>
            <a:off x="6763736" y="4905623"/>
            <a:ext cx="73951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T4</a:t>
            </a:r>
          </a:p>
        </p:txBody>
      </p:sp>
      <p:cxnSp>
        <p:nvCxnSpPr>
          <p:cNvPr id="125" name="Straight Arrow Connector 124">
            <a:extLst>
              <a:ext uri="{FF2B5EF4-FFF2-40B4-BE49-F238E27FC236}">
                <a16:creationId xmlns:a16="http://schemas.microsoft.com/office/drawing/2014/main" id="{126AFDB8-88A4-BAA2-BC29-FF47EED87C42}"/>
              </a:ext>
            </a:extLst>
          </p:cNvPr>
          <p:cNvCxnSpPr>
            <a:cxnSpLocks/>
          </p:cNvCxnSpPr>
          <p:nvPr/>
        </p:nvCxnSpPr>
        <p:spPr>
          <a:xfrm>
            <a:off x="9291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26" name="TextBox 125">
            <a:extLst>
              <a:ext uri="{FF2B5EF4-FFF2-40B4-BE49-F238E27FC236}">
                <a16:creationId xmlns:a16="http://schemas.microsoft.com/office/drawing/2014/main" id="{7584A8DD-E514-AB22-E9A4-55AAFD8E289B}"/>
              </a:ext>
            </a:extLst>
          </p:cNvPr>
          <p:cNvSpPr txBox="1"/>
          <p:nvPr/>
        </p:nvSpPr>
        <p:spPr>
          <a:xfrm rot="16200000">
            <a:off x="8222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Contention-free 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cxnSp>
        <p:nvCxnSpPr>
          <p:cNvPr id="127" name="Straight Connector 126">
            <a:extLst>
              <a:ext uri="{FF2B5EF4-FFF2-40B4-BE49-F238E27FC236}">
                <a16:creationId xmlns:a16="http://schemas.microsoft.com/office/drawing/2014/main" id="{F849D8AB-EE2D-3E77-FDFD-15A80C16311C}"/>
              </a:ext>
            </a:extLst>
          </p:cNvPr>
          <p:cNvCxnSpPr>
            <a:cxnSpLocks/>
          </p:cNvCxnSpPr>
          <p:nvPr/>
        </p:nvCxnSpPr>
        <p:spPr>
          <a:xfrm flipH="1">
            <a:off x="7912946" y="5144438"/>
            <a:ext cx="3548741" cy="0"/>
          </a:xfrm>
          <a:prstGeom prst="line">
            <a:avLst/>
          </a:prstGeom>
          <a:noFill/>
          <a:ln w="9525" cap="flat" cmpd="sng" algn="ctr">
            <a:solidFill>
              <a:srgbClr val="000000"/>
            </a:solidFill>
            <a:prstDash val="solid"/>
            <a:headEnd type="triangle" w="med" len="med"/>
            <a:tailEnd type="triangle" w="med" len="med"/>
          </a:ln>
          <a:effectLst/>
        </p:spPr>
      </p:cxnSp>
      <p:sp>
        <p:nvSpPr>
          <p:cNvPr id="128" name="TextBox 127">
            <a:extLst>
              <a:ext uri="{FF2B5EF4-FFF2-40B4-BE49-F238E27FC236}">
                <a16:creationId xmlns:a16="http://schemas.microsoft.com/office/drawing/2014/main" id="{4DEFBDF4-F395-C248-37DD-BD92DB5A01D8}"/>
              </a:ext>
            </a:extLst>
          </p:cNvPr>
          <p:cNvSpPr txBox="1"/>
          <p:nvPr/>
        </p:nvSpPr>
        <p:spPr>
          <a:xfrm>
            <a:off x="8114107" y="5233039"/>
            <a:ext cx="3371059" cy="1241045"/>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RACH-based:</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CF-PRACH</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RACH-less:</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continuously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UL grant</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PUSCH with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RRCReconfigurationComplete</a:t>
            </a: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p:txBody>
      </p:sp>
      <p:cxnSp>
        <p:nvCxnSpPr>
          <p:cNvPr id="129" name="Straight Arrow Connector 128">
            <a:extLst>
              <a:ext uri="{FF2B5EF4-FFF2-40B4-BE49-F238E27FC236}">
                <a16:creationId xmlns:a16="http://schemas.microsoft.com/office/drawing/2014/main" id="{A1E32672-1473-876F-A5F6-2FE88ED86D25}"/>
              </a:ext>
            </a:extLst>
          </p:cNvPr>
          <p:cNvCxnSpPr>
            <a:cxnSpLocks/>
          </p:cNvCxnSpPr>
          <p:nvPr/>
        </p:nvCxnSpPr>
        <p:spPr>
          <a:xfrm>
            <a:off x="11247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0" name="TextBox 129">
            <a:extLst>
              <a:ext uri="{FF2B5EF4-FFF2-40B4-BE49-F238E27FC236}">
                <a16:creationId xmlns:a16="http://schemas.microsoft.com/office/drawing/2014/main" id="{F164EBDD-DD1E-8BF6-FD2C-A80EA067B3EB}"/>
              </a:ext>
            </a:extLst>
          </p:cNvPr>
          <p:cNvSpPr txBox="1"/>
          <p:nvPr/>
        </p:nvSpPr>
        <p:spPr>
          <a:xfrm rot="16200000">
            <a:off x="10178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PUSCH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32" name="TextBox 131">
            <a:extLst>
              <a:ext uri="{FF2B5EF4-FFF2-40B4-BE49-F238E27FC236}">
                <a16:creationId xmlns:a16="http://schemas.microsoft.com/office/drawing/2014/main" id="{CB1DCA01-045F-18B2-9F9C-B624BF57C04F}"/>
              </a:ext>
            </a:extLst>
          </p:cNvPr>
          <p:cNvSpPr txBox="1"/>
          <p:nvPr/>
        </p:nvSpPr>
        <p:spPr>
          <a:xfrm>
            <a:off x="7982409"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RACH-based</a:t>
            </a:r>
          </a:p>
        </p:txBody>
      </p:sp>
      <p:sp>
        <p:nvSpPr>
          <p:cNvPr id="134" name="Rectangle 133">
            <a:extLst>
              <a:ext uri="{FF2B5EF4-FFF2-40B4-BE49-F238E27FC236}">
                <a16:creationId xmlns:a16="http://schemas.microsoft.com/office/drawing/2014/main" id="{F7699A5D-1A85-90A9-BAC6-7FCA4B88B155}"/>
              </a:ext>
            </a:extLst>
          </p:cNvPr>
          <p:cNvSpPr/>
          <p:nvPr/>
        </p:nvSpPr>
        <p:spPr>
          <a:xfrm>
            <a:off x="1062387" y="2763753"/>
            <a:ext cx="10770492" cy="569282"/>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36" name="TextBox 135">
            <a:extLst>
              <a:ext uri="{FF2B5EF4-FFF2-40B4-BE49-F238E27FC236}">
                <a16:creationId xmlns:a16="http://schemas.microsoft.com/office/drawing/2014/main" id="{07AA4BE7-030B-D14E-6ED8-C169295EA90B}"/>
              </a:ext>
            </a:extLst>
          </p:cNvPr>
          <p:cNvSpPr txBox="1"/>
          <p:nvPr/>
        </p:nvSpPr>
        <p:spPr>
          <a:xfrm>
            <a:off x="9779724"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RACH-less</a:t>
            </a:r>
          </a:p>
        </p:txBody>
      </p:sp>
      <p:sp>
        <p:nvSpPr>
          <p:cNvPr id="137" name="Rectangle: Rounded Corners 136">
            <a:extLst>
              <a:ext uri="{FF2B5EF4-FFF2-40B4-BE49-F238E27FC236}">
                <a16:creationId xmlns:a16="http://schemas.microsoft.com/office/drawing/2014/main" id="{FCC927C6-451E-5F6E-5B5B-C1247057F17E}"/>
              </a:ext>
            </a:extLst>
          </p:cNvPr>
          <p:cNvSpPr/>
          <p:nvPr/>
        </p:nvSpPr>
        <p:spPr>
          <a:xfrm>
            <a:off x="9904539" y="1979086"/>
            <a:ext cx="1472396"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cxnSp>
        <p:nvCxnSpPr>
          <p:cNvPr id="138" name="Straight Arrow Connector 137">
            <a:extLst>
              <a:ext uri="{FF2B5EF4-FFF2-40B4-BE49-F238E27FC236}">
                <a16:creationId xmlns:a16="http://schemas.microsoft.com/office/drawing/2014/main" id="{3FA4833C-AB18-5DD5-EC9E-2642BCC4FB93}"/>
              </a:ext>
            </a:extLst>
          </p:cNvPr>
          <p:cNvCxnSpPr>
            <a:cxnSpLocks/>
          </p:cNvCxnSpPr>
          <p:nvPr/>
        </p:nvCxnSpPr>
        <p:spPr>
          <a:xfrm flipV="1">
            <a:off x="10469238"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9" name="TextBox 138">
            <a:extLst>
              <a:ext uri="{FF2B5EF4-FFF2-40B4-BE49-F238E27FC236}">
                <a16:creationId xmlns:a16="http://schemas.microsoft.com/office/drawing/2014/main" id="{4104EB60-6116-6BD0-545D-6AF07CC9D545}"/>
              </a:ext>
            </a:extLst>
          </p:cNvPr>
          <p:cNvSpPr txBox="1"/>
          <p:nvPr/>
        </p:nvSpPr>
        <p:spPr>
          <a:xfrm rot="16200000">
            <a:off x="9391388"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UL grant</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41" name="TextBox 140">
            <a:extLst>
              <a:ext uri="{FF2B5EF4-FFF2-40B4-BE49-F238E27FC236}">
                <a16:creationId xmlns:a16="http://schemas.microsoft.com/office/drawing/2014/main" id="{84759FF5-4F88-2FD9-F951-A2BEEE013028}"/>
              </a:ext>
            </a:extLst>
          </p:cNvPr>
          <p:cNvSpPr txBox="1"/>
          <p:nvPr/>
        </p:nvSpPr>
        <p:spPr>
          <a:xfrm>
            <a:off x="9119363"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T5</a:t>
            </a:r>
          </a:p>
        </p:txBody>
      </p:sp>
      <p:sp>
        <p:nvSpPr>
          <p:cNvPr id="148" name="Arc 147">
            <a:extLst>
              <a:ext uri="{FF2B5EF4-FFF2-40B4-BE49-F238E27FC236}">
                <a16:creationId xmlns:a16="http://schemas.microsoft.com/office/drawing/2014/main" id="{3EC31059-9054-54BC-696D-7980DEAE034A}"/>
              </a:ext>
            </a:extLst>
          </p:cNvPr>
          <p:cNvSpPr/>
          <p:nvPr/>
        </p:nvSpPr>
        <p:spPr>
          <a:xfrm flipV="1">
            <a:off x="104782" y="4836432"/>
            <a:ext cx="11577616" cy="443144"/>
          </a:xfrm>
          <a:prstGeom prst="arc">
            <a:avLst>
              <a:gd name="adj1" fmla="val 21565115"/>
              <a:gd name="adj2" fmla="val 10838591"/>
            </a:avLst>
          </a:prstGeom>
          <a:ln w="12700" cap="rnd">
            <a:solidFill>
              <a:schemeClr val="tx1"/>
            </a:solidFill>
            <a:prstDash val="sysDash"/>
            <a:round/>
            <a:headEnd type="none" w="sm" len="sm"/>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ADD9F78B-298B-8FF8-FB40-24C1BD076050}"/>
              </a:ext>
            </a:extLst>
          </p:cNvPr>
          <p:cNvSpPr txBox="1"/>
          <p:nvPr/>
        </p:nvSpPr>
        <p:spPr>
          <a:xfrm>
            <a:off x="10838495" y="4885480"/>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Reset</a:t>
            </a:r>
          </a:p>
        </p:txBody>
      </p:sp>
    </p:spTree>
    <p:extLst>
      <p:ext uri="{BB962C8B-B14F-4D97-AF65-F5344CB8AC3E}">
        <p14:creationId xmlns:p14="http://schemas.microsoft.com/office/powerpoint/2010/main" val="3750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ectangle: Rounded Corners 130">
            <a:extLst>
              <a:ext uri="{FF2B5EF4-FFF2-40B4-BE49-F238E27FC236}">
                <a16:creationId xmlns:a16="http://schemas.microsoft.com/office/drawing/2014/main" id="{E7DB0839-C35E-5265-F2B6-9F193DF20219}"/>
              </a:ext>
            </a:extLst>
          </p:cNvPr>
          <p:cNvSpPr/>
          <p:nvPr/>
        </p:nvSpPr>
        <p:spPr>
          <a:xfrm>
            <a:off x="8084679" y="1979086"/>
            <a:ext cx="1315015"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sp>
        <p:nvSpPr>
          <p:cNvPr id="135" name="Rectangle: Rounded Corners 134">
            <a:extLst>
              <a:ext uri="{FF2B5EF4-FFF2-40B4-BE49-F238E27FC236}">
                <a16:creationId xmlns:a16="http://schemas.microsoft.com/office/drawing/2014/main" id="{6163B457-1A5E-4385-8D50-67AA80670923}"/>
              </a:ext>
            </a:extLst>
          </p:cNvPr>
          <p:cNvSpPr/>
          <p:nvPr/>
        </p:nvSpPr>
        <p:spPr>
          <a:xfrm>
            <a:off x="10161701" y="1979086"/>
            <a:ext cx="699787" cy="2782707"/>
          </a:xfrm>
          <a:prstGeom prst="roundRect">
            <a:avLst>
              <a:gd name="adj" fmla="val 9810"/>
            </a:avLst>
          </a:prstGeom>
          <a:solidFill>
            <a:srgbClr val="00B0F0">
              <a:alpha val="20000"/>
            </a:srgbClr>
          </a:solidFill>
          <a:ln w="15875" cap="flat" cmpd="sng" algn="ctr">
            <a:no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Qualcomm Office Regular" panose="020B0503030202060203"/>
              <a:ea typeface="+mn-ea"/>
              <a:cs typeface="Microsoft Sans Serif" panose="020B0604020202020204" pitchFamily="34" charset="0"/>
            </a:endParaRPr>
          </a:p>
        </p:txBody>
      </p:sp>
      <p:sp>
        <p:nvSpPr>
          <p:cNvPr id="133" name="Rectangle 132">
            <a:extLst>
              <a:ext uri="{FF2B5EF4-FFF2-40B4-BE49-F238E27FC236}">
                <a16:creationId xmlns:a16="http://schemas.microsoft.com/office/drawing/2014/main" id="{1D40AE2B-BDD4-B0D0-43E1-867EB293E8D0}"/>
              </a:ext>
            </a:extLst>
          </p:cNvPr>
          <p:cNvSpPr/>
          <p:nvPr/>
        </p:nvSpPr>
        <p:spPr>
          <a:xfrm>
            <a:off x="1429271" y="1505753"/>
            <a:ext cx="10403608" cy="569282"/>
          </a:xfrm>
          <a:prstGeom prst="rect">
            <a:avLst/>
          </a:prstGeom>
          <a:solidFill>
            <a:schemeClr val="bg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Title 1">
            <a:extLst>
              <a:ext uri="{FF2B5EF4-FFF2-40B4-BE49-F238E27FC236}">
                <a16:creationId xmlns:a16="http://schemas.microsoft.com/office/drawing/2014/main" id="{E281DE1F-CCF1-CF26-33A7-5A216BDF6067}"/>
              </a:ext>
            </a:extLst>
          </p:cNvPr>
          <p:cNvSpPr>
            <a:spLocks noGrp="1"/>
          </p:cNvSpPr>
          <p:nvPr>
            <p:ph type="title"/>
          </p:nvPr>
        </p:nvSpPr>
        <p:spPr>
          <a:xfrm>
            <a:off x="495300" y="269705"/>
            <a:ext cx="11187112" cy="366254"/>
          </a:xfrm>
        </p:spPr>
        <p:txBody>
          <a:bodyPr/>
          <a:lstStyle/>
          <a:p>
            <a:r>
              <a:rPr kumimoji="0" lang="en-US" sz="2800" b="0" i="0" u="none" strike="noStrike" kern="1200" cap="none" spc="0" normalizeH="0" baseline="0" noProof="0" dirty="0">
                <a:ln>
                  <a:noFill/>
                </a:ln>
                <a:solidFill>
                  <a:srgbClr val="13171F"/>
                </a:solidFill>
                <a:effectLst/>
                <a:uLnTx/>
                <a:uFillTx/>
                <a:latin typeface="Calibri Light (Headings)"/>
                <a:ea typeface="+mj-ea"/>
                <a:cs typeface="+mj-cs"/>
              </a:rPr>
              <a:t>Issue 5-2-1: Procedures and configurations of test cases on cell switch delay</a:t>
            </a:r>
            <a:endParaRPr lang="en-US" dirty="0"/>
          </a:p>
        </p:txBody>
      </p:sp>
      <p:sp>
        <p:nvSpPr>
          <p:cNvPr id="4" name="Subtitle 3">
            <a:extLst>
              <a:ext uri="{FF2B5EF4-FFF2-40B4-BE49-F238E27FC236}">
                <a16:creationId xmlns:a16="http://schemas.microsoft.com/office/drawing/2014/main" id="{F0A8922B-DF2E-B34A-6545-4EC519E69D48}"/>
              </a:ext>
            </a:extLst>
          </p:cNvPr>
          <p:cNvSpPr>
            <a:spLocks noGrp="1"/>
          </p:cNvSpPr>
          <p:nvPr>
            <p:ph type="subTitle" idx="1"/>
          </p:nvPr>
        </p:nvSpPr>
        <p:spPr>
          <a:xfrm>
            <a:off x="494189" y="745651"/>
            <a:ext cx="11188223" cy="265907"/>
          </a:xfrm>
        </p:spPr>
        <p:txBody>
          <a:bodyPr/>
          <a:lstStyle/>
          <a:p>
            <a:r>
              <a:rPr lang="en-US" b="1" dirty="0"/>
              <a:t>Type 2: UE capable of ‘early PRACH’ only</a:t>
            </a:r>
          </a:p>
        </p:txBody>
      </p:sp>
      <p:cxnSp>
        <p:nvCxnSpPr>
          <p:cNvPr id="9" name="Straight Arrow Connector 8">
            <a:extLst>
              <a:ext uri="{FF2B5EF4-FFF2-40B4-BE49-F238E27FC236}">
                <a16:creationId xmlns:a16="http://schemas.microsoft.com/office/drawing/2014/main" id="{62925DF4-4AF3-494C-1CCD-7EB08C643333}"/>
              </a:ext>
            </a:extLst>
          </p:cNvPr>
          <p:cNvCxnSpPr>
            <a:cxnSpLocks/>
          </p:cNvCxnSpPr>
          <p:nvPr/>
        </p:nvCxnSpPr>
        <p:spPr>
          <a:xfrm>
            <a:off x="411126" y="4673192"/>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10" name="Picture 9">
            <a:extLst>
              <a:ext uri="{FF2B5EF4-FFF2-40B4-BE49-F238E27FC236}">
                <a16:creationId xmlns:a16="http://schemas.microsoft.com/office/drawing/2014/main" id="{17F90441-7B04-F84A-1EC1-5EA0D00E1560}"/>
              </a:ext>
            </a:extLst>
          </p:cNvPr>
          <p:cNvPicPr>
            <a:picLocks noChangeAspect="1"/>
          </p:cNvPicPr>
          <p:nvPr/>
        </p:nvPicPr>
        <p:blipFill>
          <a:blip r:embed="rId2"/>
          <a:stretch>
            <a:fillRect/>
          </a:stretch>
        </p:blipFill>
        <p:spPr>
          <a:xfrm>
            <a:off x="242661" y="2827152"/>
            <a:ext cx="335055" cy="562214"/>
          </a:xfrm>
          <a:prstGeom prst="rect">
            <a:avLst/>
          </a:prstGeom>
        </p:spPr>
      </p:pic>
      <p:sp>
        <p:nvSpPr>
          <p:cNvPr id="11" name="TextBox 10">
            <a:extLst>
              <a:ext uri="{FF2B5EF4-FFF2-40B4-BE49-F238E27FC236}">
                <a16:creationId xmlns:a16="http://schemas.microsoft.com/office/drawing/2014/main" id="{46A7E3E7-FF5E-4470-E823-F70C33C3D07F}"/>
              </a:ext>
            </a:extLst>
          </p:cNvPr>
          <p:cNvSpPr txBox="1"/>
          <p:nvPr/>
        </p:nvSpPr>
        <p:spPr>
          <a:xfrm>
            <a:off x="14992" y="2436188"/>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1</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(source cell)</a:t>
            </a:r>
          </a:p>
        </p:txBody>
      </p:sp>
      <p:pic>
        <p:nvPicPr>
          <p:cNvPr id="12" name="Picture 11">
            <a:extLst>
              <a:ext uri="{FF2B5EF4-FFF2-40B4-BE49-F238E27FC236}">
                <a16:creationId xmlns:a16="http://schemas.microsoft.com/office/drawing/2014/main" id="{8A8BE392-0382-F52F-4000-927C6DF523F5}"/>
              </a:ext>
            </a:extLst>
          </p:cNvPr>
          <p:cNvPicPr>
            <a:picLocks noChangeAspect="1"/>
          </p:cNvPicPr>
          <p:nvPr/>
        </p:nvPicPr>
        <p:blipFill>
          <a:blip r:embed="rId3"/>
          <a:stretch>
            <a:fillRect/>
          </a:stretch>
        </p:blipFill>
        <p:spPr>
          <a:xfrm>
            <a:off x="167871" y="4388359"/>
            <a:ext cx="216832" cy="373435"/>
          </a:xfrm>
          <a:prstGeom prst="rect">
            <a:avLst/>
          </a:prstGeom>
        </p:spPr>
      </p:pic>
      <p:cxnSp>
        <p:nvCxnSpPr>
          <p:cNvPr id="22" name="Straight Arrow Connector 21">
            <a:extLst>
              <a:ext uri="{FF2B5EF4-FFF2-40B4-BE49-F238E27FC236}">
                <a16:creationId xmlns:a16="http://schemas.microsoft.com/office/drawing/2014/main" id="{96FF4A94-F334-0199-4250-30CE48E28F24}"/>
              </a:ext>
            </a:extLst>
          </p:cNvPr>
          <p:cNvCxnSpPr>
            <a:cxnSpLocks/>
          </p:cNvCxnSpPr>
          <p:nvPr/>
        </p:nvCxnSpPr>
        <p:spPr>
          <a:xfrm>
            <a:off x="411126" y="3349110"/>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23" name="Picture 22">
            <a:extLst>
              <a:ext uri="{FF2B5EF4-FFF2-40B4-BE49-F238E27FC236}">
                <a16:creationId xmlns:a16="http://schemas.microsoft.com/office/drawing/2014/main" id="{69A6E7C0-8703-B78E-47D9-49BD0F886220}"/>
              </a:ext>
            </a:extLst>
          </p:cNvPr>
          <p:cNvPicPr>
            <a:picLocks noChangeAspect="1"/>
          </p:cNvPicPr>
          <p:nvPr/>
        </p:nvPicPr>
        <p:blipFill>
          <a:blip r:embed="rId2"/>
          <a:stretch>
            <a:fillRect/>
          </a:stretch>
        </p:blipFill>
        <p:spPr>
          <a:xfrm>
            <a:off x="242661" y="1561678"/>
            <a:ext cx="335055" cy="562214"/>
          </a:xfrm>
          <a:prstGeom prst="rect">
            <a:avLst/>
          </a:prstGeom>
        </p:spPr>
      </p:pic>
      <p:sp>
        <p:nvSpPr>
          <p:cNvPr id="24" name="TextBox 23">
            <a:extLst>
              <a:ext uri="{FF2B5EF4-FFF2-40B4-BE49-F238E27FC236}">
                <a16:creationId xmlns:a16="http://schemas.microsoft.com/office/drawing/2014/main" id="{E0ECA59E-ED20-CEFF-54EC-D39861A46438}"/>
              </a:ext>
            </a:extLst>
          </p:cNvPr>
          <p:cNvSpPr txBox="1"/>
          <p:nvPr/>
        </p:nvSpPr>
        <p:spPr>
          <a:xfrm>
            <a:off x="14992" y="1170714"/>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2</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(target cell)</a:t>
            </a:r>
          </a:p>
        </p:txBody>
      </p:sp>
      <p:cxnSp>
        <p:nvCxnSpPr>
          <p:cNvPr id="25" name="Straight Arrow Connector 24">
            <a:extLst>
              <a:ext uri="{FF2B5EF4-FFF2-40B4-BE49-F238E27FC236}">
                <a16:creationId xmlns:a16="http://schemas.microsoft.com/office/drawing/2014/main" id="{D9351A39-ACCE-30CB-CB71-CFCFF3A67842}"/>
              </a:ext>
            </a:extLst>
          </p:cNvPr>
          <p:cNvCxnSpPr>
            <a:cxnSpLocks/>
          </p:cNvCxnSpPr>
          <p:nvPr/>
        </p:nvCxnSpPr>
        <p:spPr>
          <a:xfrm>
            <a:off x="411126" y="2083636"/>
            <a:ext cx="11550502" cy="0"/>
          </a:xfrm>
          <a:prstGeom prst="straightConnector1">
            <a:avLst/>
          </a:prstGeom>
          <a:noFill/>
          <a:ln w="12700" cap="rnd" cmpd="sng" algn="ctr">
            <a:solidFill>
              <a:schemeClr val="tx1"/>
            </a:solidFill>
            <a:prstDash val="solid"/>
            <a:round/>
            <a:headEnd type="none" w="med" len="med"/>
            <a:tailEnd type="arrow" w="sm" len="sm"/>
          </a:ln>
          <a:effectLst/>
        </p:spPr>
      </p:cxnSp>
      <p:cxnSp>
        <p:nvCxnSpPr>
          <p:cNvPr id="52" name="Straight Arrow Connector 51">
            <a:extLst>
              <a:ext uri="{FF2B5EF4-FFF2-40B4-BE49-F238E27FC236}">
                <a16:creationId xmlns:a16="http://schemas.microsoft.com/office/drawing/2014/main" id="{2346EBAD-50C2-CA9D-00D2-AE5A766F6975}"/>
              </a:ext>
            </a:extLst>
          </p:cNvPr>
          <p:cNvCxnSpPr>
            <a:cxnSpLocks/>
          </p:cNvCxnSpPr>
          <p:nvPr/>
        </p:nvCxnSpPr>
        <p:spPr>
          <a:xfrm flipV="1">
            <a:off x="1348876"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53" name="TextBox 52">
            <a:extLst>
              <a:ext uri="{FF2B5EF4-FFF2-40B4-BE49-F238E27FC236}">
                <a16:creationId xmlns:a16="http://schemas.microsoft.com/office/drawing/2014/main" id="{C6FFC01C-050E-AA8A-8D50-A7021EA6A344}"/>
              </a:ext>
            </a:extLst>
          </p:cNvPr>
          <p:cNvSpPr txBox="1"/>
          <p:nvPr/>
        </p:nvSpPr>
        <p:spPr>
          <a:xfrm rot="16200000">
            <a:off x="-54848" y="3589108"/>
            <a:ext cx="1479451" cy="62055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Connection establishment and L3 MO config.</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54" name="Straight Connector 53">
            <a:extLst>
              <a:ext uri="{FF2B5EF4-FFF2-40B4-BE49-F238E27FC236}">
                <a16:creationId xmlns:a16="http://schemas.microsoft.com/office/drawing/2014/main" id="{4FAE6C25-0412-BC77-220C-5F0DAF1BE6E6}"/>
              </a:ext>
            </a:extLst>
          </p:cNvPr>
          <p:cNvCxnSpPr>
            <a:cxnSpLocks/>
          </p:cNvCxnSpPr>
          <p:nvPr/>
        </p:nvCxnSpPr>
        <p:spPr>
          <a:xfrm flipH="1">
            <a:off x="331625" y="5144438"/>
            <a:ext cx="2097493" cy="0"/>
          </a:xfrm>
          <a:prstGeom prst="line">
            <a:avLst/>
          </a:prstGeom>
          <a:noFill/>
          <a:ln w="9525" cap="flat" cmpd="sng" algn="ctr">
            <a:solidFill>
              <a:srgbClr val="000000"/>
            </a:solidFill>
            <a:prstDash val="solid"/>
            <a:headEnd type="triangle" w="med" len="med"/>
            <a:tailEnd type="triangle" w="med" len="med"/>
          </a:ln>
          <a:effectLst/>
        </p:spPr>
      </p:cxnSp>
      <p:sp>
        <p:nvSpPr>
          <p:cNvPr id="55" name="TextBox 54">
            <a:extLst>
              <a:ext uri="{FF2B5EF4-FFF2-40B4-BE49-F238E27FC236}">
                <a16:creationId xmlns:a16="http://schemas.microsoft.com/office/drawing/2014/main" id="{13FCF2E3-2ADF-6AAC-5AC1-706A2A17ECF0}"/>
              </a:ext>
            </a:extLst>
          </p:cNvPr>
          <p:cNvSpPr txBox="1"/>
          <p:nvPr/>
        </p:nvSpPr>
        <p:spPr>
          <a:xfrm>
            <a:off x="331625" y="5233039"/>
            <a:ext cx="2097494" cy="141833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establishes a connection with the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provide L3 measurement configuration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 L3 result of cell 2 to cell 1</a:t>
            </a:r>
          </a:p>
        </p:txBody>
      </p:sp>
      <p:sp>
        <p:nvSpPr>
          <p:cNvPr id="57" name="TextBox 56">
            <a:extLst>
              <a:ext uri="{FF2B5EF4-FFF2-40B4-BE49-F238E27FC236}">
                <a16:creationId xmlns:a16="http://schemas.microsoft.com/office/drawing/2014/main" id="{62307521-621F-0B52-42A2-877955F1FCCE}"/>
              </a:ext>
            </a:extLst>
          </p:cNvPr>
          <p:cNvSpPr txBox="1"/>
          <p:nvPr/>
        </p:nvSpPr>
        <p:spPr>
          <a:xfrm>
            <a:off x="1168852"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T1</a:t>
            </a:r>
          </a:p>
        </p:txBody>
      </p:sp>
      <p:cxnSp>
        <p:nvCxnSpPr>
          <p:cNvPr id="60" name="Straight Arrow Connector 59">
            <a:extLst>
              <a:ext uri="{FF2B5EF4-FFF2-40B4-BE49-F238E27FC236}">
                <a16:creationId xmlns:a16="http://schemas.microsoft.com/office/drawing/2014/main" id="{890A8460-63D8-B36A-5C2D-07657A1C9555}"/>
              </a:ext>
            </a:extLst>
          </p:cNvPr>
          <p:cNvCxnSpPr>
            <a:cxnSpLocks/>
          </p:cNvCxnSpPr>
          <p:nvPr/>
        </p:nvCxnSpPr>
        <p:spPr>
          <a:xfrm>
            <a:off x="1178755"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61" name="Arc 60">
            <a:extLst>
              <a:ext uri="{FF2B5EF4-FFF2-40B4-BE49-F238E27FC236}">
                <a16:creationId xmlns:a16="http://schemas.microsoft.com/office/drawing/2014/main" id="{E9F4FCB8-38B0-F902-9048-2E6E74D556C7}"/>
              </a:ext>
            </a:extLst>
          </p:cNvPr>
          <p:cNvSpPr/>
          <p:nvPr/>
        </p:nvSpPr>
        <p:spPr>
          <a:xfrm>
            <a:off x="1007055" y="3900407"/>
            <a:ext cx="1004316" cy="171355"/>
          </a:xfrm>
          <a:prstGeom prst="arc">
            <a:avLst>
              <a:gd name="adj1" fmla="val 21109716"/>
              <a:gd name="adj2" fmla="val 11234755"/>
            </a:avLst>
          </a:prstGeom>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cxnSp>
        <p:nvCxnSpPr>
          <p:cNvPr id="63" name="Straight Arrow Connector 62">
            <a:extLst>
              <a:ext uri="{FF2B5EF4-FFF2-40B4-BE49-F238E27FC236}">
                <a16:creationId xmlns:a16="http://schemas.microsoft.com/office/drawing/2014/main" id="{8F616490-92ED-D9F6-AAB7-5929AD7DA7EB}"/>
              </a:ext>
            </a:extLst>
          </p:cNvPr>
          <p:cNvCxnSpPr>
            <a:cxnSpLocks/>
          </p:cNvCxnSpPr>
          <p:nvPr/>
        </p:nvCxnSpPr>
        <p:spPr>
          <a:xfrm>
            <a:off x="1435043" y="1497151"/>
            <a:ext cx="10397836"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6" name="Straight Arrow Connector 65">
            <a:extLst>
              <a:ext uri="{FF2B5EF4-FFF2-40B4-BE49-F238E27FC236}">
                <a16:creationId xmlns:a16="http://schemas.microsoft.com/office/drawing/2014/main" id="{FCB3465D-AE13-0C99-9F43-F00AD49B37D6}"/>
              </a:ext>
            </a:extLst>
          </p:cNvPr>
          <p:cNvCxnSpPr>
            <a:cxnSpLocks/>
          </p:cNvCxnSpPr>
          <p:nvPr/>
        </p:nvCxnSpPr>
        <p:spPr>
          <a:xfrm>
            <a:off x="1074287" y="2747680"/>
            <a:ext cx="10758592"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8" name="Straight Arrow Connector 67">
            <a:extLst>
              <a:ext uri="{FF2B5EF4-FFF2-40B4-BE49-F238E27FC236}">
                <a16:creationId xmlns:a16="http://schemas.microsoft.com/office/drawing/2014/main" id="{253D5136-256F-9D35-FAF7-2264332A1287}"/>
              </a:ext>
            </a:extLst>
          </p:cNvPr>
          <p:cNvCxnSpPr>
            <a:cxnSpLocks/>
          </p:cNvCxnSpPr>
          <p:nvPr/>
        </p:nvCxnSpPr>
        <p:spPr>
          <a:xfrm flipV="1">
            <a:off x="890052" y="2747679"/>
            <a:ext cx="172335" cy="601431"/>
          </a:xfrm>
          <a:prstGeom prst="straightConnector1">
            <a:avLst/>
          </a:prstGeom>
          <a:noFill/>
          <a:ln w="12700" cap="rnd" cmpd="sng" algn="ctr">
            <a:solidFill>
              <a:srgbClr val="00B050"/>
            </a:solidFill>
            <a:prstDash val="sysDash"/>
            <a:round/>
            <a:headEnd type="none" w="med" len="med"/>
            <a:tailEnd type="none" w="sm" len="sm"/>
          </a:ln>
          <a:effectLst/>
        </p:spPr>
      </p:cxnSp>
      <p:sp>
        <p:nvSpPr>
          <p:cNvPr id="71" name="TextBox 70">
            <a:extLst>
              <a:ext uri="{FF2B5EF4-FFF2-40B4-BE49-F238E27FC236}">
                <a16:creationId xmlns:a16="http://schemas.microsoft.com/office/drawing/2014/main" id="{F46C7F7B-1C48-D328-6D64-5B9D52EB7E2A}"/>
              </a:ext>
            </a:extLst>
          </p:cNvPr>
          <p:cNvSpPr txBox="1"/>
          <p:nvPr/>
        </p:nvSpPr>
        <p:spPr>
          <a:xfrm>
            <a:off x="660583" y="2483262"/>
            <a:ext cx="1222795"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 dBm</a:t>
            </a:r>
          </a:p>
        </p:txBody>
      </p:sp>
      <p:sp>
        <p:nvSpPr>
          <p:cNvPr id="73" name="TextBox 72">
            <a:extLst>
              <a:ext uri="{FF2B5EF4-FFF2-40B4-BE49-F238E27FC236}">
                <a16:creationId xmlns:a16="http://schemas.microsoft.com/office/drawing/2014/main" id="{65B3B308-9F73-B1C8-7A9C-3792A9CDA9EB}"/>
              </a:ext>
            </a:extLst>
          </p:cNvPr>
          <p:cNvSpPr txBox="1"/>
          <p:nvPr/>
        </p:nvSpPr>
        <p:spPr>
          <a:xfrm>
            <a:off x="990570" y="1232734"/>
            <a:ext cx="134402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X+Y dBm</a:t>
            </a:r>
          </a:p>
        </p:txBody>
      </p:sp>
      <p:cxnSp>
        <p:nvCxnSpPr>
          <p:cNvPr id="76" name="Straight Arrow Connector 75">
            <a:extLst>
              <a:ext uri="{FF2B5EF4-FFF2-40B4-BE49-F238E27FC236}">
                <a16:creationId xmlns:a16="http://schemas.microsoft.com/office/drawing/2014/main" id="{C3E0220E-9872-8457-3121-F352180BA70D}"/>
              </a:ext>
            </a:extLst>
          </p:cNvPr>
          <p:cNvCxnSpPr>
            <a:cxnSpLocks/>
          </p:cNvCxnSpPr>
          <p:nvPr/>
        </p:nvCxnSpPr>
        <p:spPr>
          <a:xfrm flipV="1">
            <a:off x="1262708" y="1473604"/>
            <a:ext cx="172335" cy="601431"/>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80" name="Straight Arrow Connector 79">
            <a:extLst>
              <a:ext uri="{FF2B5EF4-FFF2-40B4-BE49-F238E27FC236}">
                <a16:creationId xmlns:a16="http://schemas.microsoft.com/office/drawing/2014/main" id="{BF8ED7A5-89A0-774B-F5B9-D3737785D457}"/>
              </a:ext>
            </a:extLst>
          </p:cNvPr>
          <p:cNvCxnSpPr>
            <a:cxnSpLocks/>
          </p:cNvCxnSpPr>
          <p:nvPr/>
        </p:nvCxnSpPr>
        <p:spPr>
          <a:xfrm>
            <a:off x="2429118"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1" name="Straight Arrow Connector 80">
            <a:extLst>
              <a:ext uri="{FF2B5EF4-FFF2-40B4-BE49-F238E27FC236}">
                <a16:creationId xmlns:a16="http://schemas.microsoft.com/office/drawing/2014/main" id="{EEA8D684-18D3-6FF6-0177-FAD17FA693A1}"/>
              </a:ext>
            </a:extLst>
          </p:cNvPr>
          <p:cNvCxnSpPr>
            <a:cxnSpLocks/>
          </p:cNvCxnSpPr>
          <p:nvPr/>
        </p:nvCxnSpPr>
        <p:spPr>
          <a:xfrm>
            <a:off x="1512130"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2" name="Straight Arrow Connector 81">
            <a:extLst>
              <a:ext uri="{FF2B5EF4-FFF2-40B4-BE49-F238E27FC236}">
                <a16:creationId xmlns:a16="http://schemas.microsoft.com/office/drawing/2014/main" id="{8BC6433A-10C6-85EF-9E63-2E406EEF5C72}"/>
              </a:ext>
            </a:extLst>
          </p:cNvPr>
          <p:cNvCxnSpPr>
            <a:cxnSpLocks/>
          </p:cNvCxnSpPr>
          <p:nvPr/>
        </p:nvCxnSpPr>
        <p:spPr>
          <a:xfrm flipV="1">
            <a:off x="1682251"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5" name="Straight Arrow Connector 84">
            <a:extLst>
              <a:ext uri="{FF2B5EF4-FFF2-40B4-BE49-F238E27FC236}">
                <a16:creationId xmlns:a16="http://schemas.microsoft.com/office/drawing/2014/main" id="{9C9CEB8D-E2F3-E146-83B8-0BD3FC50064D}"/>
              </a:ext>
            </a:extLst>
          </p:cNvPr>
          <p:cNvCxnSpPr>
            <a:cxnSpLocks/>
          </p:cNvCxnSpPr>
          <p:nvPr/>
        </p:nvCxnSpPr>
        <p:spPr>
          <a:xfrm>
            <a:off x="1831217"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86" name="TextBox 85">
            <a:extLst>
              <a:ext uri="{FF2B5EF4-FFF2-40B4-BE49-F238E27FC236}">
                <a16:creationId xmlns:a16="http://schemas.microsoft.com/office/drawing/2014/main" id="{03E7D373-033C-1F3F-403D-70C8A671DF6A}"/>
              </a:ext>
            </a:extLst>
          </p:cNvPr>
          <p:cNvSpPr txBox="1"/>
          <p:nvPr/>
        </p:nvSpPr>
        <p:spPr>
          <a:xfrm rot="16200000">
            <a:off x="1360166"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L3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89" name="Straight Arrow Connector 88">
            <a:extLst>
              <a:ext uri="{FF2B5EF4-FFF2-40B4-BE49-F238E27FC236}">
                <a16:creationId xmlns:a16="http://schemas.microsoft.com/office/drawing/2014/main" id="{D30D57BE-AB7E-BF2F-D43F-A3E6F10DEEB0}"/>
              </a:ext>
            </a:extLst>
          </p:cNvPr>
          <p:cNvCxnSpPr>
            <a:cxnSpLocks/>
          </p:cNvCxnSpPr>
          <p:nvPr/>
        </p:nvCxnSpPr>
        <p:spPr>
          <a:xfrm flipV="1">
            <a:off x="293692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0" name="TextBox 89">
            <a:extLst>
              <a:ext uri="{FF2B5EF4-FFF2-40B4-BE49-F238E27FC236}">
                <a16:creationId xmlns:a16="http://schemas.microsoft.com/office/drawing/2014/main" id="{4F486A45-6E31-40FF-1B1C-57873DA54BA5}"/>
              </a:ext>
            </a:extLst>
          </p:cNvPr>
          <p:cNvSpPr txBox="1"/>
          <p:nvPr/>
        </p:nvSpPr>
        <p:spPr>
          <a:xfrm rot="16200000">
            <a:off x="1876606"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configuration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1" name="Straight Arrow Connector 90">
            <a:extLst>
              <a:ext uri="{FF2B5EF4-FFF2-40B4-BE49-F238E27FC236}">
                <a16:creationId xmlns:a16="http://schemas.microsoft.com/office/drawing/2014/main" id="{36C0153E-9BE5-D15C-3CA9-7FB901C367D2}"/>
              </a:ext>
            </a:extLst>
          </p:cNvPr>
          <p:cNvCxnSpPr>
            <a:cxnSpLocks/>
          </p:cNvCxnSpPr>
          <p:nvPr/>
        </p:nvCxnSpPr>
        <p:spPr>
          <a:xfrm>
            <a:off x="432161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2" name="TextBox 91">
            <a:extLst>
              <a:ext uri="{FF2B5EF4-FFF2-40B4-BE49-F238E27FC236}">
                <a16:creationId xmlns:a16="http://schemas.microsoft.com/office/drawing/2014/main" id="{7D1A2A3A-EDA1-CB8C-3F6B-0E97688F0471}"/>
              </a:ext>
            </a:extLst>
          </p:cNvPr>
          <p:cNvSpPr txBox="1"/>
          <p:nvPr/>
        </p:nvSpPr>
        <p:spPr>
          <a:xfrm rot="16200000">
            <a:off x="3252661"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L1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3" name="Straight Connector 92">
            <a:extLst>
              <a:ext uri="{FF2B5EF4-FFF2-40B4-BE49-F238E27FC236}">
                <a16:creationId xmlns:a16="http://schemas.microsoft.com/office/drawing/2014/main" id="{46902473-9BCF-9761-E3F1-9C0464F6DE35}"/>
              </a:ext>
            </a:extLst>
          </p:cNvPr>
          <p:cNvCxnSpPr>
            <a:cxnSpLocks/>
          </p:cNvCxnSpPr>
          <p:nvPr/>
        </p:nvCxnSpPr>
        <p:spPr>
          <a:xfrm flipH="1">
            <a:off x="2429117" y="5144438"/>
            <a:ext cx="1892494" cy="0"/>
          </a:xfrm>
          <a:prstGeom prst="line">
            <a:avLst/>
          </a:prstGeom>
          <a:noFill/>
          <a:ln w="9525" cap="flat" cmpd="sng" algn="ctr">
            <a:solidFill>
              <a:srgbClr val="000000"/>
            </a:solidFill>
            <a:prstDash val="solid"/>
            <a:headEnd type="triangle" w="med" len="med"/>
            <a:tailEnd type="triangle" w="med" len="med"/>
          </a:ln>
          <a:effectLst/>
        </p:spPr>
      </p:cxnSp>
      <p:cxnSp>
        <p:nvCxnSpPr>
          <p:cNvPr id="96" name="Straight Connector 95">
            <a:extLst>
              <a:ext uri="{FF2B5EF4-FFF2-40B4-BE49-F238E27FC236}">
                <a16:creationId xmlns:a16="http://schemas.microsoft.com/office/drawing/2014/main" id="{DFB95868-BD51-C082-DD4F-ADCDAC0AE1A5}"/>
              </a:ext>
            </a:extLst>
          </p:cNvPr>
          <p:cNvCxnSpPr/>
          <p:nvPr/>
        </p:nvCxnSpPr>
        <p:spPr>
          <a:xfrm flipV="1">
            <a:off x="2429118"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C6F2053-C1E9-A6CB-3B71-9B4DF6AE0C16}"/>
              </a:ext>
            </a:extLst>
          </p:cNvPr>
          <p:cNvCxnSpPr/>
          <p:nvPr/>
        </p:nvCxnSpPr>
        <p:spPr>
          <a:xfrm flipV="1">
            <a:off x="4321613"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892F87BA-B45F-EBB2-B8B1-6E87E1F5D889}"/>
              </a:ext>
            </a:extLst>
          </p:cNvPr>
          <p:cNvSpPr txBox="1"/>
          <p:nvPr/>
        </p:nvSpPr>
        <p:spPr>
          <a:xfrm>
            <a:off x="3153834"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T2</a:t>
            </a:r>
          </a:p>
        </p:txBody>
      </p:sp>
      <p:cxnSp>
        <p:nvCxnSpPr>
          <p:cNvPr id="99" name="Straight Connector 98">
            <a:extLst>
              <a:ext uri="{FF2B5EF4-FFF2-40B4-BE49-F238E27FC236}">
                <a16:creationId xmlns:a16="http://schemas.microsoft.com/office/drawing/2014/main" id="{E33196B3-69C5-3233-2666-0262BA75FC8A}"/>
              </a:ext>
            </a:extLst>
          </p:cNvPr>
          <p:cNvCxnSpPr>
            <a:cxnSpLocks/>
          </p:cNvCxnSpPr>
          <p:nvPr/>
        </p:nvCxnSpPr>
        <p:spPr>
          <a:xfrm flipH="1">
            <a:off x="4306962" y="5144438"/>
            <a:ext cx="1952782" cy="0"/>
          </a:xfrm>
          <a:prstGeom prst="line">
            <a:avLst/>
          </a:prstGeom>
          <a:noFill/>
          <a:ln w="9525" cap="flat" cmpd="sng" algn="ctr">
            <a:solidFill>
              <a:srgbClr val="000000"/>
            </a:solidFill>
            <a:prstDash val="solid"/>
            <a:headEnd type="triangle" w="med" len="med"/>
            <a:tailEnd type="triangle" w="med" len="med"/>
          </a:ln>
          <a:effectLst/>
        </p:spPr>
      </p:cxnSp>
      <p:sp>
        <p:nvSpPr>
          <p:cNvPr id="100" name="TextBox 99">
            <a:extLst>
              <a:ext uri="{FF2B5EF4-FFF2-40B4-BE49-F238E27FC236}">
                <a16:creationId xmlns:a16="http://schemas.microsoft.com/office/drawing/2014/main" id="{949BD04D-341E-5A0D-E52F-60DF84763AC3}"/>
              </a:ext>
            </a:extLst>
          </p:cNvPr>
          <p:cNvSpPr txBox="1"/>
          <p:nvPr/>
        </p:nvSpPr>
        <p:spPr>
          <a:xfrm>
            <a:off x="4857689"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T3 ([10] </a:t>
            </a:r>
            <a:r>
              <a:rPr kumimoji="0" lang="en-US" sz="14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ms</a:t>
            </a: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a:t>
            </a:r>
          </a:p>
        </p:txBody>
      </p:sp>
      <p:sp>
        <p:nvSpPr>
          <p:cNvPr id="101" name="TextBox 100">
            <a:extLst>
              <a:ext uri="{FF2B5EF4-FFF2-40B4-BE49-F238E27FC236}">
                <a16:creationId xmlns:a16="http://schemas.microsoft.com/office/drawing/2014/main" id="{A90B4355-9FD5-E7C8-AFB9-6574847D79B8}"/>
              </a:ext>
            </a:extLst>
          </p:cNvPr>
          <p:cNvSpPr txBox="1"/>
          <p:nvPr/>
        </p:nvSpPr>
        <p:spPr>
          <a:xfrm>
            <a:off x="2429117" y="5233039"/>
            <a:ext cx="1901325"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configures LTM-Config and CSI-</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MeasConfig</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reports L1 result of cell 2</a:t>
            </a:r>
          </a:p>
        </p:txBody>
      </p:sp>
      <p:cxnSp>
        <p:nvCxnSpPr>
          <p:cNvPr id="103" name="Straight Arrow Connector 102">
            <a:extLst>
              <a:ext uri="{FF2B5EF4-FFF2-40B4-BE49-F238E27FC236}">
                <a16:creationId xmlns:a16="http://schemas.microsoft.com/office/drawing/2014/main" id="{002F4F5A-253E-34B7-DC9A-74CD6E71644C}"/>
              </a:ext>
            </a:extLst>
          </p:cNvPr>
          <p:cNvCxnSpPr>
            <a:cxnSpLocks/>
          </p:cNvCxnSpPr>
          <p:nvPr/>
        </p:nvCxnSpPr>
        <p:spPr>
          <a:xfrm flipV="1">
            <a:off x="4713862"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4" name="TextBox 103">
            <a:extLst>
              <a:ext uri="{FF2B5EF4-FFF2-40B4-BE49-F238E27FC236}">
                <a16:creationId xmlns:a16="http://schemas.microsoft.com/office/drawing/2014/main" id="{9B8DA607-F6C1-46BB-2F77-8E84C9D2174C}"/>
              </a:ext>
            </a:extLst>
          </p:cNvPr>
          <p:cNvSpPr txBox="1"/>
          <p:nvPr/>
        </p:nvSpPr>
        <p:spPr>
          <a:xfrm rot="16200000">
            <a:off x="3653545"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TCI state activation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05" name="TextBox 104">
            <a:extLst>
              <a:ext uri="{FF2B5EF4-FFF2-40B4-BE49-F238E27FC236}">
                <a16:creationId xmlns:a16="http://schemas.microsoft.com/office/drawing/2014/main" id="{2381A116-52B7-4E16-8D2D-44CBB5AD6772}"/>
              </a:ext>
            </a:extLst>
          </p:cNvPr>
          <p:cNvSpPr txBox="1"/>
          <p:nvPr/>
        </p:nvSpPr>
        <p:spPr>
          <a:xfrm>
            <a:off x="4330442" y="5233039"/>
            <a:ext cx="1929302" cy="886461"/>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‘Candidate Cell TCI States Activation’ MAC CE</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Note: Joint or separate TCI states depending on UE capability</a:t>
            </a:r>
          </a:p>
        </p:txBody>
      </p:sp>
      <p:cxnSp>
        <p:nvCxnSpPr>
          <p:cNvPr id="107" name="Straight Connector 106">
            <a:extLst>
              <a:ext uri="{FF2B5EF4-FFF2-40B4-BE49-F238E27FC236}">
                <a16:creationId xmlns:a16="http://schemas.microsoft.com/office/drawing/2014/main" id="{83FCAECF-45DE-BDC8-546B-8B491CCEEE14}"/>
              </a:ext>
            </a:extLst>
          </p:cNvPr>
          <p:cNvCxnSpPr/>
          <p:nvPr/>
        </p:nvCxnSpPr>
        <p:spPr>
          <a:xfrm flipV="1">
            <a:off x="6296830"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9F590BF-2A0C-E57D-B46B-8A8452A7306C}"/>
              </a:ext>
            </a:extLst>
          </p:cNvPr>
          <p:cNvCxnSpPr>
            <a:cxnSpLocks/>
          </p:cNvCxnSpPr>
          <p:nvPr/>
        </p:nvCxnSpPr>
        <p:spPr>
          <a:xfrm flipV="1">
            <a:off x="6567474"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9" name="TextBox 108">
            <a:extLst>
              <a:ext uri="{FF2B5EF4-FFF2-40B4-BE49-F238E27FC236}">
                <a16:creationId xmlns:a16="http://schemas.microsoft.com/office/drawing/2014/main" id="{C904D414-0CE9-2C4E-D6FB-E23F9E96238E}"/>
              </a:ext>
            </a:extLst>
          </p:cNvPr>
          <p:cNvSpPr txBox="1"/>
          <p:nvPr/>
        </p:nvSpPr>
        <p:spPr>
          <a:xfrm rot="16200000">
            <a:off x="5507157"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PDCCH-order</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110" name="Straight Connector 109">
            <a:extLst>
              <a:ext uri="{FF2B5EF4-FFF2-40B4-BE49-F238E27FC236}">
                <a16:creationId xmlns:a16="http://schemas.microsoft.com/office/drawing/2014/main" id="{0F4214DE-02C0-33CE-5D0C-048A9F494C7B}"/>
              </a:ext>
            </a:extLst>
          </p:cNvPr>
          <p:cNvCxnSpPr>
            <a:cxnSpLocks/>
          </p:cNvCxnSpPr>
          <p:nvPr/>
        </p:nvCxnSpPr>
        <p:spPr>
          <a:xfrm flipH="1">
            <a:off x="6271037" y="5144438"/>
            <a:ext cx="1641909" cy="0"/>
          </a:xfrm>
          <a:prstGeom prst="line">
            <a:avLst/>
          </a:prstGeom>
          <a:noFill/>
          <a:ln w="9525" cap="flat" cmpd="sng" algn="ctr">
            <a:solidFill>
              <a:srgbClr val="000000"/>
            </a:solidFill>
            <a:prstDash val="solid"/>
            <a:headEnd type="triangle" w="med" len="med"/>
            <a:tailEnd type="triangle" w="med" len="med"/>
          </a:ln>
          <a:effectLst/>
        </p:spPr>
      </p:cxnSp>
      <p:sp>
        <p:nvSpPr>
          <p:cNvPr id="111" name="TextBox 110">
            <a:extLst>
              <a:ext uri="{FF2B5EF4-FFF2-40B4-BE49-F238E27FC236}">
                <a16:creationId xmlns:a16="http://schemas.microsoft.com/office/drawing/2014/main" id="{DB8688AB-3840-FD46-573F-8DC01E36D128}"/>
              </a:ext>
            </a:extLst>
          </p:cNvPr>
          <p:cNvSpPr txBox="1"/>
          <p:nvPr/>
        </p:nvSpPr>
        <p:spPr>
          <a:xfrm>
            <a:off x="6296829" y="5233039"/>
            <a:ext cx="1616117"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PDCCH-order</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PRACH to cell 2</a:t>
            </a:r>
          </a:p>
        </p:txBody>
      </p:sp>
      <p:cxnSp>
        <p:nvCxnSpPr>
          <p:cNvPr id="112" name="Straight Arrow Connector 111">
            <a:extLst>
              <a:ext uri="{FF2B5EF4-FFF2-40B4-BE49-F238E27FC236}">
                <a16:creationId xmlns:a16="http://schemas.microsoft.com/office/drawing/2014/main" id="{969C50E6-1EED-6DFE-5152-97CAB5C86F06}"/>
              </a:ext>
            </a:extLst>
          </p:cNvPr>
          <p:cNvCxnSpPr>
            <a:cxnSpLocks/>
          </p:cNvCxnSpPr>
          <p:nvPr/>
        </p:nvCxnSpPr>
        <p:spPr>
          <a:xfrm>
            <a:off x="7912946" y="2083636"/>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13" name="TextBox 112">
            <a:extLst>
              <a:ext uri="{FF2B5EF4-FFF2-40B4-BE49-F238E27FC236}">
                <a16:creationId xmlns:a16="http://schemas.microsoft.com/office/drawing/2014/main" id="{0B8FEDCE-711C-9088-9D49-AD29CA23C08A}"/>
              </a:ext>
            </a:extLst>
          </p:cNvPr>
          <p:cNvSpPr txBox="1"/>
          <p:nvPr/>
        </p:nvSpPr>
        <p:spPr>
          <a:xfrm rot="16200000">
            <a:off x="6843994"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15" name="Oval 114">
            <a:extLst>
              <a:ext uri="{FF2B5EF4-FFF2-40B4-BE49-F238E27FC236}">
                <a16:creationId xmlns:a16="http://schemas.microsoft.com/office/drawing/2014/main" id="{D1230272-FF82-F81D-410C-AE69662D60AF}"/>
              </a:ext>
            </a:extLst>
          </p:cNvPr>
          <p:cNvSpPr/>
          <p:nvPr/>
        </p:nvSpPr>
        <p:spPr>
          <a:xfrm rot="19245625">
            <a:off x="503178" y="1523854"/>
            <a:ext cx="486006" cy="726124"/>
          </a:xfrm>
          <a:prstGeom prst="ellipse">
            <a:avLst/>
          </a:prstGeom>
          <a:solidFill>
            <a:schemeClr val="bg2">
              <a:lumMod val="40000"/>
              <a:lumOff val="6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6" name="TextBox 115">
            <a:extLst>
              <a:ext uri="{FF2B5EF4-FFF2-40B4-BE49-F238E27FC236}">
                <a16:creationId xmlns:a16="http://schemas.microsoft.com/office/drawing/2014/main" id="{0BD1AC76-FF66-63BA-8FE7-5F3251728B4B}"/>
              </a:ext>
            </a:extLst>
          </p:cNvPr>
          <p:cNvSpPr txBox="1"/>
          <p:nvPr/>
        </p:nvSpPr>
        <p:spPr>
          <a:xfrm>
            <a:off x="416222" y="1711908"/>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Single SSB</a:t>
            </a:r>
          </a:p>
        </p:txBody>
      </p:sp>
      <p:sp>
        <p:nvSpPr>
          <p:cNvPr id="118" name="Oval 117">
            <a:extLst>
              <a:ext uri="{FF2B5EF4-FFF2-40B4-BE49-F238E27FC236}">
                <a16:creationId xmlns:a16="http://schemas.microsoft.com/office/drawing/2014/main" id="{113A9C4F-AA5F-5405-F9F1-8855C2ADEE93}"/>
              </a:ext>
            </a:extLst>
          </p:cNvPr>
          <p:cNvSpPr/>
          <p:nvPr/>
        </p:nvSpPr>
        <p:spPr>
          <a:xfrm rot="19245625">
            <a:off x="503178" y="2707997"/>
            <a:ext cx="486006" cy="726124"/>
          </a:xfrm>
          <a:prstGeom prst="ellipse">
            <a:avLst/>
          </a:prstGeom>
          <a:solidFill>
            <a:srgbClr val="00B0F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9" name="TextBox 118">
            <a:extLst>
              <a:ext uri="{FF2B5EF4-FFF2-40B4-BE49-F238E27FC236}">
                <a16:creationId xmlns:a16="http://schemas.microsoft.com/office/drawing/2014/main" id="{4640F3EC-F7AC-C253-EB7D-0D848D253945}"/>
              </a:ext>
            </a:extLst>
          </p:cNvPr>
          <p:cNvSpPr txBox="1"/>
          <p:nvPr/>
        </p:nvSpPr>
        <p:spPr>
          <a:xfrm>
            <a:off x="416222" y="2896051"/>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853DC"/>
                </a:solidFill>
                <a:effectLst/>
                <a:uLnTx/>
                <a:uFillTx/>
                <a:latin typeface="Qualcomm Office Regular" panose="020B0503030202060203"/>
                <a:ea typeface="+mn-ea"/>
                <a:cs typeface="Microsoft Sans Serif" panose="020B0604020202020204" pitchFamily="34" charset="0"/>
              </a:rPr>
              <a:t>Single SSB</a:t>
            </a:r>
          </a:p>
        </p:txBody>
      </p:sp>
      <p:cxnSp>
        <p:nvCxnSpPr>
          <p:cNvPr id="121" name="Straight Connector 120">
            <a:extLst>
              <a:ext uri="{FF2B5EF4-FFF2-40B4-BE49-F238E27FC236}">
                <a16:creationId xmlns:a16="http://schemas.microsoft.com/office/drawing/2014/main" id="{4258F88B-5348-4399-DF55-1EA247698F81}"/>
              </a:ext>
            </a:extLst>
          </p:cNvPr>
          <p:cNvCxnSpPr/>
          <p:nvPr/>
        </p:nvCxnSpPr>
        <p:spPr>
          <a:xfrm flipV="1">
            <a:off x="7912946"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68B7F2DA-8CD8-7899-DB92-E675437698B0}"/>
              </a:ext>
            </a:extLst>
          </p:cNvPr>
          <p:cNvCxnSpPr>
            <a:cxnSpLocks/>
          </p:cNvCxnSpPr>
          <p:nvPr/>
        </p:nvCxnSpPr>
        <p:spPr>
          <a:xfrm flipV="1">
            <a:off x="852034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23" name="TextBox 122">
            <a:extLst>
              <a:ext uri="{FF2B5EF4-FFF2-40B4-BE49-F238E27FC236}">
                <a16:creationId xmlns:a16="http://schemas.microsoft.com/office/drawing/2014/main" id="{FA366BF4-F8E5-A59A-1446-0C54DA8D87C2}"/>
              </a:ext>
            </a:extLst>
          </p:cNvPr>
          <p:cNvSpPr txBox="1"/>
          <p:nvPr/>
        </p:nvSpPr>
        <p:spPr>
          <a:xfrm rot="16200000">
            <a:off x="7460026" y="3561260"/>
            <a:ext cx="1741998" cy="413703"/>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cell switch command</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24" name="TextBox 123">
            <a:extLst>
              <a:ext uri="{FF2B5EF4-FFF2-40B4-BE49-F238E27FC236}">
                <a16:creationId xmlns:a16="http://schemas.microsoft.com/office/drawing/2014/main" id="{CCC64748-129A-8331-E7CD-CDBD77039125}"/>
              </a:ext>
            </a:extLst>
          </p:cNvPr>
          <p:cNvSpPr txBox="1"/>
          <p:nvPr/>
        </p:nvSpPr>
        <p:spPr>
          <a:xfrm>
            <a:off x="6763736" y="4905623"/>
            <a:ext cx="73951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highlight>
                  <a:srgbClr val="FFFF00"/>
                </a:highlight>
                <a:uLnTx/>
                <a:uFillTx/>
                <a:latin typeface="Qualcomm Office Regular" panose="020B0503030202060203"/>
                <a:ea typeface="+mn-ea"/>
                <a:cs typeface="Microsoft Sans Serif" panose="020B0604020202020204" pitchFamily="34" charset="0"/>
              </a:rPr>
              <a:t>T3</a:t>
            </a:r>
          </a:p>
        </p:txBody>
      </p:sp>
      <p:cxnSp>
        <p:nvCxnSpPr>
          <p:cNvPr id="125" name="Straight Arrow Connector 124">
            <a:extLst>
              <a:ext uri="{FF2B5EF4-FFF2-40B4-BE49-F238E27FC236}">
                <a16:creationId xmlns:a16="http://schemas.microsoft.com/office/drawing/2014/main" id="{126AFDB8-88A4-BAA2-BC29-FF47EED87C42}"/>
              </a:ext>
            </a:extLst>
          </p:cNvPr>
          <p:cNvCxnSpPr>
            <a:cxnSpLocks/>
          </p:cNvCxnSpPr>
          <p:nvPr/>
        </p:nvCxnSpPr>
        <p:spPr>
          <a:xfrm>
            <a:off x="9291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26" name="TextBox 125">
            <a:extLst>
              <a:ext uri="{FF2B5EF4-FFF2-40B4-BE49-F238E27FC236}">
                <a16:creationId xmlns:a16="http://schemas.microsoft.com/office/drawing/2014/main" id="{7584A8DD-E514-AB22-E9A4-55AAFD8E289B}"/>
              </a:ext>
            </a:extLst>
          </p:cNvPr>
          <p:cNvSpPr txBox="1"/>
          <p:nvPr/>
        </p:nvSpPr>
        <p:spPr>
          <a:xfrm rot="16200000">
            <a:off x="8222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Contention-free 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cxnSp>
        <p:nvCxnSpPr>
          <p:cNvPr id="127" name="Straight Connector 126">
            <a:extLst>
              <a:ext uri="{FF2B5EF4-FFF2-40B4-BE49-F238E27FC236}">
                <a16:creationId xmlns:a16="http://schemas.microsoft.com/office/drawing/2014/main" id="{F849D8AB-EE2D-3E77-FDFD-15A80C16311C}"/>
              </a:ext>
            </a:extLst>
          </p:cNvPr>
          <p:cNvCxnSpPr>
            <a:cxnSpLocks/>
          </p:cNvCxnSpPr>
          <p:nvPr/>
        </p:nvCxnSpPr>
        <p:spPr>
          <a:xfrm flipH="1">
            <a:off x="7912946" y="5144438"/>
            <a:ext cx="3548741" cy="0"/>
          </a:xfrm>
          <a:prstGeom prst="line">
            <a:avLst/>
          </a:prstGeom>
          <a:noFill/>
          <a:ln w="9525" cap="flat" cmpd="sng" algn="ctr">
            <a:solidFill>
              <a:srgbClr val="000000"/>
            </a:solidFill>
            <a:prstDash val="solid"/>
            <a:headEnd type="triangle" w="med" len="med"/>
            <a:tailEnd type="triangle" w="med" len="med"/>
          </a:ln>
          <a:effectLst/>
        </p:spPr>
      </p:cxnSp>
      <p:sp>
        <p:nvSpPr>
          <p:cNvPr id="128" name="TextBox 127">
            <a:extLst>
              <a:ext uri="{FF2B5EF4-FFF2-40B4-BE49-F238E27FC236}">
                <a16:creationId xmlns:a16="http://schemas.microsoft.com/office/drawing/2014/main" id="{4DEFBDF4-F395-C248-37DD-BD92DB5A01D8}"/>
              </a:ext>
            </a:extLst>
          </p:cNvPr>
          <p:cNvSpPr txBox="1"/>
          <p:nvPr/>
        </p:nvSpPr>
        <p:spPr>
          <a:xfrm>
            <a:off x="8114107" y="5233039"/>
            <a:ext cx="3371059" cy="1241045"/>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RACH-based:</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CF-PRACH</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RACH-less:</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continuously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UL grant</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PUSCH with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RRCReconfigurationComplete</a:t>
            </a: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p:txBody>
      </p:sp>
      <p:cxnSp>
        <p:nvCxnSpPr>
          <p:cNvPr id="129" name="Straight Arrow Connector 128">
            <a:extLst>
              <a:ext uri="{FF2B5EF4-FFF2-40B4-BE49-F238E27FC236}">
                <a16:creationId xmlns:a16="http://schemas.microsoft.com/office/drawing/2014/main" id="{A1E32672-1473-876F-A5F6-2FE88ED86D25}"/>
              </a:ext>
            </a:extLst>
          </p:cNvPr>
          <p:cNvCxnSpPr>
            <a:cxnSpLocks/>
          </p:cNvCxnSpPr>
          <p:nvPr/>
        </p:nvCxnSpPr>
        <p:spPr>
          <a:xfrm>
            <a:off x="11247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0" name="TextBox 129">
            <a:extLst>
              <a:ext uri="{FF2B5EF4-FFF2-40B4-BE49-F238E27FC236}">
                <a16:creationId xmlns:a16="http://schemas.microsoft.com/office/drawing/2014/main" id="{F164EBDD-DD1E-8BF6-FD2C-A80EA067B3EB}"/>
              </a:ext>
            </a:extLst>
          </p:cNvPr>
          <p:cNvSpPr txBox="1"/>
          <p:nvPr/>
        </p:nvSpPr>
        <p:spPr>
          <a:xfrm rot="16200000">
            <a:off x="10178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PUSCH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32" name="TextBox 131">
            <a:extLst>
              <a:ext uri="{FF2B5EF4-FFF2-40B4-BE49-F238E27FC236}">
                <a16:creationId xmlns:a16="http://schemas.microsoft.com/office/drawing/2014/main" id="{CB1DCA01-045F-18B2-9F9C-B624BF57C04F}"/>
              </a:ext>
            </a:extLst>
          </p:cNvPr>
          <p:cNvSpPr txBox="1"/>
          <p:nvPr/>
        </p:nvSpPr>
        <p:spPr>
          <a:xfrm>
            <a:off x="7982409"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RACH-based</a:t>
            </a:r>
          </a:p>
        </p:txBody>
      </p:sp>
      <p:sp>
        <p:nvSpPr>
          <p:cNvPr id="134" name="Rectangle 133">
            <a:extLst>
              <a:ext uri="{FF2B5EF4-FFF2-40B4-BE49-F238E27FC236}">
                <a16:creationId xmlns:a16="http://schemas.microsoft.com/office/drawing/2014/main" id="{F7699A5D-1A85-90A9-BAC6-7FCA4B88B155}"/>
              </a:ext>
            </a:extLst>
          </p:cNvPr>
          <p:cNvSpPr/>
          <p:nvPr/>
        </p:nvSpPr>
        <p:spPr>
          <a:xfrm>
            <a:off x="1062387" y="2763753"/>
            <a:ext cx="10770492" cy="569282"/>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36" name="TextBox 135">
            <a:extLst>
              <a:ext uri="{FF2B5EF4-FFF2-40B4-BE49-F238E27FC236}">
                <a16:creationId xmlns:a16="http://schemas.microsoft.com/office/drawing/2014/main" id="{07AA4BE7-030B-D14E-6ED8-C169295EA90B}"/>
              </a:ext>
            </a:extLst>
          </p:cNvPr>
          <p:cNvSpPr txBox="1"/>
          <p:nvPr/>
        </p:nvSpPr>
        <p:spPr>
          <a:xfrm>
            <a:off x="9779724"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RACH-less</a:t>
            </a:r>
          </a:p>
        </p:txBody>
      </p:sp>
      <p:sp>
        <p:nvSpPr>
          <p:cNvPr id="137" name="Rectangle: Rounded Corners 136">
            <a:extLst>
              <a:ext uri="{FF2B5EF4-FFF2-40B4-BE49-F238E27FC236}">
                <a16:creationId xmlns:a16="http://schemas.microsoft.com/office/drawing/2014/main" id="{FCC927C6-451E-5F6E-5B5B-C1247057F17E}"/>
              </a:ext>
            </a:extLst>
          </p:cNvPr>
          <p:cNvSpPr/>
          <p:nvPr/>
        </p:nvSpPr>
        <p:spPr>
          <a:xfrm>
            <a:off x="9904539" y="1979086"/>
            <a:ext cx="1472396"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cxnSp>
        <p:nvCxnSpPr>
          <p:cNvPr id="138" name="Straight Arrow Connector 137">
            <a:extLst>
              <a:ext uri="{FF2B5EF4-FFF2-40B4-BE49-F238E27FC236}">
                <a16:creationId xmlns:a16="http://schemas.microsoft.com/office/drawing/2014/main" id="{3FA4833C-AB18-5DD5-EC9E-2642BCC4FB93}"/>
              </a:ext>
            </a:extLst>
          </p:cNvPr>
          <p:cNvCxnSpPr>
            <a:cxnSpLocks/>
          </p:cNvCxnSpPr>
          <p:nvPr/>
        </p:nvCxnSpPr>
        <p:spPr>
          <a:xfrm flipV="1">
            <a:off x="10469238"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9" name="TextBox 138">
            <a:extLst>
              <a:ext uri="{FF2B5EF4-FFF2-40B4-BE49-F238E27FC236}">
                <a16:creationId xmlns:a16="http://schemas.microsoft.com/office/drawing/2014/main" id="{4104EB60-6116-6BD0-545D-6AF07CC9D545}"/>
              </a:ext>
            </a:extLst>
          </p:cNvPr>
          <p:cNvSpPr txBox="1"/>
          <p:nvPr/>
        </p:nvSpPr>
        <p:spPr>
          <a:xfrm rot="16200000">
            <a:off x="9391388"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UL grant</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41" name="TextBox 140">
            <a:extLst>
              <a:ext uri="{FF2B5EF4-FFF2-40B4-BE49-F238E27FC236}">
                <a16:creationId xmlns:a16="http://schemas.microsoft.com/office/drawing/2014/main" id="{84759FF5-4F88-2FD9-F951-A2BEEE013028}"/>
              </a:ext>
            </a:extLst>
          </p:cNvPr>
          <p:cNvSpPr txBox="1"/>
          <p:nvPr/>
        </p:nvSpPr>
        <p:spPr>
          <a:xfrm>
            <a:off x="9119363"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highlight>
                  <a:srgbClr val="FFFF00"/>
                </a:highlight>
                <a:uLnTx/>
                <a:uFillTx/>
                <a:latin typeface="Qualcomm Office Regular" panose="020B0503030202060203"/>
                <a:ea typeface="+mn-ea"/>
                <a:cs typeface="Microsoft Sans Serif" panose="020B0604020202020204" pitchFamily="34" charset="0"/>
              </a:rPr>
              <a:t>T4</a:t>
            </a:r>
          </a:p>
        </p:txBody>
      </p:sp>
      <p:sp>
        <p:nvSpPr>
          <p:cNvPr id="148" name="Arc 147">
            <a:extLst>
              <a:ext uri="{FF2B5EF4-FFF2-40B4-BE49-F238E27FC236}">
                <a16:creationId xmlns:a16="http://schemas.microsoft.com/office/drawing/2014/main" id="{3EC31059-9054-54BC-696D-7980DEAE034A}"/>
              </a:ext>
            </a:extLst>
          </p:cNvPr>
          <p:cNvSpPr/>
          <p:nvPr/>
        </p:nvSpPr>
        <p:spPr>
          <a:xfrm flipV="1">
            <a:off x="104782" y="4836432"/>
            <a:ext cx="11577616" cy="443144"/>
          </a:xfrm>
          <a:prstGeom prst="arc">
            <a:avLst>
              <a:gd name="adj1" fmla="val 21565115"/>
              <a:gd name="adj2" fmla="val 10838591"/>
            </a:avLst>
          </a:prstGeom>
          <a:ln w="12700" cap="rnd">
            <a:solidFill>
              <a:schemeClr val="tx1"/>
            </a:solidFill>
            <a:prstDash val="sysDash"/>
            <a:round/>
            <a:headEnd type="none" w="sm" len="sm"/>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sp>
        <p:nvSpPr>
          <p:cNvPr id="149" name="Rectangle: Rounded Corners 148">
            <a:extLst>
              <a:ext uri="{FF2B5EF4-FFF2-40B4-BE49-F238E27FC236}">
                <a16:creationId xmlns:a16="http://schemas.microsoft.com/office/drawing/2014/main" id="{CA4BD507-9F87-A554-CB70-46168E8841FA}"/>
              </a:ext>
            </a:extLst>
          </p:cNvPr>
          <p:cNvSpPr/>
          <p:nvPr/>
        </p:nvSpPr>
        <p:spPr>
          <a:xfrm>
            <a:off x="4356865" y="1170714"/>
            <a:ext cx="1964539" cy="5619385"/>
          </a:xfrm>
          <a:prstGeom prst="roundRect">
            <a:avLst>
              <a:gd name="adj" fmla="val 5273"/>
            </a:avLst>
          </a:prstGeom>
          <a:solidFill>
            <a:schemeClr val="bg1">
              <a:lumMod val="10000"/>
              <a:alpha val="46000"/>
            </a:schemeClr>
          </a:solidFill>
          <a:ln w="15875" cap="flat" cmpd="sng" algn="ctr">
            <a:noFill/>
            <a:prstDash val="solid"/>
          </a:ln>
          <a:effectLst/>
        </p:spPr>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F7F8FA"/>
                </a:solidFill>
                <a:effectLst/>
                <a:uLnTx/>
                <a:uFillTx/>
                <a:latin typeface="Qualcomm Office Regular" panose="020B0503030202060203"/>
                <a:ea typeface="+mn-ea"/>
                <a:cs typeface="Microsoft Sans Serif" panose="020B0604020202020204" pitchFamily="34" charset="0"/>
              </a:rPr>
              <a:t>skip</a:t>
            </a:r>
          </a:p>
        </p:txBody>
      </p:sp>
      <p:sp>
        <p:nvSpPr>
          <p:cNvPr id="3" name="TextBox 2">
            <a:extLst>
              <a:ext uri="{FF2B5EF4-FFF2-40B4-BE49-F238E27FC236}">
                <a16:creationId xmlns:a16="http://schemas.microsoft.com/office/drawing/2014/main" id="{BCAC408D-A026-6F42-0511-1C51D8049BEF}"/>
              </a:ext>
            </a:extLst>
          </p:cNvPr>
          <p:cNvSpPr txBox="1"/>
          <p:nvPr/>
        </p:nvSpPr>
        <p:spPr>
          <a:xfrm>
            <a:off x="10838495" y="4885480"/>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Reset</a:t>
            </a:r>
          </a:p>
        </p:txBody>
      </p:sp>
    </p:spTree>
    <p:extLst>
      <p:ext uri="{BB962C8B-B14F-4D97-AF65-F5344CB8AC3E}">
        <p14:creationId xmlns:p14="http://schemas.microsoft.com/office/powerpoint/2010/main" val="269355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ectangle: Rounded Corners 130">
            <a:extLst>
              <a:ext uri="{FF2B5EF4-FFF2-40B4-BE49-F238E27FC236}">
                <a16:creationId xmlns:a16="http://schemas.microsoft.com/office/drawing/2014/main" id="{E7DB0839-C35E-5265-F2B6-9F193DF20219}"/>
              </a:ext>
            </a:extLst>
          </p:cNvPr>
          <p:cNvSpPr/>
          <p:nvPr/>
        </p:nvSpPr>
        <p:spPr>
          <a:xfrm>
            <a:off x="8084679" y="1979086"/>
            <a:ext cx="1315015"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sp>
        <p:nvSpPr>
          <p:cNvPr id="135" name="Rectangle: Rounded Corners 134">
            <a:extLst>
              <a:ext uri="{FF2B5EF4-FFF2-40B4-BE49-F238E27FC236}">
                <a16:creationId xmlns:a16="http://schemas.microsoft.com/office/drawing/2014/main" id="{6163B457-1A5E-4385-8D50-67AA80670923}"/>
              </a:ext>
            </a:extLst>
          </p:cNvPr>
          <p:cNvSpPr/>
          <p:nvPr/>
        </p:nvSpPr>
        <p:spPr>
          <a:xfrm>
            <a:off x="10161701" y="1979086"/>
            <a:ext cx="699787" cy="2782707"/>
          </a:xfrm>
          <a:prstGeom prst="roundRect">
            <a:avLst>
              <a:gd name="adj" fmla="val 9810"/>
            </a:avLst>
          </a:prstGeom>
          <a:solidFill>
            <a:srgbClr val="00B0F0">
              <a:alpha val="20000"/>
            </a:srgbClr>
          </a:solidFill>
          <a:ln w="15875" cap="flat" cmpd="sng" algn="ctr">
            <a:no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Qualcomm Office Regular" panose="020B0503030202060203"/>
              <a:ea typeface="+mn-ea"/>
              <a:cs typeface="Microsoft Sans Serif" panose="020B0604020202020204" pitchFamily="34" charset="0"/>
            </a:endParaRPr>
          </a:p>
        </p:txBody>
      </p:sp>
      <p:sp>
        <p:nvSpPr>
          <p:cNvPr id="133" name="Rectangle 132">
            <a:extLst>
              <a:ext uri="{FF2B5EF4-FFF2-40B4-BE49-F238E27FC236}">
                <a16:creationId xmlns:a16="http://schemas.microsoft.com/office/drawing/2014/main" id="{1D40AE2B-BDD4-B0D0-43E1-867EB293E8D0}"/>
              </a:ext>
            </a:extLst>
          </p:cNvPr>
          <p:cNvSpPr/>
          <p:nvPr/>
        </p:nvSpPr>
        <p:spPr>
          <a:xfrm>
            <a:off x="1429271" y="1505753"/>
            <a:ext cx="10403608" cy="569282"/>
          </a:xfrm>
          <a:prstGeom prst="rect">
            <a:avLst/>
          </a:prstGeom>
          <a:solidFill>
            <a:schemeClr val="bg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Title 1">
            <a:extLst>
              <a:ext uri="{FF2B5EF4-FFF2-40B4-BE49-F238E27FC236}">
                <a16:creationId xmlns:a16="http://schemas.microsoft.com/office/drawing/2014/main" id="{E281DE1F-CCF1-CF26-33A7-5A216BDF6067}"/>
              </a:ext>
            </a:extLst>
          </p:cNvPr>
          <p:cNvSpPr>
            <a:spLocks noGrp="1"/>
          </p:cNvSpPr>
          <p:nvPr>
            <p:ph type="title"/>
          </p:nvPr>
        </p:nvSpPr>
        <p:spPr>
          <a:xfrm>
            <a:off x="495300" y="269705"/>
            <a:ext cx="11187112" cy="366254"/>
          </a:xfrm>
        </p:spPr>
        <p:txBody>
          <a:bodyPr/>
          <a:lstStyle/>
          <a:p>
            <a:r>
              <a:rPr kumimoji="0" lang="en-US" sz="2800" b="0" i="0" u="none" strike="noStrike" kern="1200" cap="none" spc="0" normalizeH="0" baseline="0" noProof="0" dirty="0">
                <a:ln>
                  <a:noFill/>
                </a:ln>
                <a:solidFill>
                  <a:srgbClr val="13171F"/>
                </a:solidFill>
                <a:effectLst/>
                <a:uLnTx/>
                <a:uFillTx/>
                <a:latin typeface="Calibri Light (Headings)"/>
                <a:ea typeface="+mj-ea"/>
                <a:cs typeface="+mj-cs"/>
              </a:rPr>
              <a:t>Issue 5-2-1: Procedures and configurations of test cases on cell switch delay</a:t>
            </a:r>
            <a:endParaRPr lang="en-US" dirty="0"/>
          </a:p>
        </p:txBody>
      </p:sp>
      <p:sp>
        <p:nvSpPr>
          <p:cNvPr id="4" name="Subtitle 3">
            <a:extLst>
              <a:ext uri="{FF2B5EF4-FFF2-40B4-BE49-F238E27FC236}">
                <a16:creationId xmlns:a16="http://schemas.microsoft.com/office/drawing/2014/main" id="{F0A8922B-DF2E-B34A-6545-4EC519E69D48}"/>
              </a:ext>
            </a:extLst>
          </p:cNvPr>
          <p:cNvSpPr>
            <a:spLocks noGrp="1"/>
          </p:cNvSpPr>
          <p:nvPr>
            <p:ph type="subTitle" idx="1"/>
          </p:nvPr>
        </p:nvSpPr>
        <p:spPr>
          <a:xfrm>
            <a:off x="494189" y="745651"/>
            <a:ext cx="11188223" cy="265907"/>
          </a:xfrm>
        </p:spPr>
        <p:txBody>
          <a:bodyPr/>
          <a:lstStyle/>
          <a:p>
            <a:r>
              <a:rPr lang="en-US" b="1" dirty="0"/>
              <a:t>Type 3: UE capable of ‘early TCI state activation’ only</a:t>
            </a:r>
          </a:p>
        </p:txBody>
      </p:sp>
      <p:cxnSp>
        <p:nvCxnSpPr>
          <p:cNvPr id="9" name="Straight Arrow Connector 8">
            <a:extLst>
              <a:ext uri="{FF2B5EF4-FFF2-40B4-BE49-F238E27FC236}">
                <a16:creationId xmlns:a16="http://schemas.microsoft.com/office/drawing/2014/main" id="{62925DF4-4AF3-494C-1CCD-7EB08C643333}"/>
              </a:ext>
            </a:extLst>
          </p:cNvPr>
          <p:cNvCxnSpPr>
            <a:cxnSpLocks/>
          </p:cNvCxnSpPr>
          <p:nvPr/>
        </p:nvCxnSpPr>
        <p:spPr>
          <a:xfrm>
            <a:off x="411126" y="4673192"/>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10" name="Picture 9">
            <a:extLst>
              <a:ext uri="{FF2B5EF4-FFF2-40B4-BE49-F238E27FC236}">
                <a16:creationId xmlns:a16="http://schemas.microsoft.com/office/drawing/2014/main" id="{17F90441-7B04-F84A-1EC1-5EA0D00E1560}"/>
              </a:ext>
            </a:extLst>
          </p:cNvPr>
          <p:cNvPicPr>
            <a:picLocks noChangeAspect="1"/>
          </p:cNvPicPr>
          <p:nvPr/>
        </p:nvPicPr>
        <p:blipFill>
          <a:blip r:embed="rId2"/>
          <a:stretch>
            <a:fillRect/>
          </a:stretch>
        </p:blipFill>
        <p:spPr>
          <a:xfrm>
            <a:off x="242661" y="2827152"/>
            <a:ext cx="335055" cy="562214"/>
          </a:xfrm>
          <a:prstGeom prst="rect">
            <a:avLst/>
          </a:prstGeom>
        </p:spPr>
      </p:pic>
      <p:sp>
        <p:nvSpPr>
          <p:cNvPr id="11" name="TextBox 10">
            <a:extLst>
              <a:ext uri="{FF2B5EF4-FFF2-40B4-BE49-F238E27FC236}">
                <a16:creationId xmlns:a16="http://schemas.microsoft.com/office/drawing/2014/main" id="{46A7E3E7-FF5E-4470-E823-F70C33C3D07F}"/>
              </a:ext>
            </a:extLst>
          </p:cNvPr>
          <p:cNvSpPr txBox="1"/>
          <p:nvPr/>
        </p:nvSpPr>
        <p:spPr>
          <a:xfrm>
            <a:off x="14992" y="2436188"/>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1</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(source cell)</a:t>
            </a:r>
          </a:p>
        </p:txBody>
      </p:sp>
      <p:pic>
        <p:nvPicPr>
          <p:cNvPr id="12" name="Picture 11">
            <a:extLst>
              <a:ext uri="{FF2B5EF4-FFF2-40B4-BE49-F238E27FC236}">
                <a16:creationId xmlns:a16="http://schemas.microsoft.com/office/drawing/2014/main" id="{8A8BE392-0382-F52F-4000-927C6DF523F5}"/>
              </a:ext>
            </a:extLst>
          </p:cNvPr>
          <p:cNvPicPr>
            <a:picLocks noChangeAspect="1"/>
          </p:cNvPicPr>
          <p:nvPr/>
        </p:nvPicPr>
        <p:blipFill>
          <a:blip r:embed="rId3"/>
          <a:stretch>
            <a:fillRect/>
          </a:stretch>
        </p:blipFill>
        <p:spPr>
          <a:xfrm>
            <a:off x="167871" y="4388359"/>
            <a:ext cx="216832" cy="373435"/>
          </a:xfrm>
          <a:prstGeom prst="rect">
            <a:avLst/>
          </a:prstGeom>
        </p:spPr>
      </p:pic>
      <p:cxnSp>
        <p:nvCxnSpPr>
          <p:cNvPr id="22" name="Straight Arrow Connector 21">
            <a:extLst>
              <a:ext uri="{FF2B5EF4-FFF2-40B4-BE49-F238E27FC236}">
                <a16:creationId xmlns:a16="http://schemas.microsoft.com/office/drawing/2014/main" id="{96FF4A94-F334-0199-4250-30CE48E28F24}"/>
              </a:ext>
            </a:extLst>
          </p:cNvPr>
          <p:cNvCxnSpPr>
            <a:cxnSpLocks/>
          </p:cNvCxnSpPr>
          <p:nvPr/>
        </p:nvCxnSpPr>
        <p:spPr>
          <a:xfrm>
            <a:off x="411126" y="3349110"/>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23" name="Picture 22">
            <a:extLst>
              <a:ext uri="{FF2B5EF4-FFF2-40B4-BE49-F238E27FC236}">
                <a16:creationId xmlns:a16="http://schemas.microsoft.com/office/drawing/2014/main" id="{69A6E7C0-8703-B78E-47D9-49BD0F886220}"/>
              </a:ext>
            </a:extLst>
          </p:cNvPr>
          <p:cNvPicPr>
            <a:picLocks noChangeAspect="1"/>
          </p:cNvPicPr>
          <p:nvPr/>
        </p:nvPicPr>
        <p:blipFill>
          <a:blip r:embed="rId2"/>
          <a:stretch>
            <a:fillRect/>
          </a:stretch>
        </p:blipFill>
        <p:spPr>
          <a:xfrm>
            <a:off x="242661" y="1561678"/>
            <a:ext cx="335055" cy="562214"/>
          </a:xfrm>
          <a:prstGeom prst="rect">
            <a:avLst/>
          </a:prstGeom>
        </p:spPr>
      </p:pic>
      <p:sp>
        <p:nvSpPr>
          <p:cNvPr id="24" name="TextBox 23">
            <a:extLst>
              <a:ext uri="{FF2B5EF4-FFF2-40B4-BE49-F238E27FC236}">
                <a16:creationId xmlns:a16="http://schemas.microsoft.com/office/drawing/2014/main" id="{E0ECA59E-ED20-CEFF-54EC-D39861A46438}"/>
              </a:ext>
            </a:extLst>
          </p:cNvPr>
          <p:cNvSpPr txBox="1"/>
          <p:nvPr/>
        </p:nvSpPr>
        <p:spPr>
          <a:xfrm>
            <a:off x="14992" y="1170714"/>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2</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(target cell)</a:t>
            </a:r>
          </a:p>
        </p:txBody>
      </p:sp>
      <p:cxnSp>
        <p:nvCxnSpPr>
          <p:cNvPr id="25" name="Straight Arrow Connector 24">
            <a:extLst>
              <a:ext uri="{FF2B5EF4-FFF2-40B4-BE49-F238E27FC236}">
                <a16:creationId xmlns:a16="http://schemas.microsoft.com/office/drawing/2014/main" id="{D9351A39-ACCE-30CB-CB71-CFCFF3A67842}"/>
              </a:ext>
            </a:extLst>
          </p:cNvPr>
          <p:cNvCxnSpPr>
            <a:cxnSpLocks/>
          </p:cNvCxnSpPr>
          <p:nvPr/>
        </p:nvCxnSpPr>
        <p:spPr>
          <a:xfrm>
            <a:off x="411126" y="2083636"/>
            <a:ext cx="11550502" cy="0"/>
          </a:xfrm>
          <a:prstGeom prst="straightConnector1">
            <a:avLst/>
          </a:prstGeom>
          <a:noFill/>
          <a:ln w="12700" cap="rnd" cmpd="sng" algn="ctr">
            <a:solidFill>
              <a:schemeClr val="tx1"/>
            </a:solidFill>
            <a:prstDash val="solid"/>
            <a:round/>
            <a:headEnd type="none" w="med" len="med"/>
            <a:tailEnd type="arrow" w="sm" len="sm"/>
          </a:ln>
          <a:effectLst/>
        </p:spPr>
      </p:cxnSp>
      <p:cxnSp>
        <p:nvCxnSpPr>
          <p:cNvPr id="52" name="Straight Arrow Connector 51">
            <a:extLst>
              <a:ext uri="{FF2B5EF4-FFF2-40B4-BE49-F238E27FC236}">
                <a16:creationId xmlns:a16="http://schemas.microsoft.com/office/drawing/2014/main" id="{2346EBAD-50C2-CA9D-00D2-AE5A766F6975}"/>
              </a:ext>
            </a:extLst>
          </p:cNvPr>
          <p:cNvCxnSpPr>
            <a:cxnSpLocks/>
          </p:cNvCxnSpPr>
          <p:nvPr/>
        </p:nvCxnSpPr>
        <p:spPr>
          <a:xfrm flipV="1">
            <a:off x="1348876"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53" name="TextBox 52">
            <a:extLst>
              <a:ext uri="{FF2B5EF4-FFF2-40B4-BE49-F238E27FC236}">
                <a16:creationId xmlns:a16="http://schemas.microsoft.com/office/drawing/2014/main" id="{C6FFC01C-050E-AA8A-8D50-A7021EA6A344}"/>
              </a:ext>
            </a:extLst>
          </p:cNvPr>
          <p:cNvSpPr txBox="1"/>
          <p:nvPr/>
        </p:nvSpPr>
        <p:spPr>
          <a:xfrm rot="16200000">
            <a:off x="-54848" y="3589108"/>
            <a:ext cx="1479451" cy="62055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Connection establishment and L3 MO config.</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54" name="Straight Connector 53">
            <a:extLst>
              <a:ext uri="{FF2B5EF4-FFF2-40B4-BE49-F238E27FC236}">
                <a16:creationId xmlns:a16="http://schemas.microsoft.com/office/drawing/2014/main" id="{4FAE6C25-0412-BC77-220C-5F0DAF1BE6E6}"/>
              </a:ext>
            </a:extLst>
          </p:cNvPr>
          <p:cNvCxnSpPr>
            <a:cxnSpLocks/>
          </p:cNvCxnSpPr>
          <p:nvPr/>
        </p:nvCxnSpPr>
        <p:spPr>
          <a:xfrm flipH="1">
            <a:off x="331625" y="5144438"/>
            <a:ext cx="2097493" cy="0"/>
          </a:xfrm>
          <a:prstGeom prst="line">
            <a:avLst/>
          </a:prstGeom>
          <a:noFill/>
          <a:ln w="9525" cap="flat" cmpd="sng" algn="ctr">
            <a:solidFill>
              <a:srgbClr val="000000"/>
            </a:solidFill>
            <a:prstDash val="solid"/>
            <a:headEnd type="triangle" w="med" len="med"/>
            <a:tailEnd type="triangle" w="med" len="med"/>
          </a:ln>
          <a:effectLst/>
        </p:spPr>
      </p:cxnSp>
      <p:sp>
        <p:nvSpPr>
          <p:cNvPr id="55" name="TextBox 54">
            <a:extLst>
              <a:ext uri="{FF2B5EF4-FFF2-40B4-BE49-F238E27FC236}">
                <a16:creationId xmlns:a16="http://schemas.microsoft.com/office/drawing/2014/main" id="{13FCF2E3-2ADF-6AAC-5AC1-706A2A17ECF0}"/>
              </a:ext>
            </a:extLst>
          </p:cNvPr>
          <p:cNvSpPr txBox="1"/>
          <p:nvPr/>
        </p:nvSpPr>
        <p:spPr>
          <a:xfrm>
            <a:off x="331625" y="5233039"/>
            <a:ext cx="2097494" cy="141833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establishes a connection with the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provide L3 measurement configuration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 L3 result of cell 2 to cell 1</a:t>
            </a:r>
          </a:p>
        </p:txBody>
      </p:sp>
      <p:sp>
        <p:nvSpPr>
          <p:cNvPr id="57" name="TextBox 56">
            <a:extLst>
              <a:ext uri="{FF2B5EF4-FFF2-40B4-BE49-F238E27FC236}">
                <a16:creationId xmlns:a16="http://schemas.microsoft.com/office/drawing/2014/main" id="{62307521-621F-0B52-42A2-877955F1FCCE}"/>
              </a:ext>
            </a:extLst>
          </p:cNvPr>
          <p:cNvSpPr txBox="1"/>
          <p:nvPr/>
        </p:nvSpPr>
        <p:spPr>
          <a:xfrm>
            <a:off x="1168852"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T1</a:t>
            </a:r>
          </a:p>
        </p:txBody>
      </p:sp>
      <p:cxnSp>
        <p:nvCxnSpPr>
          <p:cNvPr id="60" name="Straight Arrow Connector 59">
            <a:extLst>
              <a:ext uri="{FF2B5EF4-FFF2-40B4-BE49-F238E27FC236}">
                <a16:creationId xmlns:a16="http://schemas.microsoft.com/office/drawing/2014/main" id="{890A8460-63D8-B36A-5C2D-07657A1C9555}"/>
              </a:ext>
            </a:extLst>
          </p:cNvPr>
          <p:cNvCxnSpPr>
            <a:cxnSpLocks/>
          </p:cNvCxnSpPr>
          <p:nvPr/>
        </p:nvCxnSpPr>
        <p:spPr>
          <a:xfrm>
            <a:off x="1178755"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61" name="Arc 60">
            <a:extLst>
              <a:ext uri="{FF2B5EF4-FFF2-40B4-BE49-F238E27FC236}">
                <a16:creationId xmlns:a16="http://schemas.microsoft.com/office/drawing/2014/main" id="{E9F4FCB8-38B0-F902-9048-2E6E74D556C7}"/>
              </a:ext>
            </a:extLst>
          </p:cNvPr>
          <p:cNvSpPr/>
          <p:nvPr/>
        </p:nvSpPr>
        <p:spPr>
          <a:xfrm>
            <a:off x="1007055" y="3900407"/>
            <a:ext cx="1004316" cy="171355"/>
          </a:xfrm>
          <a:prstGeom prst="arc">
            <a:avLst>
              <a:gd name="adj1" fmla="val 21109716"/>
              <a:gd name="adj2" fmla="val 11234755"/>
            </a:avLst>
          </a:prstGeom>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cxnSp>
        <p:nvCxnSpPr>
          <p:cNvPr id="63" name="Straight Arrow Connector 62">
            <a:extLst>
              <a:ext uri="{FF2B5EF4-FFF2-40B4-BE49-F238E27FC236}">
                <a16:creationId xmlns:a16="http://schemas.microsoft.com/office/drawing/2014/main" id="{8F616490-92ED-D9F6-AAB7-5929AD7DA7EB}"/>
              </a:ext>
            </a:extLst>
          </p:cNvPr>
          <p:cNvCxnSpPr>
            <a:cxnSpLocks/>
          </p:cNvCxnSpPr>
          <p:nvPr/>
        </p:nvCxnSpPr>
        <p:spPr>
          <a:xfrm>
            <a:off x="1435043" y="1497151"/>
            <a:ext cx="10397836"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6" name="Straight Arrow Connector 65">
            <a:extLst>
              <a:ext uri="{FF2B5EF4-FFF2-40B4-BE49-F238E27FC236}">
                <a16:creationId xmlns:a16="http://schemas.microsoft.com/office/drawing/2014/main" id="{FCB3465D-AE13-0C99-9F43-F00AD49B37D6}"/>
              </a:ext>
            </a:extLst>
          </p:cNvPr>
          <p:cNvCxnSpPr>
            <a:cxnSpLocks/>
          </p:cNvCxnSpPr>
          <p:nvPr/>
        </p:nvCxnSpPr>
        <p:spPr>
          <a:xfrm>
            <a:off x="1074287" y="2747680"/>
            <a:ext cx="10758592"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8" name="Straight Arrow Connector 67">
            <a:extLst>
              <a:ext uri="{FF2B5EF4-FFF2-40B4-BE49-F238E27FC236}">
                <a16:creationId xmlns:a16="http://schemas.microsoft.com/office/drawing/2014/main" id="{253D5136-256F-9D35-FAF7-2264332A1287}"/>
              </a:ext>
            </a:extLst>
          </p:cNvPr>
          <p:cNvCxnSpPr>
            <a:cxnSpLocks/>
          </p:cNvCxnSpPr>
          <p:nvPr/>
        </p:nvCxnSpPr>
        <p:spPr>
          <a:xfrm flipV="1">
            <a:off x="890052" y="2747679"/>
            <a:ext cx="172335" cy="601431"/>
          </a:xfrm>
          <a:prstGeom prst="straightConnector1">
            <a:avLst/>
          </a:prstGeom>
          <a:noFill/>
          <a:ln w="12700" cap="rnd" cmpd="sng" algn="ctr">
            <a:solidFill>
              <a:srgbClr val="00B050"/>
            </a:solidFill>
            <a:prstDash val="sysDash"/>
            <a:round/>
            <a:headEnd type="none" w="med" len="med"/>
            <a:tailEnd type="none" w="sm" len="sm"/>
          </a:ln>
          <a:effectLst/>
        </p:spPr>
      </p:cxnSp>
      <p:sp>
        <p:nvSpPr>
          <p:cNvPr id="71" name="TextBox 70">
            <a:extLst>
              <a:ext uri="{FF2B5EF4-FFF2-40B4-BE49-F238E27FC236}">
                <a16:creationId xmlns:a16="http://schemas.microsoft.com/office/drawing/2014/main" id="{F46C7F7B-1C48-D328-6D64-5B9D52EB7E2A}"/>
              </a:ext>
            </a:extLst>
          </p:cNvPr>
          <p:cNvSpPr txBox="1"/>
          <p:nvPr/>
        </p:nvSpPr>
        <p:spPr>
          <a:xfrm>
            <a:off x="660583" y="2483262"/>
            <a:ext cx="1222795"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 dBm</a:t>
            </a:r>
          </a:p>
        </p:txBody>
      </p:sp>
      <p:sp>
        <p:nvSpPr>
          <p:cNvPr id="73" name="TextBox 72">
            <a:extLst>
              <a:ext uri="{FF2B5EF4-FFF2-40B4-BE49-F238E27FC236}">
                <a16:creationId xmlns:a16="http://schemas.microsoft.com/office/drawing/2014/main" id="{65B3B308-9F73-B1C8-7A9C-3792A9CDA9EB}"/>
              </a:ext>
            </a:extLst>
          </p:cNvPr>
          <p:cNvSpPr txBox="1"/>
          <p:nvPr/>
        </p:nvSpPr>
        <p:spPr>
          <a:xfrm>
            <a:off x="990570" y="1232734"/>
            <a:ext cx="134402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X+Y dBm</a:t>
            </a:r>
          </a:p>
        </p:txBody>
      </p:sp>
      <p:cxnSp>
        <p:nvCxnSpPr>
          <p:cNvPr id="76" name="Straight Arrow Connector 75">
            <a:extLst>
              <a:ext uri="{FF2B5EF4-FFF2-40B4-BE49-F238E27FC236}">
                <a16:creationId xmlns:a16="http://schemas.microsoft.com/office/drawing/2014/main" id="{C3E0220E-9872-8457-3121-F352180BA70D}"/>
              </a:ext>
            </a:extLst>
          </p:cNvPr>
          <p:cNvCxnSpPr>
            <a:cxnSpLocks/>
          </p:cNvCxnSpPr>
          <p:nvPr/>
        </p:nvCxnSpPr>
        <p:spPr>
          <a:xfrm flipV="1">
            <a:off x="1262708" y="1473604"/>
            <a:ext cx="172335" cy="601431"/>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80" name="Straight Arrow Connector 79">
            <a:extLst>
              <a:ext uri="{FF2B5EF4-FFF2-40B4-BE49-F238E27FC236}">
                <a16:creationId xmlns:a16="http://schemas.microsoft.com/office/drawing/2014/main" id="{BF8ED7A5-89A0-774B-F5B9-D3737785D457}"/>
              </a:ext>
            </a:extLst>
          </p:cNvPr>
          <p:cNvCxnSpPr>
            <a:cxnSpLocks/>
          </p:cNvCxnSpPr>
          <p:nvPr/>
        </p:nvCxnSpPr>
        <p:spPr>
          <a:xfrm>
            <a:off x="2429118"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1" name="Straight Arrow Connector 80">
            <a:extLst>
              <a:ext uri="{FF2B5EF4-FFF2-40B4-BE49-F238E27FC236}">
                <a16:creationId xmlns:a16="http://schemas.microsoft.com/office/drawing/2014/main" id="{EEA8D684-18D3-6FF6-0177-FAD17FA693A1}"/>
              </a:ext>
            </a:extLst>
          </p:cNvPr>
          <p:cNvCxnSpPr>
            <a:cxnSpLocks/>
          </p:cNvCxnSpPr>
          <p:nvPr/>
        </p:nvCxnSpPr>
        <p:spPr>
          <a:xfrm>
            <a:off x="1512130"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2" name="Straight Arrow Connector 81">
            <a:extLst>
              <a:ext uri="{FF2B5EF4-FFF2-40B4-BE49-F238E27FC236}">
                <a16:creationId xmlns:a16="http://schemas.microsoft.com/office/drawing/2014/main" id="{8BC6433A-10C6-85EF-9E63-2E406EEF5C72}"/>
              </a:ext>
            </a:extLst>
          </p:cNvPr>
          <p:cNvCxnSpPr>
            <a:cxnSpLocks/>
          </p:cNvCxnSpPr>
          <p:nvPr/>
        </p:nvCxnSpPr>
        <p:spPr>
          <a:xfrm flipV="1">
            <a:off x="1682251"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5" name="Straight Arrow Connector 84">
            <a:extLst>
              <a:ext uri="{FF2B5EF4-FFF2-40B4-BE49-F238E27FC236}">
                <a16:creationId xmlns:a16="http://schemas.microsoft.com/office/drawing/2014/main" id="{9C9CEB8D-E2F3-E146-83B8-0BD3FC50064D}"/>
              </a:ext>
            </a:extLst>
          </p:cNvPr>
          <p:cNvCxnSpPr>
            <a:cxnSpLocks/>
          </p:cNvCxnSpPr>
          <p:nvPr/>
        </p:nvCxnSpPr>
        <p:spPr>
          <a:xfrm>
            <a:off x="1831217"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86" name="TextBox 85">
            <a:extLst>
              <a:ext uri="{FF2B5EF4-FFF2-40B4-BE49-F238E27FC236}">
                <a16:creationId xmlns:a16="http://schemas.microsoft.com/office/drawing/2014/main" id="{03E7D373-033C-1F3F-403D-70C8A671DF6A}"/>
              </a:ext>
            </a:extLst>
          </p:cNvPr>
          <p:cNvSpPr txBox="1"/>
          <p:nvPr/>
        </p:nvSpPr>
        <p:spPr>
          <a:xfrm rot="16200000">
            <a:off x="1360166"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L3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89" name="Straight Arrow Connector 88">
            <a:extLst>
              <a:ext uri="{FF2B5EF4-FFF2-40B4-BE49-F238E27FC236}">
                <a16:creationId xmlns:a16="http://schemas.microsoft.com/office/drawing/2014/main" id="{D30D57BE-AB7E-BF2F-D43F-A3E6F10DEEB0}"/>
              </a:ext>
            </a:extLst>
          </p:cNvPr>
          <p:cNvCxnSpPr>
            <a:cxnSpLocks/>
          </p:cNvCxnSpPr>
          <p:nvPr/>
        </p:nvCxnSpPr>
        <p:spPr>
          <a:xfrm flipV="1">
            <a:off x="293692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0" name="TextBox 89">
            <a:extLst>
              <a:ext uri="{FF2B5EF4-FFF2-40B4-BE49-F238E27FC236}">
                <a16:creationId xmlns:a16="http://schemas.microsoft.com/office/drawing/2014/main" id="{4F486A45-6E31-40FF-1B1C-57873DA54BA5}"/>
              </a:ext>
            </a:extLst>
          </p:cNvPr>
          <p:cNvSpPr txBox="1"/>
          <p:nvPr/>
        </p:nvSpPr>
        <p:spPr>
          <a:xfrm rot="16200000">
            <a:off x="1876606"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configuration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1" name="Straight Arrow Connector 90">
            <a:extLst>
              <a:ext uri="{FF2B5EF4-FFF2-40B4-BE49-F238E27FC236}">
                <a16:creationId xmlns:a16="http://schemas.microsoft.com/office/drawing/2014/main" id="{36C0153E-9BE5-D15C-3CA9-7FB901C367D2}"/>
              </a:ext>
            </a:extLst>
          </p:cNvPr>
          <p:cNvCxnSpPr>
            <a:cxnSpLocks/>
          </p:cNvCxnSpPr>
          <p:nvPr/>
        </p:nvCxnSpPr>
        <p:spPr>
          <a:xfrm>
            <a:off x="432161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2" name="TextBox 91">
            <a:extLst>
              <a:ext uri="{FF2B5EF4-FFF2-40B4-BE49-F238E27FC236}">
                <a16:creationId xmlns:a16="http://schemas.microsoft.com/office/drawing/2014/main" id="{7D1A2A3A-EDA1-CB8C-3F6B-0E97688F0471}"/>
              </a:ext>
            </a:extLst>
          </p:cNvPr>
          <p:cNvSpPr txBox="1"/>
          <p:nvPr/>
        </p:nvSpPr>
        <p:spPr>
          <a:xfrm rot="16200000">
            <a:off x="3252661"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L1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3" name="Straight Connector 92">
            <a:extLst>
              <a:ext uri="{FF2B5EF4-FFF2-40B4-BE49-F238E27FC236}">
                <a16:creationId xmlns:a16="http://schemas.microsoft.com/office/drawing/2014/main" id="{46902473-9BCF-9761-E3F1-9C0464F6DE35}"/>
              </a:ext>
            </a:extLst>
          </p:cNvPr>
          <p:cNvCxnSpPr>
            <a:cxnSpLocks/>
          </p:cNvCxnSpPr>
          <p:nvPr/>
        </p:nvCxnSpPr>
        <p:spPr>
          <a:xfrm flipH="1">
            <a:off x="2429117" y="5144438"/>
            <a:ext cx="1892494" cy="0"/>
          </a:xfrm>
          <a:prstGeom prst="line">
            <a:avLst/>
          </a:prstGeom>
          <a:noFill/>
          <a:ln w="9525" cap="flat" cmpd="sng" algn="ctr">
            <a:solidFill>
              <a:srgbClr val="000000"/>
            </a:solidFill>
            <a:prstDash val="solid"/>
            <a:headEnd type="triangle" w="med" len="med"/>
            <a:tailEnd type="triangle" w="med" len="med"/>
          </a:ln>
          <a:effectLst/>
        </p:spPr>
      </p:cxnSp>
      <p:cxnSp>
        <p:nvCxnSpPr>
          <p:cNvPr id="96" name="Straight Connector 95">
            <a:extLst>
              <a:ext uri="{FF2B5EF4-FFF2-40B4-BE49-F238E27FC236}">
                <a16:creationId xmlns:a16="http://schemas.microsoft.com/office/drawing/2014/main" id="{DFB95868-BD51-C082-DD4F-ADCDAC0AE1A5}"/>
              </a:ext>
            </a:extLst>
          </p:cNvPr>
          <p:cNvCxnSpPr/>
          <p:nvPr/>
        </p:nvCxnSpPr>
        <p:spPr>
          <a:xfrm flipV="1">
            <a:off x="2429118"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C6F2053-C1E9-A6CB-3B71-9B4DF6AE0C16}"/>
              </a:ext>
            </a:extLst>
          </p:cNvPr>
          <p:cNvCxnSpPr/>
          <p:nvPr/>
        </p:nvCxnSpPr>
        <p:spPr>
          <a:xfrm flipV="1">
            <a:off x="4321613"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892F87BA-B45F-EBB2-B8B1-6E87E1F5D889}"/>
              </a:ext>
            </a:extLst>
          </p:cNvPr>
          <p:cNvSpPr txBox="1"/>
          <p:nvPr/>
        </p:nvSpPr>
        <p:spPr>
          <a:xfrm>
            <a:off x="3153834"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T2</a:t>
            </a:r>
          </a:p>
        </p:txBody>
      </p:sp>
      <p:cxnSp>
        <p:nvCxnSpPr>
          <p:cNvPr id="99" name="Straight Connector 98">
            <a:extLst>
              <a:ext uri="{FF2B5EF4-FFF2-40B4-BE49-F238E27FC236}">
                <a16:creationId xmlns:a16="http://schemas.microsoft.com/office/drawing/2014/main" id="{E33196B3-69C5-3233-2666-0262BA75FC8A}"/>
              </a:ext>
            </a:extLst>
          </p:cNvPr>
          <p:cNvCxnSpPr>
            <a:cxnSpLocks/>
          </p:cNvCxnSpPr>
          <p:nvPr/>
        </p:nvCxnSpPr>
        <p:spPr>
          <a:xfrm flipH="1">
            <a:off x="4306962" y="5144438"/>
            <a:ext cx="1952782" cy="0"/>
          </a:xfrm>
          <a:prstGeom prst="line">
            <a:avLst/>
          </a:prstGeom>
          <a:noFill/>
          <a:ln w="9525" cap="flat" cmpd="sng" algn="ctr">
            <a:solidFill>
              <a:srgbClr val="000000"/>
            </a:solidFill>
            <a:prstDash val="solid"/>
            <a:headEnd type="triangle" w="med" len="med"/>
            <a:tailEnd type="triangle" w="med" len="med"/>
          </a:ln>
          <a:effectLst/>
        </p:spPr>
      </p:cxnSp>
      <p:sp>
        <p:nvSpPr>
          <p:cNvPr id="100" name="TextBox 99">
            <a:extLst>
              <a:ext uri="{FF2B5EF4-FFF2-40B4-BE49-F238E27FC236}">
                <a16:creationId xmlns:a16="http://schemas.microsoft.com/office/drawing/2014/main" id="{949BD04D-341E-5A0D-E52F-60DF84763AC3}"/>
              </a:ext>
            </a:extLst>
          </p:cNvPr>
          <p:cNvSpPr txBox="1"/>
          <p:nvPr/>
        </p:nvSpPr>
        <p:spPr>
          <a:xfrm>
            <a:off x="4857689"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T3 ([10] </a:t>
            </a:r>
            <a:r>
              <a:rPr kumimoji="0" lang="en-US" sz="14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ms</a:t>
            </a: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a:t>
            </a:r>
          </a:p>
        </p:txBody>
      </p:sp>
      <p:sp>
        <p:nvSpPr>
          <p:cNvPr id="101" name="TextBox 100">
            <a:extLst>
              <a:ext uri="{FF2B5EF4-FFF2-40B4-BE49-F238E27FC236}">
                <a16:creationId xmlns:a16="http://schemas.microsoft.com/office/drawing/2014/main" id="{A90B4355-9FD5-E7C8-AFB9-6574847D79B8}"/>
              </a:ext>
            </a:extLst>
          </p:cNvPr>
          <p:cNvSpPr txBox="1"/>
          <p:nvPr/>
        </p:nvSpPr>
        <p:spPr>
          <a:xfrm>
            <a:off x="2429117" y="5233039"/>
            <a:ext cx="1901325"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configures LTM-Config and CSI-</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MeasConfig</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reports L1 result of cell 2</a:t>
            </a:r>
          </a:p>
        </p:txBody>
      </p:sp>
      <p:cxnSp>
        <p:nvCxnSpPr>
          <p:cNvPr id="103" name="Straight Arrow Connector 102">
            <a:extLst>
              <a:ext uri="{FF2B5EF4-FFF2-40B4-BE49-F238E27FC236}">
                <a16:creationId xmlns:a16="http://schemas.microsoft.com/office/drawing/2014/main" id="{002F4F5A-253E-34B7-DC9A-74CD6E71644C}"/>
              </a:ext>
            </a:extLst>
          </p:cNvPr>
          <p:cNvCxnSpPr>
            <a:cxnSpLocks/>
          </p:cNvCxnSpPr>
          <p:nvPr/>
        </p:nvCxnSpPr>
        <p:spPr>
          <a:xfrm flipV="1">
            <a:off x="4713862"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4" name="TextBox 103">
            <a:extLst>
              <a:ext uri="{FF2B5EF4-FFF2-40B4-BE49-F238E27FC236}">
                <a16:creationId xmlns:a16="http://schemas.microsoft.com/office/drawing/2014/main" id="{9B8DA607-F6C1-46BB-2F77-8E84C9D2174C}"/>
              </a:ext>
            </a:extLst>
          </p:cNvPr>
          <p:cNvSpPr txBox="1"/>
          <p:nvPr/>
        </p:nvSpPr>
        <p:spPr>
          <a:xfrm rot="16200000">
            <a:off x="3653545"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TCI state activation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05" name="TextBox 104">
            <a:extLst>
              <a:ext uri="{FF2B5EF4-FFF2-40B4-BE49-F238E27FC236}">
                <a16:creationId xmlns:a16="http://schemas.microsoft.com/office/drawing/2014/main" id="{2381A116-52B7-4E16-8D2D-44CBB5AD6772}"/>
              </a:ext>
            </a:extLst>
          </p:cNvPr>
          <p:cNvSpPr txBox="1"/>
          <p:nvPr/>
        </p:nvSpPr>
        <p:spPr>
          <a:xfrm>
            <a:off x="4330442" y="5233039"/>
            <a:ext cx="1929302" cy="886461"/>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‘Candidate Cell TCI States Activation’ MAC CE</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Note: Joint or separate TCI states depending on UE capability</a:t>
            </a:r>
          </a:p>
        </p:txBody>
      </p:sp>
      <p:cxnSp>
        <p:nvCxnSpPr>
          <p:cNvPr id="107" name="Straight Connector 106">
            <a:extLst>
              <a:ext uri="{FF2B5EF4-FFF2-40B4-BE49-F238E27FC236}">
                <a16:creationId xmlns:a16="http://schemas.microsoft.com/office/drawing/2014/main" id="{83FCAECF-45DE-BDC8-546B-8B491CCEEE14}"/>
              </a:ext>
            </a:extLst>
          </p:cNvPr>
          <p:cNvCxnSpPr/>
          <p:nvPr/>
        </p:nvCxnSpPr>
        <p:spPr>
          <a:xfrm flipV="1">
            <a:off x="6296830"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9F590BF-2A0C-E57D-B46B-8A8452A7306C}"/>
              </a:ext>
            </a:extLst>
          </p:cNvPr>
          <p:cNvCxnSpPr>
            <a:cxnSpLocks/>
          </p:cNvCxnSpPr>
          <p:nvPr/>
        </p:nvCxnSpPr>
        <p:spPr>
          <a:xfrm flipV="1">
            <a:off x="6567474"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9" name="TextBox 108">
            <a:extLst>
              <a:ext uri="{FF2B5EF4-FFF2-40B4-BE49-F238E27FC236}">
                <a16:creationId xmlns:a16="http://schemas.microsoft.com/office/drawing/2014/main" id="{C904D414-0CE9-2C4E-D6FB-E23F9E96238E}"/>
              </a:ext>
            </a:extLst>
          </p:cNvPr>
          <p:cNvSpPr txBox="1"/>
          <p:nvPr/>
        </p:nvSpPr>
        <p:spPr>
          <a:xfrm rot="16200000">
            <a:off x="5507157"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PDCCH-order</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110" name="Straight Connector 109">
            <a:extLst>
              <a:ext uri="{FF2B5EF4-FFF2-40B4-BE49-F238E27FC236}">
                <a16:creationId xmlns:a16="http://schemas.microsoft.com/office/drawing/2014/main" id="{0F4214DE-02C0-33CE-5D0C-048A9F494C7B}"/>
              </a:ext>
            </a:extLst>
          </p:cNvPr>
          <p:cNvCxnSpPr>
            <a:cxnSpLocks/>
          </p:cNvCxnSpPr>
          <p:nvPr/>
        </p:nvCxnSpPr>
        <p:spPr>
          <a:xfrm flipH="1">
            <a:off x="6271037" y="5144438"/>
            <a:ext cx="1641909" cy="0"/>
          </a:xfrm>
          <a:prstGeom prst="line">
            <a:avLst/>
          </a:prstGeom>
          <a:noFill/>
          <a:ln w="9525" cap="flat" cmpd="sng" algn="ctr">
            <a:solidFill>
              <a:srgbClr val="000000"/>
            </a:solidFill>
            <a:prstDash val="solid"/>
            <a:headEnd type="triangle" w="med" len="med"/>
            <a:tailEnd type="triangle" w="med" len="med"/>
          </a:ln>
          <a:effectLst/>
        </p:spPr>
      </p:cxnSp>
      <p:sp>
        <p:nvSpPr>
          <p:cNvPr id="111" name="TextBox 110">
            <a:extLst>
              <a:ext uri="{FF2B5EF4-FFF2-40B4-BE49-F238E27FC236}">
                <a16:creationId xmlns:a16="http://schemas.microsoft.com/office/drawing/2014/main" id="{DB8688AB-3840-FD46-573F-8DC01E36D128}"/>
              </a:ext>
            </a:extLst>
          </p:cNvPr>
          <p:cNvSpPr txBox="1"/>
          <p:nvPr/>
        </p:nvSpPr>
        <p:spPr>
          <a:xfrm>
            <a:off x="6296829" y="5233039"/>
            <a:ext cx="1616117"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PDCCH-order</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PRACH to cell 2</a:t>
            </a:r>
          </a:p>
        </p:txBody>
      </p:sp>
      <p:cxnSp>
        <p:nvCxnSpPr>
          <p:cNvPr id="112" name="Straight Arrow Connector 111">
            <a:extLst>
              <a:ext uri="{FF2B5EF4-FFF2-40B4-BE49-F238E27FC236}">
                <a16:creationId xmlns:a16="http://schemas.microsoft.com/office/drawing/2014/main" id="{969C50E6-1EED-6DFE-5152-97CAB5C86F06}"/>
              </a:ext>
            </a:extLst>
          </p:cNvPr>
          <p:cNvCxnSpPr>
            <a:cxnSpLocks/>
          </p:cNvCxnSpPr>
          <p:nvPr/>
        </p:nvCxnSpPr>
        <p:spPr>
          <a:xfrm>
            <a:off x="7912946" y="2083636"/>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13" name="TextBox 112">
            <a:extLst>
              <a:ext uri="{FF2B5EF4-FFF2-40B4-BE49-F238E27FC236}">
                <a16:creationId xmlns:a16="http://schemas.microsoft.com/office/drawing/2014/main" id="{0B8FEDCE-711C-9088-9D49-AD29CA23C08A}"/>
              </a:ext>
            </a:extLst>
          </p:cNvPr>
          <p:cNvSpPr txBox="1"/>
          <p:nvPr/>
        </p:nvSpPr>
        <p:spPr>
          <a:xfrm rot="16200000">
            <a:off x="6843994"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15" name="Oval 114">
            <a:extLst>
              <a:ext uri="{FF2B5EF4-FFF2-40B4-BE49-F238E27FC236}">
                <a16:creationId xmlns:a16="http://schemas.microsoft.com/office/drawing/2014/main" id="{D1230272-FF82-F81D-410C-AE69662D60AF}"/>
              </a:ext>
            </a:extLst>
          </p:cNvPr>
          <p:cNvSpPr/>
          <p:nvPr/>
        </p:nvSpPr>
        <p:spPr>
          <a:xfrm rot="19245625">
            <a:off x="503178" y="1523854"/>
            <a:ext cx="486006" cy="726124"/>
          </a:xfrm>
          <a:prstGeom prst="ellipse">
            <a:avLst/>
          </a:prstGeom>
          <a:solidFill>
            <a:schemeClr val="bg2">
              <a:lumMod val="40000"/>
              <a:lumOff val="6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6" name="TextBox 115">
            <a:extLst>
              <a:ext uri="{FF2B5EF4-FFF2-40B4-BE49-F238E27FC236}">
                <a16:creationId xmlns:a16="http://schemas.microsoft.com/office/drawing/2014/main" id="{0BD1AC76-FF66-63BA-8FE7-5F3251728B4B}"/>
              </a:ext>
            </a:extLst>
          </p:cNvPr>
          <p:cNvSpPr txBox="1"/>
          <p:nvPr/>
        </p:nvSpPr>
        <p:spPr>
          <a:xfrm>
            <a:off x="416222" y="1711908"/>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Single SSB</a:t>
            </a:r>
          </a:p>
        </p:txBody>
      </p:sp>
      <p:sp>
        <p:nvSpPr>
          <p:cNvPr id="118" name="Oval 117">
            <a:extLst>
              <a:ext uri="{FF2B5EF4-FFF2-40B4-BE49-F238E27FC236}">
                <a16:creationId xmlns:a16="http://schemas.microsoft.com/office/drawing/2014/main" id="{113A9C4F-AA5F-5405-F9F1-8855C2ADEE93}"/>
              </a:ext>
            </a:extLst>
          </p:cNvPr>
          <p:cNvSpPr/>
          <p:nvPr/>
        </p:nvSpPr>
        <p:spPr>
          <a:xfrm rot="19245625">
            <a:off x="503178" y="2707997"/>
            <a:ext cx="486006" cy="726124"/>
          </a:xfrm>
          <a:prstGeom prst="ellipse">
            <a:avLst/>
          </a:prstGeom>
          <a:solidFill>
            <a:srgbClr val="00B0F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9" name="TextBox 118">
            <a:extLst>
              <a:ext uri="{FF2B5EF4-FFF2-40B4-BE49-F238E27FC236}">
                <a16:creationId xmlns:a16="http://schemas.microsoft.com/office/drawing/2014/main" id="{4640F3EC-F7AC-C253-EB7D-0D848D253945}"/>
              </a:ext>
            </a:extLst>
          </p:cNvPr>
          <p:cNvSpPr txBox="1"/>
          <p:nvPr/>
        </p:nvSpPr>
        <p:spPr>
          <a:xfrm>
            <a:off x="416222" y="2896051"/>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853DC"/>
                </a:solidFill>
                <a:effectLst/>
                <a:uLnTx/>
                <a:uFillTx/>
                <a:latin typeface="Qualcomm Office Regular" panose="020B0503030202060203"/>
                <a:ea typeface="+mn-ea"/>
                <a:cs typeface="Microsoft Sans Serif" panose="020B0604020202020204" pitchFamily="34" charset="0"/>
              </a:rPr>
              <a:t>Single SSB</a:t>
            </a:r>
          </a:p>
        </p:txBody>
      </p:sp>
      <p:cxnSp>
        <p:nvCxnSpPr>
          <p:cNvPr id="121" name="Straight Connector 120">
            <a:extLst>
              <a:ext uri="{FF2B5EF4-FFF2-40B4-BE49-F238E27FC236}">
                <a16:creationId xmlns:a16="http://schemas.microsoft.com/office/drawing/2014/main" id="{4258F88B-5348-4399-DF55-1EA247698F81}"/>
              </a:ext>
            </a:extLst>
          </p:cNvPr>
          <p:cNvCxnSpPr/>
          <p:nvPr/>
        </p:nvCxnSpPr>
        <p:spPr>
          <a:xfrm flipV="1">
            <a:off x="7912946"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68B7F2DA-8CD8-7899-DB92-E675437698B0}"/>
              </a:ext>
            </a:extLst>
          </p:cNvPr>
          <p:cNvCxnSpPr>
            <a:cxnSpLocks/>
          </p:cNvCxnSpPr>
          <p:nvPr/>
        </p:nvCxnSpPr>
        <p:spPr>
          <a:xfrm flipV="1">
            <a:off x="852034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23" name="TextBox 122">
            <a:extLst>
              <a:ext uri="{FF2B5EF4-FFF2-40B4-BE49-F238E27FC236}">
                <a16:creationId xmlns:a16="http://schemas.microsoft.com/office/drawing/2014/main" id="{FA366BF4-F8E5-A59A-1446-0C54DA8D87C2}"/>
              </a:ext>
            </a:extLst>
          </p:cNvPr>
          <p:cNvSpPr txBox="1"/>
          <p:nvPr/>
        </p:nvSpPr>
        <p:spPr>
          <a:xfrm rot="16200000">
            <a:off x="7460026" y="3561260"/>
            <a:ext cx="1741998" cy="413703"/>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cell switch command</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24" name="TextBox 123">
            <a:extLst>
              <a:ext uri="{FF2B5EF4-FFF2-40B4-BE49-F238E27FC236}">
                <a16:creationId xmlns:a16="http://schemas.microsoft.com/office/drawing/2014/main" id="{CCC64748-129A-8331-E7CD-CDBD77039125}"/>
              </a:ext>
            </a:extLst>
          </p:cNvPr>
          <p:cNvSpPr txBox="1"/>
          <p:nvPr/>
        </p:nvSpPr>
        <p:spPr>
          <a:xfrm>
            <a:off x="6763736" y="4905623"/>
            <a:ext cx="73951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T4</a:t>
            </a:r>
          </a:p>
        </p:txBody>
      </p:sp>
      <p:cxnSp>
        <p:nvCxnSpPr>
          <p:cNvPr id="125" name="Straight Arrow Connector 124">
            <a:extLst>
              <a:ext uri="{FF2B5EF4-FFF2-40B4-BE49-F238E27FC236}">
                <a16:creationId xmlns:a16="http://schemas.microsoft.com/office/drawing/2014/main" id="{126AFDB8-88A4-BAA2-BC29-FF47EED87C42}"/>
              </a:ext>
            </a:extLst>
          </p:cNvPr>
          <p:cNvCxnSpPr>
            <a:cxnSpLocks/>
          </p:cNvCxnSpPr>
          <p:nvPr/>
        </p:nvCxnSpPr>
        <p:spPr>
          <a:xfrm>
            <a:off x="9291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26" name="TextBox 125">
            <a:extLst>
              <a:ext uri="{FF2B5EF4-FFF2-40B4-BE49-F238E27FC236}">
                <a16:creationId xmlns:a16="http://schemas.microsoft.com/office/drawing/2014/main" id="{7584A8DD-E514-AB22-E9A4-55AAFD8E289B}"/>
              </a:ext>
            </a:extLst>
          </p:cNvPr>
          <p:cNvSpPr txBox="1"/>
          <p:nvPr/>
        </p:nvSpPr>
        <p:spPr>
          <a:xfrm rot="16200000">
            <a:off x="8222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Contention-free 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cxnSp>
        <p:nvCxnSpPr>
          <p:cNvPr id="127" name="Straight Connector 126">
            <a:extLst>
              <a:ext uri="{FF2B5EF4-FFF2-40B4-BE49-F238E27FC236}">
                <a16:creationId xmlns:a16="http://schemas.microsoft.com/office/drawing/2014/main" id="{F849D8AB-EE2D-3E77-FDFD-15A80C16311C}"/>
              </a:ext>
            </a:extLst>
          </p:cNvPr>
          <p:cNvCxnSpPr>
            <a:cxnSpLocks/>
          </p:cNvCxnSpPr>
          <p:nvPr/>
        </p:nvCxnSpPr>
        <p:spPr>
          <a:xfrm flipH="1">
            <a:off x="7912946" y="5144438"/>
            <a:ext cx="3548741" cy="0"/>
          </a:xfrm>
          <a:prstGeom prst="line">
            <a:avLst/>
          </a:prstGeom>
          <a:noFill/>
          <a:ln w="9525" cap="flat" cmpd="sng" algn="ctr">
            <a:solidFill>
              <a:srgbClr val="000000"/>
            </a:solidFill>
            <a:prstDash val="solid"/>
            <a:headEnd type="triangle" w="med" len="med"/>
            <a:tailEnd type="triangle" w="med" len="med"/>
          </a:ln>
          <a:effectLst/>
        </p:spPr>
      </p:cxnSp>
      <p:sp>
        <p:nvSpPr>
          <p:cNvPr id="128" name="TextBox 127">
            <a:extLst>
              <a:ext uri="{FF2B5EF4-FFF2-40B4-BE49-F238E27FC236}">
                <a16:creationId xmlns:a16="http://schemas.microsoft.com/office/drawing/2014/main" id="{4DEFBDF4-F395-C248-37DD-BD92DB5A01D8}"/>
              </a:ext>
            </a:extLst>
          </p:cNvPr>
          <p:cNvSpPr txBox="1"/>
          <p:nvPr/>
        </p:nvSpPr>
        <p:spPr>
          <a:xfrm>
            <a:off x="8114107" y="5233039"/>
            <a:ext cx="3371059" cy="1241045"/>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RACH-based:</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CF-PRACH</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RACH-less:</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continuously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UL grant</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PUSCH with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RRCReconfigurationComplete</a:t>
            </a: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p:txBody>
      </p:sp>
      <p:cxnSp>
        <p:nvCxnSpPr>
          <p:cNvPr id="129" name="Straight Arrow Connector 128">
            <a:extLst>
              <a:ext uri="{FF2B5EF4-FFF2-40B4-BE49-F238E27FC236}">
                <a16:creationId xmlns:a16="http://schemas.microsoft.com/office/drawing/2014/main" id="{A1E32672-1473-876F-A5F6-2FE88ED86D25}"/>
              </a:ext>
            </a:extLst>
          </p:cNvPr>
          <p:cNvCxnSpPr>
            <a:cxnSpLocks/>
          </p:cNvCxnSpPr>
          <p:nvPr/>
        </p:nvCxnSpPr>
        <p:spPr>
          <a:xfrm>
            <a:off x="11247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0" name="TextBox 129">
            <a:extLst>
              <a:ext uri="{FF2B5EF4-FFF2-40B4-BE49-F238E27FC236}">
                <a16:creationId xmlns:a16="http://schemas.microsoft.com/office/drawing/2014/main" id="{F164EBDD-DD1E-8BF6-FD2C-A80EA067B3EB}"/>
              </a:ext>
            </a:extLst>
          </p:cNvPr>
          <p:cNvSpPr txBox="1"/>
          <p:nvPr/>
        </p:nvSpPr>
        <p:spPr>
          <a:xfrm rot="16200000">
            <a:off x="10178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PUSCH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32" name="TextBox 131">
            <a:extLst>
              <a:ext uri="{FF2B5EF4-FFF2-40B4-BE49-F238E27FC236}">
                <a16:creationId xmlns:a16="http://schemas.microsoft.com/office/drawing/2014/main" id="{CB1DCA01-045F-18B2-9F9C-B624BF57C04F}"/>
              </a:ext>
            </a:extLst>
          </p:cNvPr>
          <p:cNvSpPr txBox="1"/>
          <p:nvPr/>
        </p:nvSpPr>
        <p:spPr>
          <a:xfrm>
            <a:off x="7982409"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RACH-based</a:t>
            </a:r>
          </a:p>
        </p:txBody>
      </p:sp>
      <p:sp>
        <p:nvSpPr>
          <p:cNvPr id="134" name="Rectangle 133">
            <a:extLst>
              <a:ext uri="{FF2B5EF4-FFF2-40B4-BE49-F238E27FC236}">
                <a16:creationId xmlns:a16="http://schemas.microsoft.com/office/drawing/2014/main" id="{F7699A5D-1A85-90A9-BAC6-7FCA4B88B155}"/>
              </a:ext>
            </a:extLst>
          </p:cNvPr>
          <p:cNvSpPr/>
          <p:nvPr/>
        </p:nvSpPr>
        <p:spPr>
          <a:xfrm>
            <a:off x="1062387" y="2763753"/>
            <a:ext cx="10770492" cy="569282"/>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36" name="TextBox 135">
            <a:extLst>
              <a:ext uri="{FF2B5EF4-FFF2-40B4-BE49-F238E27FC236}">
                <a16:creationId xmlns:a16="http://schemas.microsoft.com/office/drawing/2014/main" id="{07AA4BE7-030B-D14E-6ED8-C169295EA90B}"/>
              </a:ext>
            </a:extLst>
          </p:cNvPr>
          <p:cNvSpPr txBox="1"/>
          <p:nvPr/>
        </p:nvSpPr>
        <p:spPr>
          <a:xfrm>
            <a:off x="9779724"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RACH-less</a:t>
            </a:r>
          </a:p>
        </p:txBody>
      </p:sp>
      <p:sp>
        <p:nvSpPr>
          <p:cNvPr id="137" name="Rectangle: Rounded Corners 136">
            <a:extLst>
              <a:ext uri="{FF2B5EF4-FFF2-40B4-BE49-F238E27FC236}">
                <a16:creationId xmlns:a16="http://schemas.microsoft.com/office/drawing/2014/main" id="{FCC927C6-451E-5F6E-5B5B-C1247057F17E}"/>
              </a:ext>
            </a:extLst>
          </p:cNvPr>
          <p:cNvSpPr/>
          <p:nvPr/>
        </p:nvSpPr>
        <p:spPr>
          <a:xfrm>
            <a:off x="9904539" y="1979086"/>
            <a:ext cx="1472396"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cxnSp>
        <p:nvCxnSpPr>
          <p:cNvPr id="138" name="Straight Arrow Connector 137">
            <a:extLst>
              <a:ext uri="{FF2B5EF4-FFF2-40B4-BE49-F238E27FC236}">
                <a16:creationId xmlns:a16="http://schemas.microsoft.com/office/drawing/2014/main" id="{3FA4833C-AB18-5DD5-EC9E-2642BCC4FB93}"/>
              </a:ext>
            </a:extLst>
          </p:cNvPr>
          <p:cNvCxnSpPr>
            <a:cxnSpLocks/>
          </p:cNvCxnSpPr>
          <p:nvPr/>
        </p:nvCxnSpPr>
        <p:spPr>
          <a:xfrm flipV="1">
            <a:off x="10469238"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9" name="TextBox 138">
            <a:extLst>
              <a:ext uri="{FF2B5EF4-FFF2-40B4-BE49-F238E27FC236}">
                <a16:creationId xmlns:a16="http://schemas.microsoft.com/office/drawing/2014/main" id="{4104EB60-6116-6BD0-545D-6AF07CC9D545}"/>
              </a:ext>
            </a:extLst>
          </p:cNvPr>
          <p:cNvSpPr txBox="1"/>
          <p:nvPr/>
        </p:nvSpPr>
        <p:spPr>
          <a:xfrm rot="16200000">
            <a:off x="9391388"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UL grant</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41" name="TextBox 140">
            <a:extLst>
              <a:ext uri="{FF2B5EF4-FFF2-40B4-BE49-F238E27FC236}">
                <a16:creationId xmlns:a16="http://schemas.microsoft.com/office/drawing/2014/main" id="{84759FF5-4F88-2FD9-F951-A2BEEE013028}"/>
              </a:ext>
            </a:extLst>
          </p:cNvPr>
          <p:cNvSpPr txBox="1"/>
          <p:nvPr/>
        </p:nvSpPr>
        <p:spPr>
          <a:xfrm>
            <a:off x="9119363"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highlight>
                  <a:srgbClr val="FFFF00"/>
                </a:highlight>
                <a:uLnTx/>
                <a:uFillTx/>
                <a:latin typeface="Qualcomm Office Regular" panose="020B0503030202060203"/>
                <a:ea typeface="+mn-ea"/>
                <a:cs typeface="Microsoft Sans Serif" panose="020B0604020202020204" pitchFamily="34" charset="0"/>
              </a:rPr>
              <a:t>T4</a:t>
            </a:r>
          </a:p>
        </p:txBody>
      </p:sp>
      <p:sp>
        <p:nvSpPr>
          <p:cNvPr id="148" name="Arc 147">
            <a:extLst>
              <a:ext uri="{FF2B5EF4-FFF2-40B4-BE49-F238E27FC236}">
                <a16:creationId xmlns:a16="http://schemas.microsoft.com/office/drawing/2014/main" id="{3EC31059-9054-54BC-696D-7980DEAE034A}"/>
              </a:ext>
            </a:extLst>
          </p:cNvPr>
          <p:cNvSpPr/>
          <p:nvPr/>
        </p:nvSpPr>
        <p:spPr>
          <a:xfrm flipV="1">
            <a:off x="104782" y="4836432"/>
            <a:ext cx="11577616" cy="443144"/>
          </a:xfrm>
          <a:prstGeom prst="arc">
            <a:avLst>
              <a:gd name="adj1" fmla="val 21565115"/>
              <a:gd name="adj2" fmla="val 10838591"/>
            </a:avLst>
          </a:prstGeom>
          <a:ln w="12700" cap="rnd">
            <a:solidFill>
              <a:schemeClr val="tx1"/>
            </a:solidFill>
            <a:prstDash val="sysDash"/>
            <a:round/>
            <a:headEnd type="none" w="sm" len="sm"/>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sp>
        <p:nvSpPr>
          <p:cNvPr id="3" name="Rectangle: Rounded Corners 2">
            <a:extLst>
              <a:ext uri="{FF2B5EF4-FFF2-40B4-BE49-F238E27FC236}">
                <a16:creationId xmlns:a16="http://schemas.microsoft.com/office/drawing/2014/main" id="{318A42A1-C8FB-603F-9C7A-9F7420C215F6}"/>
              </a:ext>
            </a:extLst>
          </p:cNvPr>
          <p:cNvSpPr/>
          <p:nvPr/>
        </p:nvSpPr>
        <p:spPr>
          <a:xfrm>
            <a:off x="6293457" y="1170714"/>
            <a:ext cx="1671419" cy="5619385"/>
          </a:xfrm>
          <a:prstGeom prst="roundRect">
            <a:avLst>
              <a:gd name="adj" fmla="val 5273"/>
            </a:avLst>
          </a:prstGeom>
          <a:solidFill>
            <a:schemeClr val="bg1">
              <a:lumMod val="10000"/>
              <a:alpha val="46000"/>
            </a:schemeClr>
          </a:solidFill>
          <a:ln w="15875" cap="flat" cmpd="sng" algn="ctr">
            <a:noFill/>
            <a:prstDash val="solid"/>
          </a:ln>
          <a:effectLst/>
        </p:spPr>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F7F8FA"/>
                </a:solidFill>
                <a:effectLst/>
                <a:uLnTx/>
                <a:uFillTx/>
                <a:latin typeface="Qualcomm Office Regular" panose="020B0503030202060203"/>
                <a:ea typeface="+mn-ea"/>
                <a:cs typeface="Microsoft Sans Serif" panose="020B0604020202020204" pitchFamily="34" charset="0"/>
              </a:rPr>
              <a:t>skip</a:t>
            </a:r>
          </a:p>
        </p:txBody>
      </p:sp>
      <p:sp>
        <p:nvSpPr>
          <p:cNvPr id="5" name="TextBox 4">
            <a:extLst>
              <a:ext uri="{FF2B5EF4-FFF2-40B4-BE49-F238E27FC236}">
                <a16:creationId xmlns:a16="http://schemas.microsoft.com/office/drawing/2014/main" id="{54E63C82-F12B-CC6C-2453-3701FA92E8B7}"/>
              </a:ext>
            </a:extLst>
          </p:cNvPr>
          <p:cNvSpPr txBox="1"/>
          <p:nvPr/>
        </p:nvSpPr>
        <p:spPr>
          <a:xfrm>
            <a:off x="10838495" y="4885480"/>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Reset</a:t>
            </a:r>
          </a:p>
        </p:txBody>
      </p:sp>
    </p:spTree>
    <p:extLst>
      <p:ext uri="{BB962C8B-B14F-4D97-AF65-F5344CB8AC3E}">
        <p14:creationId xmlns:p14="http://schemas.microsoft.com/office/powerpoint/2010/main" val="311828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ectangle: Rounded Corners 130">
            <a:extLst>
              <a:ext uri="{FF2B5EF4-FFF2-40B4-BE49-F238E27FC236}">
                <a16:creationId xmlns:a16="http://schemas.microsoft.com/office/drawing/2014/main" id="{E7DB0839-C35E-5265-F2B6-9F193DF20219}"/>
              </a:ext>
            </a:extLst>
          </p:cNvPr>
          <p:cNvSpPr/>
          <p:nvPr/>
        </p:nvSpPr>
        <p:spPr>
          <a:xfrm>
            <a:off x="8084679" y="1979086"/>
            <a:ext cx="1315015"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sp>
        <p:nvSpPr>
          <p:cNvPr id="135" name="Rectangle: Rounded Corners 134">
            <a:extLst>
              <a:ext uri="{FF2B5EF4-FFF2-40B4-BE49-F238E27FC236}">
                <a16:creationId xmlns:a16="http://schemas.microsoft.com/office/drawing/2014/main" id="{6163B457-1A5E-4385-8D50-67AA80670923}"/>
              </a:ext>
            </a:extLst>
          </p:cNvPr>
          <p:cNvSpPr/>
          <p:nvPr/>
        </p:nvSpPr>
        <p:spPr>
          <a:xfrm>
            <a:off x="10161701" y="1979086"/>
            <a:ext cx="699787" cy="2782707"/>
          </a:xfrm>
          <a:prstGeom prst="roundRect">
            <a:avLst>
              <a:gd name="adj" fmla="val 9810"/>
            </a:avLst>
          </a:prstGeom>
          <a:solidFill>
            <a:srgbClr val="00B0F0">
              <a:alpha val="20000"/>
            </a:srgbClr>
          </a:solidFill>
          <a:ln w="15875" cap="flat" cmpd="sng" algn="ctr">
            <a:no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Qualcomm Office Regular" panose="020B0503030202060203"/>
              <a:ea typeface="+mn-ea"/>
              <a:cs typeface="Microsoft Sans Serif" panose="020B0604020202020204" pitchFamily="34" charset="0"/>
            </a:endParaRPr>
          </a:p>
        </p:txBody>
      </p:sp>
      <p:sp>
        <p:nvSpPr>
          <p:cNvPr id="133" name="Rectangle 132">
            <a:extLst>
              <a:ext uri="{FF2B5EF4-FFF2-40B4-BE49-F238E27FC236}">
                <a16:creationId xmlns:a16="http://schemas.microsoft.com/office/drawing/2014/main" id="{1D40AE2B-BDD4-B0D0-43E1-867EB293E8D0}"/>
              </a:ext>
            </a:extLst>
          </p:cNvPr>
          <p:cNvSpPr/>
          <p:nvPr/>
        </p:nvSpPr>
        <p:spPr>
          <a:xfrm>
            <a:off x="1429271" y="1505753"/>
            <a:ext cx="10403608" cy="569282"/>
          </a:xfrm>
          <a:prstGeom prst="rect">
            <a:avLst/>
          </a:prstGeom>
          <a:solidFill>
            <a:schemeClr val="bg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Title 1">
            <a:extLst>
              <a:ext uri="{FF2B5EF4-FFF2-40B4-BE49-F238E27FC236}">
                <a16:creationId xmlns:a16="http://schemas.microsoft.com/office/drawing/2014/main" id="{E281DE1F-CCF1-CF26-33A7-5A216BDF6067}"/>
              </a:ext>
            </a:extLst>
          </p:cNvPr>
          <p:cNvSpPr>
            <a:spLocks noGrp="1"/>
          </p:cNvSpPr>
          <p:nvPr>
            <p:ph type="title"/>
          </p:nvPr>
        </p:nvSpPr>
        <p:spPr>
          <a:xfrm>
            <a:off x="495300" y="269705"/>
            <a:ext cx="11187112" cy="366254"/>
          </a:xfrm>
        </p:spPr>
        <p:txBody>
          <a:bodyPr/>
          <a:lstStyle/>
          <a:p>
            <a:r>
              <a:rPr kumimoji="0" lang="en-US" sz="2800" b="0" i="0" u="none" strike="noStrike" kern="1200" cap="none" spc="0" normalizeH="0" baseline="0" noProof="0" dirty="0">
                <a:ln>
                  <a:noFill/>
                </a:ln>
                <a:solidFill>
                  <a:srgbClr val="13171F"/>
                </a:solidFill>
                <a:effectLst/>
                <a:uLnTx/>
                <a:uFillTx/>
                <a:latin typeface="Calibri Light (Headings)"/>
                <a:ea typeface="+mj-ea"/>
                <a:cs typeface="+mj-cs"/>
              </a:rPr>
              <a:t>Issue 5-2-1: Procedures and configurations of test cases on cell switch delay</a:t>
            </a:r>
            <a:endParaRPr lang="en-US" dirty="0"/>
          </a:p>
        </p:txBody>
      </p:sp>
      <p:sp>
        <p:nvSpPr>
          <p:cNvPr id="4" name="Subtitle 3">
            <a:extLst>
              <a:ext uri="{FF2B5EF4-FFF2-40B4-BE49-F238E27FC236}">
                <a16:creationId xmlns:a16="http://schemas.microsoft.com/office/drawing/2014/main" id="{F0A8922B-DF2E-B34A-6545-4EC519E69D48}"/>
              </a:ext>
            </a:extLst>
          </p:cNvPr>
          <p:cNvSpPr>
            <a:spLocks noGrp="1"/>
          </p:cNvSpPr>
          <p:nvPr>
            <p:ph type="subTitle" idx="1"/>
          </p:nvPr>
        </p:nvSpPr>
        <p:spPr>
          <a:xfrm>
            <a:off x="494189" y="745651"/>
            <a:ext cx="11188223" cy="265907"/>
          </a:xfrm>
        </p:spPr>
        <p:txBody>
          <a:bodyPr/>
          <a:lstStyle/>
          <a:p>
            <a:r>
              <a:rPr lang="en-US" b="1" dirty="0"/>
              <a:t>Type 4: UE incapable of ‘early TCI state activation’ and ‘early PRACH’</a:t>
            </a:r>
          </a:p>
        </p:txBody>
      </p:sp>
      <p:cxnSp>
        <p:nvCxnSpPr>
          <p:cNvPr id="9" name="Straight Arrow Connector 8">
            <a:extLst>
              <a:ext uri="{FF2B5EF4-FFF2-40B4-BE49-F238E27FC236}">
                <a16:creationId xmlns:a16="http://schemas.microsoft.com/office/drawing/2014/main" id="{62925DF4-4AF3-494C-1CCD-7EB08C643333}"/>
              </a:ext>
            </a:extLst>
          </p:cNvPr>
          <p:cNvCxnSpPr>
            <a:cxnSpLocks/>
          </p:cNvCxnSpPr>
          <p:nvPr/>
        </p:nvCxnSpPr>
        <p:spPr>
          <a:xfrm>
            <a:off x="411126" y="4673192"/>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10" name="Picture 9">
            <a:extLst>
              <a:ext uri="{FF2B5EF4-FFF2-40B4-BE49-F238E27FC236}">
                <a16:creationId xmlns:a16="http://schemas.microsoft.com/office/drawing/2014/main" id="{17F90441-7B04-F84A-1EC1-5EA0D00E1560}"/>
              </a:ext>
            </a:extLst>
          </p:cNvPr>
          <p:cNvPicPr>
            <a:picLocks noChangeAspect="1"/>
          </p:cNvPicPr>
          <p:nvPr/>
        </p:nvPicPr>
        <p:blipFill>
          <a:blip r:embed="rId2"/>
          <a:stretch>
            <a:fillRect/>
          </a:stretch>
        </p:blipFill>
        <p:spPr>
          <a:xfrm>
            <a:off x="242661" y="2827152"/>
            <a:ext cx="335055" cy="562214"/>
          </a:xfrm>
          <a:prstGeom prst="rect">
            <a:avLst/>
          </a:prstGeom>
        </p:spPr>
      </p:pic>
      <p:sp>
        <p:nvSpPr>
          <p:cNvPr id="11" name="TextBox 10">
            <a:extLst>
              <a:ext uri="{FF2B5EF4-FFF2-40B4-BE49-F238E27FC236}">
                <a16:creationId xmlns:a16="http://schemas.microsoft.com/office/drawing/2014/main" id="{46A7E3E7-FF5E-4470-E823-F70C33C3D07F}"/>
              </a:ext>
            </a:extLst>
          </p:cNvPr>
          <p:cNvSpPr txBox="1"/>
          <p:nvPr/>
        </p:nvSpPr>
        <p:spPr>
          <a:xfrm>
            <a:off x="14992" y="2436188"/>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1</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(source cell)</a:t>
            </a:r>
          </a:p>
        </p:txBody>
      </p:sp>
      <p:pic>
        <p:nvPicPr>
          <p:cNvPr id="12" name="Picture 11">
            <a:extLst>
              <a:ext uri="{FF2B5EF4-FFF2-40B4-BE49-F238E27FC236}">
                <a16:creationId xmlns:a16="http://schemas.microsoft.com/office/drawing/2014/main" id="{8A8BE392-0382-F52F-4000-927C6DF523F5}"/>
              </a:ext>
            </a:extLst>
          </p:cNvPr>
          <p:cNvPicPr>
            <a:picLocks noChangeAspect="1"/>
          </p:cNvPicPr>
          <p:nvPr/>
        </p:nvPicPr>
        <p:blipFill>
          <a:blip r:embed="rId3"/>
          <a:stretch>
            <a:fillRect/>
          </a:stretch>
        </p:blipFill>
        <p:spPr>
          <a:xfrm>
            <a:off x="167871" y="4388359"/>
            <a:ext cx="216832" cy="373435"/>
          </a:xfrm>
          <a:prstGeom prst="rect">
            <a:avLst/>
          </a:prstGeom>
        </p:spPr>
      </p:pic>
      <p:cxnSp>
        <p:nvCxnSpPr>
          <p:cNvPr id="22" name="Straight Arrow Connector 21">
            <a:extLst>
              <a:ext uri="{FF2B5EF4-FFF2-40B4-BE49-F238E27FC236}">
                <a16:creationId xmlns:a16="http://schemas.microsoft.com/office/drawing/2014/main" id="{96FF4A94-F334-0199-4250-30CE48E28F24}"/>
              </a:ext>
            </a:extLst>
          </p:cNvPr>
          <p:cNvCxnSpPr>
            <a:cxnSpLocks/>
          </p:cNvCxnSpPr>
          <p:nvPr/>
        </p:nvCxnSpPr>
        <p:spPr>
          <a:xfrm>
            <a:off x="411126" y="3349110"/>
            <a:ext cx="11550502" cy="0"/>
          </a:xfrm>
          <a:prstGeom prst="straightConnector1">
            <a:avLst/>
          </a:prstGeom>
          <a:noFill/>
          <a:ln w="12700" cap="rnd" cmpd="sng" algn="ctr">
            <a:solidFill>
              <a:schemeClr val="tx1"/>
            </a:solidFill>
            <a:prstDash val="solid"/>
            <a:round/>
            <a:headEnd type="none" w="med" len="med"/>
            <a:tailEnd type="arrow" w="sm" len="sm"/>
          </a:ln>
          <a:effectLst/>
        </p:spPr>
      </p:cxnSp>
      <p:pic>
        <p:nvPicPr>
          <p:cNvPr id="23" name="Picture 22">
            <a:extLst>
              <a:ext uri="{FF2B5EF4-FFF2-40B4-BE49-F238E27FC236}">
                <a16:creationId xmlns:a16="http://schemas.microsoft.com/office/drawing/2014/main" id="{69A6E7C0-8703-B78E-47D9-49BD0F886220}"/>
              </a:ext>
            </a:extLst>
          </p:cNvPr>
          <p:cNvPicPr>
            <a:picLocks noChangeAspect="1"/>
          </p:cNvPicPr>
          <p:nvPr/>
        </p:nvPicPr>
        <p:blipFill>
          <a:blip r:embed="rId2"/>
          <a:stretch>
            <a:fillRect/>
          </a:stretch>
        </p:blipFill>
        <p:spPr>
          <a:xfrm>
            <a:off x="242661" y="1561678"/>
            <a:ext cx="335055" cy="562214"/>
          </a:xfrm>
          <a:prstGeom prst="rect">
            <a:avLst/>
          </a:prstGeom>
        </p:spPr>
      </p:pic>
      <p:sp>
        <p:nvSpPr>
          <p:cNvPr id="24" name="TextBox 23">
            <a:extLst>
              <a:ext uri="{FF2B5EF4-FFF2-40B4-BE49-F238E27FC236}">
                <a16:creationId xmlns:a16="http://schemas.microsoft.com/office/drawing/2014/main" id="{E0ECA59E-ED20-CEFF-54EC-D39861A46438}"/>
              </a:ext>
            </a:extLst>
          </p:cNvPr>
          <p:cNvSpPr txBox="1"/>
          <p:nvPr/>
        </p:nvSpPr>
        <p:spPr>
          <a:xfrm>
            <a:off x="14992" y="1170714"/>
            <a:ext cx="914390" cy="354584"/>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Cell 2</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3171F"/>
                </a:solidFill>
                <a:effectLst/>
                <a:uLnTx/>
                <a:uFillTx/>
                <a:latin typeface="Qualcomm Office Regular" panose="020B0503030202060203"/>
                <a:ea typeface="+mn-ea"/>
                <a:cs typeface="Microsoft Sans Serif" panose="020B0604020202020204" pitchFamily="34" charset="0"/>
              </a:rPr>
              <a:t>(target cell)</a:t>
            </a:r>
          </a:p>
        </p:txBody>
      </p:sp>
      <p:cxnSp>
        <p:nvCxnSpPr>
          <p:cNvPr id="25" name="Straight Arrow Connector 24">
            <a:extLst>
              <a:ext uri="{FF2B5EF4-FFF2-40B4-BE49-F238E27FC236}">
                <a16:creationId xmlns:a16="http://schemas.microsoft.com/office/drawing/2014/main" id="{D9351A39-ACCE-30CB-CB71-CFCFF3A67842}"/>
              </a:ext>
            </a:extLst>
          </p:cNvPr>
          <p:cNvCxnSpPr>
            <a:cxnSpLocks/>
          </p:cNvCxnSpPr>
          <p:nvPr/>
        </p:nvCxnSpPr>
        <p:spPr>
          <a:xfrm>
            <a:off x="411126" y="2083636"/>
            <a:ext cx="11550502" cy="0"/>
          </a:xfrm>
          <a:prstGeom prst="straightConnector1">
            <a:avLst/>
          </a:prstGeom>
          <a:noFill/>
          <a:ln w="12700" cap="rnd" cmpd="sng" algn="ctr">
            <a:solidFill>
              <a:schemeClr val="tx1"/>
            </a:solidFill>
            <a:prstDash val="solid"/>
            <a:round/>
            <a:headEnd type="none" w="med" len="med"/>
            <a:tailEnd type="arrow" w="sm" len="sm"/>
          </a:ln>
          <a:effectLst/>
        </p:spPr>
      </p:cxnSp>
      <p:cxnSp>
        <p:nvCxnSpPr>
          <p:cNvPr id="52" name="Straight Arrow Connector 51">
            <a:extLst>
              <a:ext uri="{FF2B5EF4-FFF2-40B4-BE49-F238E27FC236}">
                <a16:creationId xmlns:a16="http://schemas.microsoft.com/office/drawing/2014/main" id="{2346EBAD-50C2-CA9D-00D2-AE5A766F6975}"/>
              </a:ext>
            </a:extLst>
          </p:cNvPr>
          <p:cNvCxnSpPr>
            <a:cxnSpLocks/>
          </p:cNvCxnSpPr>
          <p:nvPr/>
        </p:nvCxnSpPr>
        <p:spPr>
          <a:xfrm flipV="1">
            <a:off x="1348876"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53" name="TextBox 52">
            <a:extLst>
              <a:ext uri="{FF2B5EF4-FFF2-40B4-BE49-F238E27FC236}">
                <a16:creationId xmlns:a16="http://schemas.microsoft.com/office/drawing/2014/main" id="{C6FFC01C-050E-AA8A-8D50-A7021EA6A344}"/>
              </a:ext>
            </a:extLst>
          </p:cNvPr>
          <p:cNvSpPr txBox="1"/>
          <p:nvPr/>
        </p:nvSpPr>
        <p:spPr>
          <a:xfrm rot="16200000">
            <a:off x="-54848" y="3589108"/>
            <a:ext cx="1479451" cy="620554"/>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Connection establishment and L3 MO config.</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54" name="Straight Connector 53">
            <a:extLst>
              <a:ext uri="{FF2B5EF4-FFF2-40B4-BE49-F238E27FC236}">
                <a16:creationId xmlns:a16="http://schemas.microsoft.com/office/drawing/2014/main" id="{4FAE6C25-0412-BC77-220C-5F0DAF1BE6E6}"/>
              </a:ext>
            </a:extLst>
          </p:cNvPr>
          <p:cNvCxnSpPr>
            <a:cxnSpLocks/>
          </p:cNvCxnSpPr>
          <p:nvPr/>
        </p:nvCxnSpPr>
        <p:spPr>
          <a:xfrm flipH="1">
            <a:off x="331625" y="5144438"/>
            <a:ext cx="2097493" cy="0"/>
          </a:xfrm>
          <a:prstGeom prst="line">
            <a:avLst/>
          </a:prstGeom>
          <a:noFill/>
          <a:ln w="9525" cap="flat" cmpd="sng" algn="ctr">
            <a:solidFill>
              <a:srgbClr val="000000"/>
            </a:solidFill>
            <a:prstDash val="solid"/>
            <a:headEnd type="triangle" w="med" len="med"/>
            <a:tailEnd type="triangle" w="med" len="med"/>
          </a:ln>
          <a:effectLst/>
        </p:spPr>
      </p:cxnSp>
      <p:sp>
        <p:nvSpPr>
          <p:cNvPr id="55" name="TextBox 54">
            <a:extLst>
              <a:ext uri="{FF2B5EF4-FFF2-40B4-BE49-F238E27FC236}">
                <a16:creationId xmlns:a16="http://schemas.microsoft.com/office/drawing/2014/main" id="{13FCF2E3-2ADF-6AAC-5AC1-706A2A17ECF0}"/>
              </a:ext>
            </a:extLst>
          </p:cNvPr>
          <p:cNvSpPr txBox="1"/>
          <p:nvPr/>
        </p:nvSpPr>
        <p:spPr>
          <a:xfrm>
            <a:off x="331625" y="5233039"/>
            <a:ext cx="2097494" cy="141833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establishes a connection with the cell 1</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turns on the power of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provide L3 measurement configuration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 L3 result of cell 2 to cell 1</a:t>
            </a:r>
          </a:p>
        </p:txBody>
      </p:sp>
      <p:sp>
        <p:nvSpPr>
          <p:cNvPr id="57" name="TextBox 56">
            <a:extLst>
              <a:ext uri="{FF2B5EF4-FFF2-40B4-BE49-F238E27FC236}">
                <a16:creationId xmlns:a16="http://schemas.microsoft.com/office/drawing/2014/main" id="{62307521-621F-0B52-42A2-877955F1FCCE}"/>
              </a:ext>
            </a:extLst>
          </p:cNvPr>
          <p:cNvSpPr txBox="1"/>
          <p:nvPr/>
        </p:nvSpPr>
        <p:spPr>
          <a:xfrm>
            <a:off x="1168852"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T1</a:t>
            </a:r>
          </a:p>
        </p:txBody>
      </p:sp>
      <p:cxnSp>
        <p:nvCxnSpPr>
          <p:cNvPr id="60" name="Straight Arrow Connector 59">
            <a:extLst>
              <a:ext uri="{FF2B5EF4-FFF2-40B4-BE49-F238E27FC236}">
                <a16:creationId xmlns:a16="http://schemas.microsoft.com/office/drawing/2014/main" id="{890A8460-63D8-B36A-5C2D-07657A1C9555}"/>
              </a:ext>
            </a:extLst>
          </p:cNvPr>
          <p:cNvCxnSpPr>
            <a:cxnSpLocks/>
          </p:cNvCxnSpPr>
          <p:nvPr/>
        </p:nvCxnSpPr>
        <p:spPr>
          <a:xfrm>
            <a:off x="1178755"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61" name="Arc 60">
            <a:extLst>
              <a:ext uri="{FF2B5EF4-FFF2-40B4-BE49-F238E27FC236}">
                <a16:creationId xmlns:a16="http://schemas.microsoft.com/office/drawing/2014/main" id="{E9F4FCB8-38B0-F902-9048-2E6E74D556C7}"/>
              </a:ext>
            </a:extLst>
          </p:cNvPr>
          <p:cNvSpPr/>
          <p:nvPr/>
        </p:nvSpPr>
        <p:spPr>
          <a:xfrm>
            <a:off x="1007055" y="3900407"/>
            <a:ext cx="1004316" cy="171355"/>
          </a:xfrm>
          <a:prstGeom prst="arc">
            <a:avLst>
              <a:gd name="adj1" fmla="val 21109716"/>
              <a:gd name="adj2" fmla="val 11234755"/>
            </a:avLst>
          </a:prstGeom>
          <a:ln w="12700" cap="rnd">
            <a:solidFill>
              <a:schemeClr val="accent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cxnSp>
        <p:nvCxnSpPr>
          <p:cNvPr id="63" name="Straight Arrow Connector 62">
            <a:extLst>
              <a:ext uri="{FF2B5EF4-FFF2-40B4-BE49-F238E27FC236}">
                <a16:creationId xmlns:a16="http://schemas.microsoft.com/office/drawing/2014/main" id="{8F616490-92ED-D9F6-AAB7-5929AD7DA7EB}"/>
              </a:ext>
            </a:extLst>
          </p:cNvPr>
          <p:cNvCxnSpPr>
            <a:cxnSpLocks/>
          </p:cNvCxnSpPr>
          <p:nvPr/>
        </p:nvCxnSpPr>
        <p:spPr>
          <a:xfrm>
            <a:off x="1435043" y="1497151"/>
            <a:ext cx="10397836"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6" name="Straight Arrow Connector 65">
            <a:extLst>
              <a:ext uri="{FF2B5EF4-FFF2-40B4-BE49-F238E27FC236}">
                <a16:creationId xmlns:a16="http://schemas.microsoft.com/office/drawing/2014/main" id="{FCB3465D-AE13-0C99-9F43-F00AD49B37D6}"/>
              </a:ext>
            </a:extLst>
          </p:cNvPr>
          <p:cNvCxnSpPr>
            <a:cxnSpLocks/>
          </p:cNvCxnSpPr>
          <p:nvPr/>
        </p:nvCxnSpPr>
        <p:spPr>
          <a:xfrm>
            <a:off x="1074287" y="2747680"/>
            <a:ext cx="10758592" cy="0"/>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68" name="Straight Arrow Connector 67">
            <a:extLst>
              <a:ext uri="{FF2B5EF4-FFF2-40B4-BE49-F238E27FC236}">
                <a16:creationId xmlns:a16="http://schemas.microsoft.com/office/drawing/2014/main" id="{253D5136-256F-9D35-FAF7-2264332A1287}"/>
              </a:ext>
            </a:extLst>
          </p:cNvPr>
          <p:cNvCxnSpPr>
            <a:cxnSpLocks/>
          </p:cNvCxnSpPr>
          <p:nvPr/>
        </p:nvCxnSpPr>
        <p:spPr>
          <a:xfrm flipV="1">
            <a:off x="890052" y="2747679"/>
            <a:ext cx="172335" cy="601431"/>
          </a:xfrm>
          <a:prstGeom prst="straightConnector1">
            <a:avLst/>
          </a:prstGeom>
          <a:noFill/>
          <a:ln w="12700" cap="rnd" cmpd="sng" algn="ctr">
            <a:solidFill>
              <a:srgbClr val="00B050"/>
            </a:solidFill>
            <a:prstDash val="sysDash"/>
            <a:round/>
            <a:headEnd type="none" w="med" len="med"/>
            <a:tailEnd type="none" w="sm" len="sm"/>
          </a:ln>
          <a:effectLst/>
        </p:spPr>
      </p:cxnSp>
      <p:sp>
        <p:nvSpPr>
          <p:cNvPr id="71" name="TextBox 70">
            <a:extLst>
              <a:ext uri="{FF2B5EF4-FFF2-40B4-BE49-F238E27FC236}">
                <a16:creationId xmlns:a16="http://schemas.microsoft.com/office/drawing/2014/main" id="{F46C7F7B-1C48-D328-6D64-5B9D52EB7E2A}"/>
              </a:ext>
            </a:extLst>
          </p:cNvPr>
          <p:cNvSpPr txBox="1"/>
          <p:nvPr/>
        </p:nvSpPr>
        <p:spPr>
          <a:xfrm>
            <a:off x="660583" y="2483262"/>
            <a:ext cx="1222795"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 dBm</a:t>
            </a:r>
          </a:p>
        </p:txBody>
      </p:sp>
      <p:sp>
        <p:nvSpPr>
          <p:cNvPr id="73" name="TextBox 72">
            <a:extLst>
              <a:ext uri="{FF2B5EF4-FFF2-40B4-BE49-F238E27FC236}">
                <a16:creationId xmlns:a16="http://schemas.microsoft.com/office/drawing/2014/main" id="{65B3B308-9F73-B1C8-7A9C-3792A9CDA9EB}"/>
              </a:ext>
            </a:extLst>
          </p:cNvPr>
          <p:cNvSpPr txBox="1"/>
          <p:nvPr/>
        </p:nvSpPr>
        <p:spPr>
          <a:xfrm>
            <a:off x="990570" y="1232734"/>
            <a:ext cx="134402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Qualcomm Office Regular" panose="020B0503030202060203"/>
                <a:ea typeface="+mn-ea"/>
                <a:cs typeface="Microsoft Sans Serif" panose="020B0604020202020204" pitchFamily="34" charset="0"/>
              </a:rPr>
              <a:t>Tx power X+Y dBm</a:t>
            </a:r>
          </a:p>
        </p:txBody>
      </p:sp>
      <p:cxnSp>
        <p:nvCxnSpPr>
          <p:cNvPr id="76" name="Straight Arrow Connector 75">
            <a:extLst>
              <a:ext uri="{FF2B5EF4-FFF2-40B4-BE49-F238E27FC236}">
                <a16:creationId xmlns:a16="http://schemas.microsoft.com/office/drawing/2014/main" id="{C3E0220E-9872-8457-3121-F352180BA70D}"/>
              </a:ext>
            </a:extLst>
          </p:cNvPr>
          <p:cNvCxnSpPr>
            <a:cxnSpLocks/>
          </p:cNvCxnSpPr>
          <p:nvPr/>
        </p:nvCxnSpPr>
        <p:spPr>
          <a:xfrm flipV="1">
            <a:off x="1262708" y="1473604"/>
            <a:ext cx="172335" cy="601431"/>
          </a:xfrm>
          <a:prstGeom prst="straightConnector1">
            <a:avLst/>
          </a:prstGeom>
          <a:noFill/>
          <a:ln w="12700" cap="rnd" cmpd="sng" algn="ctr">
            <a:solidFill>
              <a:srgbClr val="00B050"/>
            </a:solidFill>
            <a:prstDash val="sysDash"/>
            <a:round/>
            <a:headEnd type="none" w="med" len="med"/>
            <a:tailEnd type="none" w="sm" len="sm"/>
          </a:ln>
          <a:effectLst/>
        </p:spPr>
      </p:cxnSp>
      <p:cxnSp>
        <p:nvCxnSpPr>
          <p:cNvPr id="80" name="Straight Arrow Connector 79">
            <a:extLst>
              <a:ext uri="{FF2B5EF4-FFF2-40B4-BE49-F238E27FC236}">
                <a16:creationId xmlns:a16="http://schemas.microsoft.com/office/drawing/2014/main" id="{BF8ED7A5-89A0-774B-F5B9-D3737785D457}"/>
              </a:ext>
            </a:extLst>
          </p:cNvPr>
          <p:cNvCxnSpPr>
            <a:cxnSpLocks/>
          </p:cNvCxnSpPr>
          <p:nvPr/>
        </p:nvCxnSpPr>
        <p:spPr>
          <a:xfrm>
            <a:off x="2429118"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1" name="Straight Arrow Connector 80">
            <a:extLst>
              <a:ext uri="{FF2B5EF4-FFF2-40B4-BE49-F238E27FC236}">
                <a16:creationId xmlns:a16="http://schemas.microsoft.com/office/drawing/2014/main" id="{EEA8D684-18D3-6FF6-0177-FAD17FA693A1}"/>
              </a:ext>
            </a:extLst>
          </p:cNvPr>
          <p:cNvCxnSpPr>
            <a:cxnSpLocks/>
          </p:cNvCxnSpPr>
          <p:nvPr/>
        </p:nvCxnSpPr>
        <p:spPr>
          <a:xfrm>
            <a:off x="1512130"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2" name="Straight Arrow Connector 81">
            <a:extLst>
              <a:ext uri="{FF2B5EF4-FFF2-40B4-BE49-F238E27FC236}">
                <a16:creationId xmlns:a16="http://schemas.microsoft.com/office/drawing/2014/main" id="{8BC6433A-10C6-85EF-9E63-2E406EEF5C72}"/>
              </a:ext>
            </a:extLst>
          </p:cNvPr>
          <p:cNvCxnSpPr>
            <a:cxnSpLocks/>
          </p:cNvCxnSpPr>
          <p:nvPr/>
        </p:nvCxnSpPr>
        <p:spPr>
          <a:xfrm flipV="1">
            <a:off x="1682251"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cxnSp>
        <p:nvCxnSpPr>
          <p:cNvPr id="85" name="Straight Arrow Connector 84">
            <a:extLst>
              <a:ext uri="{FF2B5EF4-FFF2-40B4-BE49-F238E27FC236}">
                <a16:creationId xmlns:a16="http://schemas.microsoft.com/office/drawing/2014/main" id="{9C9CEB8D-E2F3-E146-83B8-0BD3FC50064D}"/>
              </a:ext>
            </a:extLst>
          </p:cNvPr>
          <p:cNvCxnSpPr>
            <a:cxnSpLocks/>
          </p:cNvCxnSpPr>
          <p:nvPr/>
        </p:nvCxnSpPr>
        <p:spPr>
          <a:xfrm>
            <a:off x="1831217"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86" name="TextBox 85">
            <a:extLst>
              <a:ext uri="{FF2B5EF4-FFF2-40B4-BE49-F238E27FC236}">
                <a16:creationId xmlns:a16="http://schemas.microsoft.com/office/drawing/2014/main" id="{03E7D373-033C-1F3F-403D-70C8A671DF6A}"/>
              </a:ext>
            </a:extLst>
          </p:cNvPr>
          <p:cNvSpPr txBox="1"/>
          <p:nvPr/>
        </p:nvSpPr>
        <p:spPr>
          <a:xfrm rot="16200000">
            <a:off x="1360166"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L3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89" name="Straight Arrow Connector 88">
            <a:extLst>
              <a:ext uri="{FF2B5EF4-FFF2-40B4-BE49-F238E27FC236}">
                <a16:creationId xmlns:a16="http://schemas.microsoft.com/office/drawing/2014/main" id="{D30D57BE-AB7E-BF2F-D43F-A3E6F10DEEB0}"/>
              </a:ext>
            </a:extLst>
          </p:cNvPr>
          <p:cNvCxnSpPr>
            <a:cxnSpLocks/>
          </p:cNvCxnSpPr>
          <p:nvPr/>
        </p:nvCxnSpPr>
        <p:spPr>
          <a:xfrm flipV="1">
            <a:off x="293692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0" name="TextBox 89">
            <a:extLst>
              <a:ext uri="{FF2B5EF4-FFF2-40B4-BE49-F238E27FC236}">
                <a16:creationId xmlns:a16="http://schemas.microsoft.com/office/drawing/2014/main" id="{4F486A45-6E31-40FF-1B1C-57873DA54BA5}"/>
              </a:ext>
            </a:extLst>
          </p:cNvPr>
          <p:cNvSpPr txBox="1"/>
          <p:nvPr/>
        </p:nvSpPr>
        <p:spPr>
          <a:xfrm rot="16200000">
            <a:off x="1876606"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configuration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1" name="Straight Arrow Connector 90">
            <a:extLst>
              <a:ext uri="{FF2B5EF4-FFF2-40B4-BE49-F238E27FC236}">
                <a16:creationId xmlns:a16="http://schemas.microsoft.com/office/drawing/2014/main" id="{36C0153E-9BE5-D15C-3CA9-7FB901C367D2}"/>
              </a:ext>
            </a:extLst>
          </p:cNvPr>
          <p:cNvCxnSpPr>
            <a:cxnSpLocks/>
          </p:cNvCxnSpPr>
          <p:nvPr/>
        </p:nvCxnSpPr>
        <p:spPr>
          <a:xfrm>
            <a:off x="432161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92" name="TextBox 91">
            <a:extLst>
              <a:ext uri="{FF2B5EF4-FFF2-40B4-BE49-F238E27FC236}">
                <a16:creationId xmlns:a16="http://schemas.microsoft.com/office/drawing/2014/main" id="{7D1A2A3A-EDA1-CB8C-3F6B-0E97688F0471}"/>
              </a:ext>
            </a:extLst>
          </p:cNvPr>
          <p:cNvSpPr txBox="1"/>
          <p:nvPr/>
        </p:nvSpPr>
        <p:spPr>
          <a:xfrm rot="16200000">
            <a:off x="3252661"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L1 measurement report</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93" name="Straight Connector 92">
            <a:extLst>
              <a:ext uri="{FF2B5EF4-FFF2-40B4-BE49-F238E27FC236}">
                <a16:creationId xmlns:a16="http://schemas.microsoft.com/office/drawing/2014/main" id="{46902473-9BCF-9761-E3F1-9C0464F6DE35}"/>
              </a:ext>
            </a:extLst>
          </p:cNvPr>
          <p:cNvCxnSpPr>
            <a:cxnSpLocks/>
          </p:cNvCxnSpPr>
          <p:nvPr/>
        </p:nvCxnSpPr>
        <p:spPr>
          <a:xfrm flipH="1">
            <a:off x="2429117" y="5144438"/>
            <a:ext cx="1892494" cy="0"/>
          </a:xfrm>
          <a:prstGeom prst="line">
            <a:avLst/>
          </a:prstGeom>
          <a:noFill/>
          <a:ln w="9525" cap="flat" cmpd="sng" algn="ctr">
            <a:solidFill>
              <a:srgbClr val="000000"/>
            </a:solidFill>
            <a:prstDash val="solid"/>
            <a:headEnd type="triangle" w="med" len="med"/>
            <a:tailEnd type="triangle" w="med" len="med"/>
          </a:ln>
          <a:effectLst/>
        </p:spPr>
      </p:cxnSp>
      <p:cxnSp>
        <p:nvCxnSpPr>
          <p:cNvPr id="96" name="Straight Connector 95">
            <a:extLst>
              <a:ext uri="{FF2B5EF4-FFF2-40B4-BE49-F238E27FC236}">
                <a16:creationId xmlns:a16="http://schemas.microsoft.com/office/drawing/2014/main" id="{DFB95868-BD51-C082-DD4F-ADCDAC0AE1A5}"/>
              </a:ext>
            </a:extLst>
          </p:cNvPr>
          <p:cNvCxnSpPr/>
          <p:nvPr/>
        </p:nvCxnSpPr>
        <p:spPr>
          <a:xfrm flipV="1">
            <a:off x="2429118"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C6F2053-C1E9-A6CB-3B71-9B4DF6AE0C16}"/>
              </a:ext>
            </a:extLst>
          </p:cNvPr>
          <p:cNvCxnSpPr/>
          <p:nvPr/>
        </p:nvCxnSpPr>
        <p:spPr>
          <a:xfrm flipV="1">
            <a:off x="4321613"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892F87BA-B45F-EBB2-B8B1-6E87E1F5D889}"/>
              </a:ext>
            </a:extLst>
          </p:cNvPr>
          <p:cNvSpPr txBox="1"/>
          <p:nvPr/>
        </p:nvSpPr>
        <p:spPr>
          <a:xfrm>
            <a:off x="3153834" y="4905622"/>
            <a:ext cx="42303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T2</a:t>
            </a:r>
          </a:p>
        </p:txBody>
      </p:sp>
      <p:cxnSp>
        <p:nvCxnSpPr>
          <p:cNvPr id="99" name="Straight Connector 98">
            <a:extLst>
              <a:ext uri="{FF2B5EF4-FFF2-40B4-BE49-F238E27FC236}">
                <a16:creationId xmlns:a16="http://schemas.microsoft.com/office/drawing/2014/main" id="{E33196B3-69C5-3233-2666-0262BA75FC8A}"/>
              </a:ext>
            </a:extLst>
          </p:cNvPr>
          <p:cNvCxnSpPr>
            <a:cxnSpLocks/>
          </p:cNvCxnSpPr>
          <p:nvPr/>
        </p:nvCxnSpPr>
        <p:spPr>
          <a:xfrm flipH="1">
            <a:off x="4306962" y="5144438"/>
            <a:ext cx="1952782" cy="0"/>
          </a:xfrm>
          <a:prstGeom prst="line">
            <a:avLst/>
          </a:prstGeom>
          <a:noFill/>
          <a:ln w="9525" cap="flat" cmpd="sng" algn="ctr">
            <a:solidFill>
              <a:srgbClr val="000000"/>
            </a:solidFill>
            <a:prstDash val="solid"/>
            <a:headEnd type="triangle" w="med" len="med"/>
            <a:tailEnd type="triangle" w="med" len="med"/>
          </a:ln>
          <a:effectLst/>
        </p:spPr>
      </p:cxnSp>
      <p:sp>
        <p:nvSpPr>
          <p:cNvPr id="100" name="TextBox 99">
            <a:extLst>
              <a:ext uri="{FF2B5EF4-FFF2-40B4-BE49-F238E27FC236}">
                <a16:creationId xmlns:a16="http://schemas.microsoft.com/office/drawing/2014/main" id="{949BD04D-341E-5A0D-E52F-60DF84763AC3}"/>
              </a:ext>
            </a:extLst>
          </p:cNvPr>
          <p:cNvSpPr txBox="1"/>
          <p:nvPr/>
        </p:nvSpPr>
        <p:spPr>
          <a:xfrm>
            <a:off x="4857689"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T3 ([10] </a:t>
            </a:r>
            <a:r>
              <a:rPr kumimoji="0" lang="en-US" sz="14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ms</a:t>
            </a: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a:t>
            </a:r>
          </a:p>
        </p:txBody>
      </p:sp>
      <p:sp>
        <p:nvSpPr>
          <p:cNvPr id="101" name="TextBox 100">
            <a:extLst>
              <a:ext uri="{FF2B5EF4-FFF2-40B4-BE49-F238E27FC236}">
                <a16:creationId xmlns:a16="http://schemas.microsoft.com/office/drawing/2014/main" id="{A90B4355-9FD5-E7C8-AFB9-6574847D79B8}"/>
              </a:ext>
            </a:extLst>
          </p:cNvPr>
          <p:cNvSpPr txBox="1"/>
          <p:nvPr/>
        </p:nvSpPr>
        <p:spPr>
          <a:xfrm>
            <a:off x="2429117" y="5233039"/>
            <a:ext cx="1901325"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configures LTM-Config and CSI-</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MeasConfig</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for cell 2</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reports L1 result of cell 2</a:t>
            </a:r>
          </a:p>
        </p:txBody>
      </p:sp>
      <p:cxnSp>
        <p:nvCxnSpPr>
          <p:cNvPr id="103" name="Straight Arrow Connector 102">
            <a:extLst>
              <a:ext uri="{FF2B5EF4-FFF2-40B4-BE49-F238E27FC236}">
                <a16:creationId xmlns:a16="http://schemas.microsoft.com/office/drawing/2014/main" id="{002F4F5A-253E-34B7-DC9A-74CD6E71644C}"/>
              </a:ext>
            </a:extLst>
          </p:cNvPr>
          <p:cNvCxnSpPr>
            <a:cxnSpLocks/>
          </p:cNvCxnSpPr>
          <p:nvPr/>
        </p:nvCxnSpPr>
        <p:spPr>
          <a:xfrm flipV="1">
            <a:off x="4713862"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4" name="TextBox 103">
            <a:extLst>
              <a:ext uri="{FF2B5EF4-FFF2-40B4-BE49-F238E27FC236}">
                <a16:creationId xmlns:a16="http://schemas.microsoft.com/office/drawing/2014/main" id="{9B8DA607-F6C1-46BB-2F77-8E84C9D2174C}"/>
              </a:ext>
            </a:extLst>
          </p:cNvPr>
          <p:cNvSpPr txBox="1"/>
          <p:nvPr/>
        </p:nvSpPr>
        <p:spPr>
          <a:xfrm rot="16200000">
            <a:off x="3653545"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TCI state activation</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05" name="TextBox 104">
            <a:extLst>
              <a:ext uri="{FF2B5EF4-FFF2-40B4-BE49-F238E27FC236}">
                <a16:creationId xmlns:a16="http://schemas.microsoft.com/office/drawing/2014/main" id="{2381A116-52B7-4E16-8D2D-44CBB5AD6772}"/>
              </a:ext>
            </a:extLst>
          </p:cNvPr>
          <p:cNvSpPr txBox="1"/>
          <p:nvPr/>
        </p:nvSpPr>
        <p:spPr>
          <a:xfrm>
            <a:off x="4330442" y="5233039"/>
            <a:ext cx="1929302" cy="886461"/>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‘Candidate Cell TCI States Activation’ MAC CE</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Note: Joint or separate TCI states depending on UE capability</a:t>
            </a:r>
          </a:p>
        </p:txBody>
      </p:sp>
      <p:cxnSp>
        <p:nvCxnSpPr>
          <p:cNvPr id="107" name="Straight Connector 106">
            <a:extLst>
              <a:ext uri="{FF2B5EF4-FFF2-40B4-BE49-F238E27FC236}">
                <a16:creationId xmlns:a16="http://schemas.microsoft.com/office/drawing/2014/main" id="{83FCAECF-45DE-BDC8-546B-8B491CCEEE14}"/>
              </a:ext>
            </a:extLst>
          </p:cNvPr>
          <p:cNvCxnSpPr/>
          <p:nvPr/>
        </p:nvCxnSpPr>
        <p:spPr>
          <a:xfrm flipV="1">
            <a:off x="6296830"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9F590BF-2A0C-E57D-B46B-8A8452A7306C}"/>
              </a:ext>
            </a:extLst>
          </p:cNvPr>
          <p:cNvCxnSpPr>
            <a:cxnSpLocks/>
          </p:cNvCxnSpPr>
          <p:nvPr/>
        </p:nvCxnSpPr>
        <p:spPr>
          <a:xfrm flipV="1">
            <a:off x="6567474"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09" name="TextBox 108">
            <a:extLst>
              <a:ext uri="{FF2B5EF4-FFF2-40B4-BE49-F238E27FC236}">
                <a16:creationId xmlns:a16="http://schemas.microsoft.com/office/drawing/2014/main" id="{C904D414-0CE9-2C4E-D6FB-E23F9E96238E}"/>
              </a:ext>
            </a:extLst>
          </p:cNvPr>
          <p:cNvSpPr txBox="1"/>
          <p:nvPr/>
        </p:nvSpPr>
        <p:spPr>
          <a:xfrm rot="16200000">
            <a:off x="5507157"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PDCCH-order</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cxnSp>
        <p:nvCxnSpPr>
          <p:cNvPr id="110" name="Straight Connector 109">
            <a:extLst>
              <a:ext uri="{FF2B5EF4-FFF2-40B4-BE49-F238E27FC236}">
                <a16:creationId xmlns:a16="http://schemas.microsoft.com/office/drawing/2014/main" id="{0F4214DE-02C0-33CE-5D0C-048A9F494C7B}"/>
              </a:ext>
            </a:extLst>
          </p:cNvPr>
          <p:cNvCxnSpPr>
            <a:cxnSpLocks/>
          </p:cNvCxnSpPr>
          <p:nvPr/>
        </p:nvCxnSpPr>
        <p:spPr>
          <a:xfrm flipH="1">
            <a:off x="6271037" y="5144438"/>
            <a:ext cx="1641909" cy="0"/>
          </a:xfrm>
          <a:prstGeom prst="line">
            <a:avLst/>
          </a:prstGeom>
          <a:noFill/>
          <a:ln w="9525" cap="flat" cmpd="sng" algn="ctr">
            <a:solidFill>
              <a:srgbClr val="000000"/>
            </a:solidFill>
            <a:prstDash val="solid"/>
            <a:headEnd type="triangle" w="med" len="med"/>
            <a:tailEnd type="triangle" w="med" len="med"/>
          </a:ln>
          <a:effectLst/>
        </p:spPr>
      </p:cxnSp>
      <p:sp>
        <p:nvSpPr>
          <p:cNvPr id="111" name="TextBox 110">
            <a:extLst>
              <a:ext uri="{FF2B5EF4-FFF2-40B4-BE49-F238E27FC236}">
                <a16:creationId xmlns:a16="http://schemas.microsoft.com/office/drawing/2014/main" id="{DB8688AB-3840-FD46-573F-8DC01E36D128}"/>
              </a:ext>
            </a:extLst>
          </p:cNvPr>
          <p:cNvSpPr txBox="1"/>
          <p:nvPr/>
        </p:nvSpPr>
        <p:spPr>
          <a:xfrm>
            <a:off x="6296829" y="5233039"/>
            <a:ext cx="1616117" cy="531877"/>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Cell 1 sends PDCCH-order</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PRACH to cell 2</a:t>
            </a:r>
          </a:p>
        </p:txBody>
      </p:sp>
      <p:cxnSp>
        <p:nvCxnSpPr>
          <p:cNvPr id="112" name="Straight Arrow Connector 111">
            <a:extLst>
              <a:ext uri="{FF2B5EF4-FFF2-40B4-BE49-F238E27FC236}">
                <a16:creationId xmlns:a16="http://schemas.microsoft.com/office/drawing/2014/main" id="{969C50E6-1EED-6DFE-5152-97CAB5C86F06}"/>
              </a:ext>
            </a:extLst>
          </p:cNvPr>
          <p:cNvCxnSpPr>
            <a:cxnSpLocks/>
          </p:cNvCxnSpPr>
          <p:nvPr/>
        </p:nvCxnSpPr>
        <p:spPr>
          <a:xfrm>
            <a:off x="7912946" y="2083636"/>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13" name="TextBox 112">
            <a:extLst>
              <a:ext uri="{FF2B5EF4-FFF2-40B4-BE49-F238E27FC236}">
                <a16:creationId xmlns:a16="http://schemas.microsoft.com/office/drawing/2014/main" id="{0B8FEDCE-711C-9088-9D49-AD29CA23C08A}"/>
              </a:ext>
            </a:extLst>
          </p:cNvPr>
          <p:cNvSpPr txBox="1"/>
          <p:nvPr/>
        </p:nvSpPr>
        <p:spPr>
          <a:xfrm rot="16200000">
            <a:off x="6843994" y="3664685"/>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15" name="Oval 114">
            <a:extLst>
              <a:ext uri="{FF2B5EF4-FFF2-40B4-BE49-F238E27FC236}">
                <a16:creationId xmlns:a16="http://schemas.microsoft.com/office/drawing/2014/main" id="{D1230272-FF82-F81D-410C-AE69662D60AF}"/>
              </a:ext>
            </a:extLst>
          </p:cNvPr>
          <p:cNvSpPr/>
          <p:nvPr/>
        </p:nvSpPr>
        <p:spPr>
          <a:xfrm rot="19245625">
            <a:off x="503178" y="1523854"/>
            <a:ext cx="486006" cy="726124"/>
          </a:xfrm>
          <a:prstGeom prst="ellipse">
            <a:avLst/>
          </a:prstGeom>
          <a:solidFill>
            <a:schemeClr val="bg2">
              <a:lumMod val="40000"/>
              <a:lumOff val="6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6" name="TextBox 115">
            <a:extLst>
              <a:ext uri="{FF2B5EF4-FFF2-40B4-BE49-F238E27FC236}">
                <a16:creationId xmlns:a16="http://schemas.microsoft.com/office/drawing/2014/main" id="{0BD1AC76-FF66-63BA-8FE7-5F3251728B4B}"/>
              </a:ext>
            </a:extLst>
          </p:cNvPr>
          <p:cNvSpPr txBox="1"/>
          <p:nvPr/>
        </p:nvSpPr>
        <p:spPr>
          <a:xfrm>
            <a:off x="416222" y="1711908"/>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Single SSB</a:t>
            </a:r>
          </a:p>
        </p:txBody>
      </p:sp>
      <p:sp>
        <p:nvSpPr>
          <p:cNvPr id="118" name="Oval 117">
            <a:extLst>
              <a:ext uri="{FF2B5EF4-FFF2-40B4-BE49-F238E27FC236}">
                <a16:creationId xmlns:a16="http://schemas.microsoft.com/office/drawing/2014/main" id="{113A9C4F-AA5F-5405-F9F1-8855C2ADEE93}"/>
              </a:ext>
            </a:extLst>
          </p:cNvPr>
          <p:cNvSpPr/>
          <p:nvPr/>
        </p:nvSpPr>
        <p:spPr>
          <a:xfrm rot="19245625">
            <a:off x="503178" y="2707997"/>
            <a:ext cx="486006" cy="726124"/>
          </a:xfrm>
          <a:prstGeom prst="ellipse">
            <a:avLst/>
          </a:prstGeom>
          <a:solidFill>
            <a:srgbClr val="00B0F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n-cs"/>
            </a:endParaRPr>
          </a:p>
        </p:txBody>
      </p:sp>
      <p:sp>
        <p:nvSpPr>
          <p:cNvPr id="119" name="TextBox 118">
            <a:extLst>
              <a:ext uri="{FF2B5EF4-FFF2-40B4-BE49-F238E27FC236}">
                <a16:creationId xmlns:a16="http://schemas.microsoft.com/office/drawing/2014/main" id="{4640F3EC-F7AC-C253-EB7D-0D848D253945}"/>
              </a:ext>
            </a:extLst>
          </p:cNvPr>
          <p:cNvSpPr txBox="1"/>
          <p:nvPr/>
        </p:nvSpPr>
        <p:spPr>
          <a:xfrm>
            <a:off x="416222" y="2896051"/>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853DC"/>
                </a:solidFill>
                <a:effectLst/>
                <a:uLnTx/>
                <a:uFillTx/>
                <a:latin typeface="Qualcomm Office Regular" panose="020B0503030202060203"/>
                <a:ea typeface="+mn-ea"/>
                <a:cs typeface="Microsoft Sans Serif" panose="020B0604020202020204" pitchFamily="34" charset="0"/>
              </a:rPr>
              <a:t>Single SSB</a:t>
            </a:r>
          </a:p>
        </p:txBody>
      </p:sp>
      <p:cxnSp>
        <p:nvCxnSpPr>
          <p:cNvPr id="121" name="Straight Connector 120">
            <a:extLst>
              <a:ext uri="{FF2B5EF4-FFF2-40B4-BE49-F238E27FC236}">
                <a16:creationId xmlns:a16="http://schemas.microsoft.com/office/drawing/2014/main" id="{4258F88B-5348-4399-DF55-1EA247698F81}"/>
              </a:ext>
            </a:extLst>
          </p:cNvPr>
          <p:cNvCxnSpPr/>
          <p:nvPr/>
        </p:nvCxnSpPr>
        <p:spPr>
          <a:xfrm flipV="1">
            <a:off x="7912946" y="4702670"/>
            <a:ext cx="0" cy="382644"/>
          </a:xfrm>
          <a:prstGeom prst="line">
            <a:avLst/>
          </a:prstGeom>
          <a:ln w="12700" cap="rnd">
            <a:solidFill>
              <a:schemeClr val="bg1">
                <a:lumMod val="10000"/>
              </a:schemeClr>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68B7F2DA-8CD8-7899-DB92-E675437698B0}"/>
              </a:ext>
            </a:extLst>
          </p:cNvPr>
          <p:cNvCxnSpPr>
            <a:cxnSpLocks/>
          </p:cNvCxnSpPr>
          <p:nvPr/>
        </p:nvCxnSpPr>
        <p:spPr>
          <a:xfrm flipV="1">
            <a:off x="8520343" y="3349110"/>
            <a:ext cx="0" cy="1324082"/>
          </a:xfrm>
          <a:prstGeom prst="straightConnector1">
            <a:avLst/>
          </a:prstGeom>
          <a:noFill/>
          <a:ln w="19050" cap="rnd" cmpd="sng" algn="ctr">
            <a:solidFill>
              <a:schemeClr val="accent1"/>
            </a:solidFill>
            <a:prstDash val="solid"/>
            <a:round/>
            <a:headEnd type="arrow" w="med" len="med"/>
            <a:tailEnd type="none" w="med" len="med"/>
          </a:ln>
          <a:effectLst/>
        </p:spPr>
      </p:cxnSp>
      <p:sp>
        <p:nvSpPr>
          <p:cNvPr id="123" name="TextBox 122">
            <a:extLst>
              <a:ext uri="{FF2B5EF4-FFF2-40B4-BE49-F238E27FC236}">
                <a16:creationId xmlns:a16="http://schemas.microsoft.com/office/drawing/2014/main" id="{FA366BF4-F8E5-A59A-1446-0C54DA8D87C2}"/>
              </a:ext>
            </a:extLst>
          </p:cNvPr>
          <p:cNvSpPr txBox="1"/>
          <p:nvPr/>
        </p:nvSpPr>
        <p:spPr>
          <a:xfrm rot="16200000">
            <a:off x="7460026" y="3561260"/>
            <a:ext cx="1741998" cy="413703"/>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latin typeface="Qualcomm Office Regular" panose="020B0503030202060203"/>
                <a:ea typeface="+mn-ea"/>
                <a:cs typeface="Times New Roman" panose="02020603050405020304" pitchFamily="18" charset="0"/>
              </a:rPr>
              <a:t>LTM cell switch command</a:t>
            </a:r>
            <a:endParaRPr kumimoji="0" lang="en-US" sz="1100" b="0" i="0" u="none" strike="noStrike" kern="1200" cap="none" spc="0" normalizeH="0" baseline="0" noProof="0" dirty="0">
              <a:ln>
                <a:noFill/>
              </a:ln>
              <a:solidFill>
                <a:srgbClr val="2853DC"/>
              </a:solidFill>
              <a:effectLst/>
              <a:uLnTx/>
              <a:uFillTx/>
              <a:latin typeface="Qualcomm Office Regular" panose="020B0503030202060203"/>
              <a:ea typeface="+mn-ea"/>
              <a:cs typeface="+mn-cs"/>
            </a:endParaRPr>
          </a:p>
        </p:txBody>
      </p:sp>
      <p:sp>
        <p:nvSpPr>
          <p:cNvPr id="124" name="TextBox 123">
            <a:extLst>
              <a:ext uri="{FF2B5EF4-FFF2-40B4-BE49-F238E27FC236}">
                <a16:creationId xmlns:a16="http://schemas.microsoft.com/office/drawing/2014/main" id="{CCC64748-129A-8331-E7CD-CDBD77039125}"/>
              </a:ext>
            </a:extLst>
          </p:cNvPr>
          <p:cNvSpPr txBox="1"/>
          <p:nvPr/>
        </p:nvSpPr>
        <p:spPr>
          <a:xfrm>
            <a:off x="6763736" y="4905623"/>
            <a:ext cx="739511"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T4</a:t>
            </a:r>
          </a:p>
        </p:txBody>
      </p:sp>
      <p:cxnSp>
        <p:nvCxnSpPr>
          <p:cNvPr id="125" name="Straight Arrow Connector 124">
            <a:extLst>
              <a:ext uri="{FF2B5EF4-FFF2-40B4-BE49-F238E27FC236}">
                <a16:creationId xmlns:a16="http://schemas.microsoft.com/office/drawing/2014/main" id="{126AFDB8-88A4-BAA2-BC29-FF47EED87C42}"/>
              </a:ext>
            </a:extLst>
          </p:cNvPr>
          <p:cNvCxnSpPr>
            <a:cxnSpLocks/>
          </p:cNvCxnSpPr>
          <p:nvPr/>
        </p:nvCxnSpPr>
        <p:spPr>
          <a:xfrm>
            <a:off x="9291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26" name="TextBox 125">
            <a:extLst>
              <a:ext uri="{FF2B5EF4-FFF2-40B4-BE49-F238E27FC236}">
                <a16:creationId xmlns:a16="http://schemas.microsoft.com/office/drawing/2014/main" id="{7584A8DD-E514-AB22-E9A4-55AAFD8E289B}"/>
              </a:ext>
            </a:extLst>
          </p:cNvPr>
          <p:cNvSpPr txBox="1"/>
          <p:nvPr/>
        </p:nvSpPr>
        <p:spPr>
          <a:xfrm rot="16200000">
            <a:off x="8222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Contention-free PRACH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cxnSp>
        <p:nvCxnSpPr>
          <p:cNvPr id="127" name="Straight Connector 126">
            <a:extLst>
              <a:ext uri="{FF2B5EF4-FFF2-40B4-BE49-F238E27FC236}">
                <a16:creationId xmlns:a16="http://schemas.microsoft.com/office/drawing/2014/main" id="{F849D8AB-EE2D-3E77-FDFD-15A80C16311C}"/>
              </a:ext>
            </a:extLst>
          </p:cNvPr>
          <p:cNvCxnSpPr>
            <a:cxnSpLocks/>
          </p:cNvCxnSpPr>
          <p:nvPr/>
        </p:nvCxnSpPr>
        <p:spPr>
          <a:xfrm flipH="1">
            <a:off x="7912946" y="5144438"/>
            <a:ext cx="3548741" cy="0"/>
          </a:xfrm>
          <a:prstGeom prst="line">
            <a:avLst/>
          </a:prstGeom>
          <a:noFill/>
          <a:ln w="9525" cap="flat" cmpd="sng" algn="ctr">
            <a:solidFill>
              <a:srgbClr val="000000"/>
            </a:solidFill>
            <a:prstDash val="solid"/>
            <a:headEnd type="triangle" w="med" len="med"/>
            <a:tailEnd type="triangle" w="med" len="med"/>
          </a:ln>
          <a:effectLst/>
        </p:spPr>
      </p:cxnSp>
      <p:sp>
        <p:nvSpPr>
          <p:cNvPr id="128" name="TextBox 127">
            <a:extLst>
              <a:ext uri="{FF2B5EF4-FFF2-40B4-BE49-F238E27FC236}">
                <a16:creationId xmlns:a16="http://schemas.microsoft.com/office/drawing/2014/main" id="{4DEFBDF4-F395-C248-37DD-BD92DB5A01D8}"/>
              </a:ext>
            </a:extLst>
          </p:cNvPr>
          <p:cNvSpPr txBox="1"/>
          <p:nvPr/>
        </p:nvSpPr>
        <p:spPr>
          <a:xfrm>
            <a:off x="8114107" y="5233039"/>
            <a:ext cx="3371059" cy="1241045"/>
          </a:xfrm>
          <a:prstGeom prst="rect">
            <a:avLst/>
          </a:prstGeom>
        </p:spPr>
        <p:txBody>
          <a:bodyPr wrap="square" lIns="0" tIns="0" rIns="0" bIns="0" rtlCol="0">
            <a:spAutoFit/>
          </a:bodyPr>
          <a:lstStyle/>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RACH-based:</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CF-PRACH</a:t>
            </a: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a:p>
            <a:pPr marL="91440" marR="0" lvl="0"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RACH-less:</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TE continuously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UL grant</a:t>
            </a:r>
          </a:p>
          <a:p>
            <a:pPr marL="274320" marR="0" lvl="1" indent="-91440" algn="l" defTabSz="914400" rtl="0" eaLnBrk="1" fontAlgn="auto" latinLnBrk="0" hangingPunct="1">
              <a:lnSpc>
                <a:spcPct val="96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UE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tx’es</a:t>
            </a:r>
            <a:r>
              <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rPr>
              <a:t> PUSCH with </a:t>
            </a:r>
            <a:r>
              <a:rPr kumimoji="0" lang="en-US" sz="1200" b="0" i="0" u="none" strike="noStrike" kern="1200" cap="none" spc="0" normalizeH="0" baseline="0" noProof="0" dirty="0" err="1">
                <a:ln>
                  <a:noFill/>
                </a:ln>
                <a:solidFill>
                  <a:srgbClr val="000000"/>
                </a:solidFill>
                <a:effectLst/>
                <a:uLnTx/>
                <a:uFillTx/>
                <a:latin typeface="Qualcomm Office Regular" panose="020B0503030202060203"/>
                <a:ea typeface="+mn-ea"/>
                <a:cs typeface="Microsoft Sans Serif" panose="020B0604020202020204" pitchFamily="34" charset="0"/>
              </a:rPr>
              <a:t>RRCReconfigurationComplete</a:t>
            </a:r>
            <a:endParaRPr kumimoji="0" lang="en-US" sz="1200" b="0" i="0" u="none" strike="noStrike" kern="1200" cap="none" spc="0" normalizeH="0" baseline="0" noProof="0" dirty="0">
              <a:ln>
                <a:noFill/>
              </a:ln>
              <a:solidFill>
                <a:srgbClr val="000000"/>
              </a:solidFill>
              <a:effectLst/>
              <a:uLnTx/>
              <a:uFillTx/>
              <a:latin typeface="Qualcomm Office Regular" panose="020B0503030202060203"/>
              <a:ea typeface="+mn-ea"/>
              <a:cs typeface="Microsoft Sans Serif" panose="020B0604020202020204" pitchFamily="34" charset="0"/>
            </a:endParaRPr>
          </a:p>
        </p:txBody>
      </p:sp>
      <p:cxnSp>
        <p:nvCxnSpPr>
          <p:cNvPr id="129" name="Straight Arrow Connector 128">
            <a:extLst>
              <a:ext uri="{FF2B5EF4-FFF2-40B4-BE49-F238E27FC236}">
                <a16:creationId xmlns:a16="http://schemas.microsoft.com/office/drawing/2014/main" id="{A1E32672-1473-876F-A5F6-2FE88ED86D25}"/>
              </a:ext>
            </a:extLst>
          </p:cNvPr>
          <p:cNvCxnSpPr>
            <a:cxnSpLocks/>
          </p:cNvCxnSpPr>
          <p:nvPr/>
        </p:nvCxnSpPr>
        <p:spPr>
          <a:xfrm>
            <a:off x="11247836"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0" name="TextBox 129">
            <a:extLst>
              <a:ext uri="{FF2B5EF4-FFF2-40B4-BE49-F238E27FC236}">
                <a16:creationId xmlns:a16="http://schemas.microsoft.com/office/drawing/2014/main" id="{F164EBDD-DD1E-8BF6-FD2C-A80EA067B3EB}"/>
              </a:ext>
            </a:extLst>
          </p:cNvPr>
          <p:cNvSpPr txBox="1"/>
          <p:nvPr/>
        </p:nvSpPr>
        <p:spPr>
          <a:xfrm rot="16200000">
            <a:off x="10178884"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PUSCH</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32" name="TextBox 131">
            <a:extLst>
              <a:ext uri="{FF2B5EF4-FFF2-40B4-BE49-F238E27FC236}">
                <a16:creationId xmlns:a16="http://schemas.microsoft.com/office/drawing/2014/main" id="{CB1DCA01-045F-18B2-9F9C-B624BF57C04F}"/>
              </a:ext>
            </a:extLst>
          </p:cNvPr>
          <p:cNvSpPr txBox="1"/>
          <p:nvPr/>
        </p:nvSpPr>
        <p:spPr>
          <a:xfrm>
            <a:off x="7982409"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RACH-based</a:t>
            </a:r>
          </a:p>
        </p:txBody>
      </p:sp>
      <p:sp>
        <p:nvSpPr>
          <p:cNvPr id="134" name="Rectangle 133">
            <a:extLst>
              <a:ext uri="{FF2B5EF4-FFF2-40B4-BE49-F238E27FC236}">
                <a16:creationId xmlns:a16="http://schemas.microsoft.com/office/drawing/2014/main" id="{F7699A5D-1A85-90A9-BAC6-7FCA4B88B155}"/>
              </a:ext>
            </a:extLst>
          </p:cNvPr>
          <p:cNvSpPr/>
          <p:nvPr/>
        </p:nvSpPr>
        <p:spPr>
          <a:xfrm>
            <a:off x="1062387" y="2763753"/>
            <a:ext cx="10770492" cy="569282"/>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36" name="TextBox 135">
            <a:extLst>
              <a:ext uri="{FF2B5EF4-FFF2-40B4-BE49-F238E27FC236}">
                <a16:creationId xmlns:a16="http://schemas.microsoft.com/office/drawing/2014/main" id="{07AA4BE7-030B-D14E-6ED8-C169295EA90B}"/>
              </a:ext>
            </a:extLst>
          </p:cNvPr>
          <p:cNvSpPr txBox="1"/>
          <p:nvPr/>
        </p:nvSpPr>
        <p:spPr>
          <a:xfrm>
            <a:off x="9779724" y="1691587"/>
            <a:ext cx="1417285" cy="265907"/>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Qualcomm Office Regular" panose="020B0503030202060203"/>
                <a:ea typeface="+mn-ea"/>
                <a:cs typeface="Times New Roman" panose="02020603050405020304" pitchFamily="18" charset="0"/>
              </a:rPr>
              <a:t>RACH-less</a:t>
            </a:r>
          </a:p>
        </p:txBody>
      </p:sp>
      <p:sp>
        <p:nvSpPr>
          <p:cNvPr id="137" name="Rectangle: Rounded Corners 136">
            <a:extLst>
              <a:ext uri="{FF2B5EF4-FFF2-40B4-BE49-F238E27FC236}">
                <a16:creationId xmlns:a16="http://schemas.microsoft.com/office/drawing/2014/main" id="{FCC927C6-451E-5F6E-5B5B-C1247057F17E}"/>
              </a:ext>
            </a:extLst>
          </p:cNvPr>
          <p:cNvSpPr/>
          <p:nvPr/>
        </p:nvSpPr>
        <p:spPr>
          <a:xfrm>
            <a:off x="9904539" y="1979086"/>
            <a:ext cx="1472396" cy="2782707"/>
          </a:xfrm>
          <a:prstGeom prst="roundRect">
            <a:avLst>
              <a:gd name="adj" fmla="val 9810"/>
            </a:avLst>
          </a:prstGeom>
          <a:noFill/>
          <a:ln w="15875" cap="flat" cmpd="sng" algn="ctr">
            <a:solidFill>
              <a:srgbClr val="00B050"/>
            </a:solidFill>
            <a:prstDash val="solid"/>
          </a:ln>
          <a:effectLst/>
        </p:spPr>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00B050"/>
              </a:solidFill>
              <a:effectLst/>
              <a:uLnTx/>
              <a:uFillTx/>
              <a:latin typeface="Qualcomm Office Regular" panose="020B0503030202060203"/>
              <a:ea typeface="+mn-ea"/>
              <a:cs typeface="Microsoft Sans Serif" panose="020B0604020202020204" pitchFamily="34" charset="0"/>
            </a:endParaRPr>
          </a:p>
        </p:txBody>
      </p:sp>
      <p:cxnSp>
        <p:nvCxnSpPr>
          <p:cNvPr id="138" name="Straight Arrow Connector 137">
            <a:extLst>
              <a:ext uri="{FF2B5EF4-FFF2-40B4-BE49-F238E27FC236}">
                <a16:creationId xmlns:a16="http://schemas.microsoft.com/office/drawing/2014/main" id="{3FA4833C-AB18-5DD5-EC9E-2642BCC4FB93}"/>
              </a:ext>
            </a:extLst>
          </p:cNvPr>
          <p:cNvCxnSpPr>
            <a:cxnSpLocks/>
          </p:cNvCxnSpPr>
          <p:nvPr/>
        </p:nvCxnSpPr>
        <p:spPr>
          <a:xfrm flipV="1">
            <a:off x="10469238" y="2083637"/>
            <a:ext cx="0" cy="2589556"/>
          </a:xfrm>
          <a:prstGeom prst="straightConnector1">
            <a:avLst/>
          </a:prstGeom>
          <a:noFill/>
          <a:ln w="19050" cap="rnd" cmpd="sng" algn="ctr">
            <a:solidFill>
              <a:srgbClr val="FF0000"/>
            </a:solidFill>
            <a:prstDash val="solid"/>
            <a:round/>
            <a:headEnd type="arrow" w="med" len="med"/>
            <a:tailEnd type="none" w="med" len="med"/>
          </a:ln>
          <a:effectLst/>
        </p:spPr>
      </p:cxnSp>
      <p:sp>
        <p:nvSpPr>
          <p:cNvPr id="139" name="TextBox 138">
            <a:extLst>
              <a:ext uri="{FF2B5EF4-FFF2-40B4-BE49-F238E27FC236}">
                <a16:creationId xmlns:a16="http://schemas.microsoft.com/office/drawing/2014/main" id="{4104EB60-6116-6BD0-545D-6AF07CC9D545}"/>
              </a:ext>
            </a:extLst>
          </p:cNvPr>
          <p:cNvSpPr txBox="1"/>
          <p:nvPr/>
        </p:nvSpPr>
        <p:spPr>
          <a:xfrm rot="16200000">
            <a:off x="9391388" y="3664686"/>
            <a:ext cx="1741998" cy="206851"/>
          </a:xfrm>
          <a:prstGeom prst="rect">
            <a:avLst/>
          </a:prstGeom>
        </p:spPr>
        <p:txBody>
          <a:bodyPr wrap="square" lIns="0" tIns="0" rIns="0" bIns="0" rtlCol="0">
            <a:spAutoFit/>
          </a:bodyPr>
          <a:lstStyle/>
          <a:p>
            <a:pPr marL="0" marR="0" lvl="0" indent="0" algn="l"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Qualcomm Office Regular" panose="020B0503030202060203"/>
                <a:ea typeface="+mn-ea"/>
                <a:cs typeface="Times New Roman" panose="02020603050405020304" pitchFamily="18" charset="0"/>
              </a:rPr>
              <a:t>UL grant</a:t>
            </a:r>
            <a:endParaRPr kumimoji="0" lang="en-US" sz="1100" b="0" i="0" u="none" strike="noStrike" kern="1200" cap="none" spc="0" normalizeH="0" baseline="0" noProof="0" dirty="0">
              <a:ln>
                <a:noFill/>
              </a:ln>
              <a:solidFill>
                <a:srgbClr val="FF0000"/>
              </a:solidFill>
              <a:effectLst/>
              <a:uLnTx/>
              <a:uFillTx/>
              <a:latin typeface="Qualcomm Office Regular" panose="020B0503030202060203"/>
              <a:ea typeface="+mn-ea"/>
              <a:cs typeface="+mn-cs"/>
            </a:endParaRPr>
          </a:p>
        </p:txBody>
      </p:sp>
      <p:sp>
        <p:nvSpPr>
          <p:cNvPr id="141" name="TextBox 140">
            <a:extLst>
              <a:ext uri="{FF2B5EF4-FFF2-40B4-BE49-F238E27FC236}">
                <a16:creationId xmlns:a16="http://schemas.microsoft.com/office/drawing/2014/main" id="{84759FF5-4F88-2FD9-F951-A2BEEE013028}"/>
              </a:ext>
            </a:extLst>
          </p:cNvPr>
          <p:cNvSpPr txBox="1"/>
          <p:nvPr/>
        </p:nvSpPr>
        <p:spPr>
          <a:xfrm>
            <a:off x="9119363" y="4905622"/>
            <a:ext cx="1039598" cy="206851"/>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highlight>
                  <a:srgbClr val="FFFF00"/>
                </a:highlight>
                <a:uLnTx/>
                <a:uFillTx/>
                <a:latin typeface="Qualcomm Office Regular" panose="020B0503030202060203"/>
                <a:ea typeface="+mn-ea"/>
                <a:cs typeface="Microsoft Sans Serif" panose="020B0604020202020204" pitchFamily="34" charset="0"/>
              </a:rPr>
              <a:t>T3</a:t>
            </a:r>
          </a:p>
        </p:txBody>
      </p:sp>
      <p:sp>
        <p:nvSpPr>
          <p:cNvPr id="148" name="Arc 147">
            <a:extLst>
              <a:ext uri="{FF2B5EF4-FFF2-40B4-BE49-F238E27FC236}">
                <a16:creationId xmlns:a16="http://schemas.microsoft.com/office/drawing/2014/main" id="{3EC31059-9054-54BC-696D-7980DEAE034A}"/>
              </a:ext>
            </a:extLst>
          </p:cNvPr>
          <p:cNvSpPr/>
          <p:nvPr/>
        </p:nvSpPr>
        <p:spPr>
          <a:xfrm flipV="1">
            <a:off x="104782" y="4836432"/>
            <a:ext cx="11577616" cy="443144"/>
          </a:xfrm>
          <a:prstGeom prst="arc">
            <a:avLst>
              <a:gd name="adj1" fmla="val 21565115"/>
              <a:gd name="adj2" fmla="val 10838591"/>
            </a:avLst>
          </a:prstGeom>
          <a:ln w="12700" cap="rnd">
            <a:solidFill>
              <a:schemeClr val="tx1"/>
            </a:solidFill>
            <a:prstDash val="sysDash"/>
            <a:round/>
            <a:headEnd type="none" w="sm" len="sm"/>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71F"/>
              </a:solidFill>
              <a:effectLst/>
              <a:uLnTx/>
              <a:uFillTx/>
              <a:latin typeface="Microsoft Sans Serif"/>
              <a:ea typeface="+mn-ea"/>
              <a:cs typeface="+mn-cs"/>
            </a:endParaRPr>
          </a:p>
        </p:txBody>
      </p:sp>
      <p:sp>
        <p:nvSpPr>
          <p:cNvPr id="5" name="Rectangle: Rounded Corners 4">
            <a:extLst>
              <a:ext uri="{FF2B5EF4-FFF2-40B4-BE49-F238E27FC236}">
                <a16:creationId xmlns:a16="http://schemas.microsoft.com/office/drawing/2014/main" id="{51B7338E-5D3C-F6A8-5E1D-110312158E66}"/>
              </a:ext>
            </a:extLst>
          </p:cNvPr>
          <p:cNvSpPr/>
          <p:nvPr/>
        </p:nvSpPr>
        <p:spPr>
          <a:xfrm>
            <a:off x="4365971" y="1170714"/>
            <a:ext cx="3598905" cy="5619385"/>
          </a:xfrm>
          <a:prstGeom prst="roundRect">
            <a:avLst>
              <a:gd name="adj" fmla="val 5273"/>
            </a:avLst>
          </a:prstGeom>
          <a:solidFill>
            <a:schemeClr val="bg1">
              <a:lumMod val="10000"/>
              <a:alpha val="46000"/>
            </a:schemeClr>
          </a:solidFill>
          <a:ln w="15875" cap="flat" cmpd="sng" algn="ctr">
            <a:noFill/>
            <a:prstDash val="solid"/>
          </a:ln>
          <a:effectLst/>
        </p:spPr>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F7F8FA"/>
                </a:solidFill>
                <a:effectLst/>
                <a:uLnTx/>
                <a:uFillTx/>
                <a:latin typeface="Qualcomm Office Regular" panose="020B0503030202060203"/>
                <a:ea typeface="+mn-ea"/>
                <a:cs typeface="Microsoft Sans Serif" panose="020B0604020202020204" pitchFamily="34" charset="0"/>
              </a:rPr>
              <a:t>skip</a:t>
            </a:r>
          </a:p>
        </p:txBody>
      </p:sp>
      <p:sp>
        <p:nvSpPr>
          <p:cNvPr id="3" name="TextBox 2">
            <a:extLst>
              <a:ext uri="{FF2B5EF4-FFF2-40B4-BE49-F238E27FC236}">
                <a16:creationId xmlns:a16="http://schemas.microsoft.com/office/drawing/2014/main" id="{B3487DC9-97B4-C9B2-74A8-E71A4E43CCE0}"/>
              </a:ext>
            </a:extLst>
          </p:cNvPr>
          <p:cNvSpPr txBox="1"/>
          <p:nvPr/>
        </p:nvSpPr>
        <p:spPr>
          <a:xfrm>
            <a:off x="10838495" y="4885480"/>
            <a:ext cx="914390" cy="177293"/>
          </a:xfrm>
          <a:prstGeom prst="rect">
            <a:avLst/>
          </a:prstGeom>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4F4F"/>
                </a:solidFill>
                <a:effectLst/>
                <a:uLnTx/>
                <a:uFillTx/>
                <a:latin typeface="Qualcomm Office Regular" panose="020B0503030202060203"/>
                <a:ea typeface="+mn-ea"/>
                <a:cs typeface="Microsoft Sans Serif" panose="020B0604020202020204" pitchFamily="34" charset="0"/>
              </a:rPr>
              <a:t>Reset</a:t>
            </a:r>
          </a:p>
        </p:txBody>
      </p:sp>
    </p:spTree>
    <p:extLst>
      <p:ext uri="{BB962C8B-B14F-4D97-AF65-F5344CB8AC3E}">
        <p14:creationId xmlns:p14="http://schemas.microsoft.com/office/powerpoint/2010/main" val="3899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47A65BCE-64DB-EB43-A7B6-593D7FA824AD}" vid="{D817B334-C076-4347-B040-A466F51188D5}"/>
    </a:ext>
  </a:extLst>
</a:theme>
</file>

<file path=docProps/app.xml><?xml version="1.0" encoding="utf-8"?>
<Properties xmlns="http://schemas.openxmlformats.org/officeDocument/2006/extended-properties" xmlns:vt="http://schemas.openxmlformats.org/officeDocument/2006/docPropsVTypes">
  <TotalTime>16</TotalTime>
  <Words>1280</Words>
  <Application>Microsoft Office PowerPoint</Application>
  <PresentationFormat>Widescreen</PresentationFormat>
  <Paragraphs>261</Paragraphs>
  <Slides>7</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vt:i4>
      </vt:variant>
    </vt:vector>
  </HeadingPairs>
  <TitlesOfParts>
    <vt:vector size="20" baseType="lpstr">
      <vt:lpstr>Calibre Regular</vt:lpstr>
      <vt:lpstr>Calibri (Body)</vt:lpstr>
      <vt:lpstr>Calibri Light (Headings)</vt:lpstr>
      <vt:lpstr>Qualcomm Office Regular</vt:lpstr>
      <vt:lpstr>Qualcomm Regular</vt:lpstr>
      <vt:lpstr>Arial</vt:lpstr>
      <vt:lpstr>Calibri</vt:lpstr>
      <vt:lpstr>Calibri Light</vt:lpstr>
      <vt:lpstr>Century Gothic</vt:lpstr>
      <vt:lpstr>Courier New</vt:lpstr>
      <vt:lpstr>Microsoft Sans Serif</vt:lpstr>
      <vt:lpstr>Office Theme</vt:lpstr>
      <vt:lpstr>Qualcomm Executive External</vt:lpstr>
      <vt:lpstr>Test framework for  LTM cell switch</vt:lpstr>
      <vt:lpstr>Issue 5-2-1: Procedures and configurations of test cases on cell switch delay</vt:lpstr>
      <vt:lpstr>Issue 5-2-1: Procedures and configurations of test cases on cell switch delay</vt:lpstr>
      <vt:lpstr>Issue 5-2-1: Procedures and configurations of test cases on cell switch delay</vt:lpstr>
      <vt:lpstr>Issue 5-2-1: Procedures and configurations of test cases on cell switch delay</vt:lpstr>
      <vt:lpstr>Issue 5-2-1: Procedures and configurations of test cases on cell switch delay</vt:lpstr>
      <vt:lpstr>Issue 5-2-1: Procedures and configurations of test cases on cell switch delay</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 framework for  LTM cell switch</dc:title>
  <dc:creator>CH Park</dc:creator>
  <cp:lastModifiedBy>CH Park</cp:lastModifiedBy>
  <cp:revision>1</cp:revision>
  <dcterms:created xsi:type="dcterms:W3CDTF">2024-04-17T22:06:38Z</dcterms:created>
  <dcterms:modified xsi:type="dcterms:W3CDTF">2024-04-19T04:49:57Z</dcterms:modified>
</cp:coreProperties>
</file>