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2" r:id="rId4"/>
    <p:sldMasterId id="2147483661" r:id="rId5"/>
    <p:sldMasterId id="2147483663" r:id="rId6"/>
    <p:sldMasterId id="2147483668" r:id="rId7"/>
    <p:sldMasterId id="2147483674" r:id="rId8"/>
    <p:sldMasterId id="2147483687" r:id="rId9"/>
    <p:sldMasterId id="2147483707" r:id="rId10"/>
  </p:sldMasterIdLst>
  <p:notesMasterIdLst>
    <p:notesMasterId r:id="rId12"/>
  </p:notesMasterIdLst>
  <p:handoutMasterIdLst>
    <p:handoutMasterId r:id="rId18"/>
  </p:handoutMasterIdLst>
  <p:sldIdLst>
    <p:sldId id="403" r:id="rId11"/>
    <p:sldId id="2831" r:id="rId13"/>
    <p:sldId id="2907" r:id="rId14"/>
    <p:sldId id="2906" r:id="rId15"/>
    <p:sldId id="2908" r:id="rId16"/>
    <p:sldId id="402" r:id="rId17"/>
  </p:sldIdLst>
  <p:sldSz cx="9144000" cy="5143500" type="screen16x9"/>
  <p:notesSz cx="6858000" cy="9144000"/>
  <p:custShowLst>
    <p:custShow name="自定义放映 1" id="0">
      <p:sldLst/>
    </p:custShow>
  </p:custShow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TE" initials="TL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C804"/>
    <a:srgbClr val="02E5F0"/>
    <a:srgbClr val="26B804"/>
    <a:srgbClr val="1E9303"/>
    <a:srgbClr val="94FEA8"/>
    <a:srgbClr val="A5F3F5"/>
    <a:srgbClr val="0FF2FD"/>
    <a:srgbClr val="FF9966"/>
    <a:srgbClr val="FFCC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3134" autoAdjust="0"/>
  </p:normalViewPr>
  <p:slideViewPr>
    <p:cSldViewPr snapToGrid="0" snapToObjects="1">
      <p:cViewPr varScale="1">
        <p:scale>
          <a:sx n="83" d="100"/>
          <a:sy n="83" d="100"/>
        </p:scale>
        <p:origin x="816" y="48"/>
      </p:cViewPr>
      <p:guideLst>
        <p:guide orient="horz" pos="1629"/>
        <p:guide pos="29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90003-A060-439C-A4CB-CE86D240B7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04BFBE-9997-49A6-A555-D7FEFD5561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DCE3B8-E554-904A-896A-44DF9E3C7B3D}" type="slidenum">
              <a:rPr kumimoji="1" lang="zh-CN" altLang="en-US" smtClean="0">
                <a:solidFill>
                  <a:prstClr val="black"/>
                </a:solidFill>
              </a:rPr>
            </a:fld>
            <a:endParaRPr kumimoji="1"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7.png"/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png"/><Relationship Id="rId3" Type="http://schemas.openxmlformats.org/officeDocument/2006/relationships/hyperlink" Target="http://en.wikipedia.org/wiki/File:Softbank_mobile_logo.svg" TargetMode="Externa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cs typeface="Arial" panose="020B0604020202020204" pitchFamily="34" charset="0"/>
              </a:rPr>
              <a:t>单击此处编辑母版文本样式</a:t>
            </a:r>
            <a:endParaRPr lang="zh-CN" altLang="en-US" sz="1400">
              <a:solidFill>
                <a:srgbClr val="FFFFFF"/>
              </a:solidFill>
              <a:latin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9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8CC63E"/>
                </a:solidFill>
                <a:latin typeface="微软雅黑" panose="020B050302020402020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anose="020B050302020402020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19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 userDrawn="1"/>
        </p:nvSpPr>
        <p:spPr bwMode="auto">
          <a:xfrm>
            <a:off x="1338944" y="1396723"/>
            <a:ext cx="3350014" cy="1101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>
            <a:lvl1pPr>
              <a:defRPr sz="4000"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Thank You!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6451600" y="543042"/>
            <a:ext cx="2692400" cy="142016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" name="直角三角形 5"/>
          <p:cNvSpPr/>
          <p:nvPr userDrawn="1"/>
        </p:nvSpPr>
        <p:spPr bwMode="auto">
          <a:xfrm>
            <a:off x="-2067" y="-1"/>
            <a:ext cx="914400" cy="666751"/>
          </a:xfrm>
          <a:prstGeom prst="rtTriangle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E3A4248D-4258-477A-87C5-B0F8E2C8548F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  <a:defRPr/>
            </a:pPr>
            <a:fld id="{4FA6C715-D7B3-448F-9209-5EEDBF7208E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  <a:defRPr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  <a:defRPr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  <a:defRPr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6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4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4" y="3638550"/>
            <a:ext cx="184702" cy="3693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6" tIns="45712" rIns="91426" bIns="45712">
            <a:spAutoFit/>
          </a:bodyPr>
          <a:lstStyle/>
          <a:p>
            <a:pPr defTabSz="457200">
              <a:buFontTx/>
              <a:buNone/>
              <a:defRPr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1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 defTabSz="457200">
              <a:buFontTx/>
              <a:buNone/>
              <a:defRPr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4" y="454026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524819" y="2342357"/>
            <a:ext cx="6480000" cy="756000"/>
          </a:xfrm>
        </p:spPr>
        <p:txBody>
          <a:bodyPr lIns="71989" tIns="35994" rIns="71989" bIns="35994" anchor="ctr" anchorCtr="0"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100" b="0" i="0" kern="1200" dirty="0">
                <a:solidFill>
                  <a:srgbClr val="B6E51F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524819" y="1345688"/>
            <a:ext cx="6480000" cy="936000"/>
          </a:xfrm>
        </p:spPr>
        <p:txBody>
          <a:bodyPr lIns="71989" tIns="35994" rIns="71989" bIns="35994" anchor="ctr" anchorCtr="0">
            <a:noAutofit/>
          </a:bodyPr>
          <a:lstStyle>
            <a:lvl1pPr algn="l">
              <a:defRPr kumimoji="1" lang="zh-CN" altLang="en-US" sz="3300" b="1" i="0" kern="1200" dirty="0">
                <a:solidFill>
                  <a:schemeClr val="bg1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208037" y="699000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54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White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Subtitle: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8-36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Color:  ZTE Green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9203970" y="24430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2764911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3628825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330773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矩形 27"/>
          <p:cNvSpPr/>
          <p:nvPr userDrawn="1"/>
        </p:nvSpPr>
        <p:spPr>
          <a:xfrm>
            <a:off x="9303109" y="4494016"/>
            <a:ext cx="769045" cy="464127"/>
          </a:xfrm>
          <a:prstGeom prst="rect">
            <a:avLst/>
          </a:prstGeom>
          <a:solidFill>
            <a:srgbClr val="B6E5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172922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[R182-G229-B31]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D:\A1-办公助手\A3-企业标识\公司新Logo\logo &amp;slogan PNG透底图\ZTE_logo&amp;slogan_EN.png"/>
          <p:cNvPicPr>
            <a:picLocks noChangeAspect="1" noChangeArrowheads="1"/>
          </p:cNvPicPr>
          <p:nvPr userDrawn="1"/>
        </p:nvPicPr>
        <p:blipFill>
          <a:blip r:embed="rId3" cstate="print"/>
          <a:srcRect l="21782" t="12136" r="19563" b="36963"/>
          <a:stretch>
            <a:fillRect/>
          </a:stretch>
        </p:blipFill>
        <p:spPr bwMode="auto">
          <a:xfrm>
            <a:off x="8035011" y="199796"/>
            <a:ext cx="962807" cy="590471"/>
          </a:xfrm>
          <a:prstGeom prst="rect">
            <a:avLst/>
          </a:prstGeom>
          <a:noFill/>
        </p:spPr>
      </p:pic>
      <p:sp>
        <p:nvSpPr>
          <p:cNvPr id="18" name="Rectangle 2"/>
          <p:cNvSpPr txBox="1">
            <a:spLocks noChangeArrowheads="1"/>
          </p:cNvSpPr>
          <p:nvPr userDrawn="1"/>
        </p:nvSpPr>
        <p:spPr>
          <a:xfrm>
            <a:off x="1014169" y="346533"/>
            <a:ext cx="2250716" cy="996507"/>
          </a:xfrm>
          <a:prstGeom prst="rect">
            <a:avLst/>
          </a:prstGeom>
          <a:noFill/>
        </p:spPr>
        <p:txBody>
          <a:bodyPr vert="horz" wrap="square" lIns="53993" tIns="40807" rIns="53993" bIns="40807" rtlCol="0" anchor="ctr" anchorCtr="0">
            <a:spAutoFit/>
          </a:bodyPr>
          <a:lstStyle/>
          <a:p>
            <a:pPr indent="-403860" algn="ctr" defTabSz="342900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Wingdings" panose="05000000000000000000" pitchFamily="2" charset="2"/>
              <a:buNone/>
              <a:defRPr/>
            </a:pPr>
            <a:r>
              <a:rPr lang="en-US" altLang="zh-CN" sz="3300" i="1" dirty="0">
                <a:solidFill>
                  <a:srgbClr val="4E4E4E"/>
                </a:solidFill>
                <a:latin typeface="Calibri" panose="020F0502020204030204"/>
                <a:ea typeface="微软雅黑" panose="020B0503020204020204" charset="-122"/>
              </a:rPr>
              <a:t>Agenda</a:t>
            </a:r>
            <a:endParaRPr lang="zh-CN" altLang="en-US" sz="3300" i="1" dirty="0">
              <a:solidFill>
                <a:srgbClr val="4E4E4E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1227110" y="1069626"/>
            <a:ext cx="203777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4E4E4E"/>
                </a:gs>
                <a:gs pos="5000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8"/>
          <p:cNvSpPr>
            <a:spLocks noChangeArrowheads="1"/>
          </p:cNvSpPr>
          <p:nvPr userDrawn="1"/>
        </p:nvSpPr>
        <p:spPr bwMode="auto">
          <a:xfrm>
            <a:off x="9179478" y="1735826"/>
            <a:ext cx="1360488" cy="462672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Chapter </a:t>
            </a: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2" name="矩形 21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sp>
        <p:nvSpPr>
          <p:cNvPr id="24" name="矩形 23"/>
          <p:cNvSpPr/>
          <p:nvPr userDrawn="1"/>
        </p:nvSpPr>
        <p:spPr>
          <a:xfrm>
            <a:off x="0" y="1685983"/>
            <a:ext cx="9144000" cy="2966260"/>
          </a:xfrm>
          <a:prstGeom prst="rect">
            <a:avLst/>
          </a:prstGeom>
          <a:solidFill>
            <a:srgbClr val="FCFCFC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914400">
              <a:buFontTx/>
              <a:buNone/>
            </a:pPr>
            <a:endParaRPr lang="zh-CN" altLang="en-US" dirty="0">
              <a:solidFill>
                <a:prstClr val="white"/>
              </a:solidFill>
            </a:endParaRPr>
          </a:p>
        </p:txBody>
      </p:sp>
      <p:pic>
        <p:nvPicPr>
          <p:cNvPr id="25" name="图片 24" descr="personal-leadership2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3181" y="2490400"/>
            <a:ext cx="1357918" cy="1357426"/>
          </a:xfrm>
          <a:prstGeom prst="rect">
            <a:avLst/>
          </a:prstGeom>
        </p:spPr>
      </p:pic>
      <p:sp>
        <p:nvSpPr>
          <p:cNvPr id="26" name="矩形 25"/>
          <p:cNvSpPr/>
          <p:nvPr userDrawn="1"/>
        </p:nvSpPr>
        <p:spPr>
          <a:xfrm>
            <a:off x="1312644" y="436021"/>
            <a:ext cx="778455" cy="107987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5" y="179307"/>
            <a:ext cx="8965005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2175925" y="1217599"/>
            <a:ext cx="4777574" cy="1193961"/>
          </a:xfrm>
          <a:prstGeom prst="rect">
            <a:avLst/>
          </a:prstGeom>
        </p:spPr>
        <p:txBody>
          <a:bodyPr vert="horz" wrap="none" lIns="53993" tIns="26996" rIns="53993" bIns="26996" rtlCol="0" anchor="ctr" anchorCtr="0">
            <a:noAutofit/>
          </a:bodyPr>
          <a:lstStyle/>
          <a:p>
            <a:pPr algn="ctr" defTabSz="457200">
              <a:buFontTx/>
              <a:buNone/>
              <a:defRPr/>
            </a:pPr>
            <a:r>
              <a:rPr lang="en-US" altLang="zh-CN" sz="5400" dirty="0">
                <a:solidFill>
                  <a:prstClr val="white">
                    <a:lumMod val="95000"/>
                  </a:prstClr>
                </a:solidFill>
                <a:latin typeface="Impact" panose="020B0806030902050204" pitchFamily="34" charset="0"/>
                <a:cs typeface="+mn-cs"/>
              </a:rPr>
              <a:t>Thank you!</a:t>
            </a:r>
            <a:endParaRPr kumimoji="1" lang="zh-CN" altLang="en-US" sz="5400" dirty="0">
              <a:solidFill>
                <a:prstClr val="white">
                  <a:lumMod val="95000"/>
                </a:prstClr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2"/>
            <a:ext cx="8229600" cy="3394472"/>
          </a:xfrm>
          <a:prstGeom prst="rect">
            <a:avLst/>
          </a:prstGeom>
        </p:spPr>
        <p:txBody>
          <a:bodyPr vert="horz" lIns="91426" tIns="45712" rIns="91426" bIns="45712" rtlCol="0">
            <a:normAutofit/>
          </a:bodyPr>
          <a:lstStyle>
            <a:lvl1pPr marL="266700" indent="-266700">
              <a:buClr>
                <a:srgbClr val="004EA2"/>
              </a:buClr>
              <a:defRPr sz="21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28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2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29"/>
            <a:ext cx="1664078" cy="184650"/>
          </a:xfrm>
          <a:prstGeom prst="rect">
            <a:avLst/>
          </a:prstGeom>
          <a:noFill/>
        </p:spPr>
        <p:txBody>
          <a:bodyPr wrap="square" lIns="91426" tIns="45712" rIns="91426" bIns="45712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03" y="4877505"/>
            <a:ext cx="305195" cy="238517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71" tIns="34285" rIns="68571" bIns="34285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231979" y="1200154"/>
            <a:ext cx="8229600" cy="3394472"/>
          </a:xfrm>
          <a:prstGeom prst="rect">
            <a:avLst/>
          </a:prstGeom>
        </p:spPr>
        <p:txBody>
          <a:bodyPr vert="horz" lIns="91376" tIns="45686" rIns="91376" bIns="45686" rtlCol="0">
            <a:normAutofit/>
          </a:bodyPr>
          <a:lstStyle>
            <a:lvl1pPr marL="266700" indent="-266700">
              <a:buClr>
                <a:srgbClr val="004EA2"/>
              </a:buClr>
              <a:defRPr sz="2200"/>
            </a:lvl1pPr>
            <a:lvl2pPr marL="542925" indent="-276225">
              <a:buClr>
                <a:srgbClr val="004EA2"/>
              </a:buClr>
              <a:defRPr sz="1800"/>
            </a:lvl2pPr>
            <a:lvl3pPr marL="808355" indent="-265430">
              <a:buClr>
                <a:srgbClr val="004EA2"/>
              </a:buClr>
              <a:defRPr sz="1800"/>
            </a:lvl3pPr>
            <a:lvl4pPr marL="1075055" indent="-266700">
              <a:buClr>
                <a:srgbClr val="004EA2"/>
              </a:buClr>
              <a:defRPr sz="1800"/>
            </a:lvl4pPr>
            <a:lvl5pPr marL="1340485" indent="-265430">
              <a:buClr>
                <a:srgbClr val="004EA2"/>
              </a:buClr>
              <a:defRPr sz="18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231979" y="146870"/>
            <a:ext cx="8229600" cy="857250"/>
          </a:xfrm>
        </p:spPr>
        <p:txBody>
          <a:bodyPr/>
          <a:lstStyle>
            <a:lvl1pPr>
              <a:defRPr b="1">
                <a:solidFill>
                  <a:srgbClr val="004EA2"/>
                </a:solidFill>
                <a:latin typeface="+mj-lt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87410" y="557930"/>
            <a:ext cx="1360488" cy="1293643"/>
          </a:xfrm>
          <a:prstGeom prst="rect">
            <a:avLst/>
          </a:prstGeom>
          <a:noFill/>
          <a:ln>
            <a:noFill/>
          </a:ln>
        </p:spPr>
        <p:txBody>
          <a:bodyPr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6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44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-5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67144" y="4915054"/>
            <a:ext cx="504000" cy="169715"/>
          </a:xfrm>
          <a:prstGeom prst="rect">
            <a:avLst/>
          </a:prstGeom>
        </p:spPr>
      </p:pic>
      <p:sp>
        <p:nvSpPr>
          <p:cNvPr id="25" name="文本框 24"/>
          <p:cNvSpPr txBox="1"/>
          <p:nvPr userDrawn="1"/>
        </p:nvSpPr>
        <p:spPr>
          <a:xfrm>
            <a:off x="7521134" y="4901930"/>
            <a:ext cx="1664078" cy="184568"/>
          </a:xfrm>
          <a:prstGeom prst="rect">
            <a:avLst/>
          </a:prstGeom>
          <a:noFill/>
        </p:spPr>
        <p:txBody>
          <a:bodyPr wrap="square" lIns="91376" tIns="45686" rIns="91376" bIns="45686" rtlCol="0">
            <a:spAutoFit/>
          </a:bodyPr>
          <a:lstStyle/>
          <a:p>
            <a:pPr algn="ctr" defTabSz="457200">
              <a:buFontTx/>
              <a:buNone/>
            </a:pPr>
            <a:r>
              <a:rPr lang="en-US" altLang="zh-CN" sz="600" dirty="0">
                <a:solidFill>
                  <a:prstClr val="black"/>
                </a:solid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© ZTE Corporation. All rights reserved.</a:t>
            </a:r>
            <a:endParaRPr kumimoji="1" lang="zh-CN" altLang="en-US" sz="600" dirty="0">
              <a:solidFill>
                <a:prstClr val="black"/>
              </a:solidFill>
              <a:latin typeface="Arial" panose="020B0604020202020204"/>
              <a:cs typeface="Arial" panose="020B0604020202020204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419443" y="4877504"/>
            <a:ext cx="305118" cy="238480"/>
          </a:xfrm>
          <a:prstGeom prst="rect">
            <a:avLst/>
          </a:prstGeom>
          <a:noFill/>
          <a:effectLst>
            <a:outerShdw blurRad="381000" algn="ctr" rotWithShape="0">
              <a:prstClr val="black"/>
            </a:outerShdw>
          </a:effectLst>
        </p:spPr>
        <p:txBody>
          <a:bodyPr wrap="none" lIns="68533" tIns="34267" rIns="68533" bIns="34267" rtlCol="0">
            <a:spAutoFit/>
          </a:bodyPr>
          <a:lstStyle/>
          <a:p>
            <a:pPr algn="ctr" defTabSz="457200">
              <a:buFontTx/>
              <a:buNone/>
            </a:pPr>
            <a:fld id="{A3FD5CB4-C458-48D5-9B97-4BC08ED16A89}" type="slidenum">
              <a:rPr lang="zh-CN" altLang="en-US" sz="1100" b="1" smtClean="0">
                <a:solidFill>
                  <a:prstClr val="white"/>
                </a:solidFill>
                <a:ea typeface="微软雅黑" panose="020B0503020204020204" charset="-122"/>
                <a:cs typeface="+mn-cs"/>
              </a:rPr>
            </a:fld>
            <a:endParaRPr lang="zh-CN" altLang="en-US" sz="1100" b="1" dirty="0">
              <a:solidFill>
                <a:prstClr val="white"/>
              </a:solidFill>
              <a:ea typeface="微软雅黑" panose="020B0503020204020204" charset="-122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9203970" y="3793570"/>
            <a:ext cx="1638975" cy="324147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[R0-G78-B162]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9303109" y="4091768"/>
            <a:ext cx="769045" cy="464127"/>
          </a:xfrm>
          <a:prstGeom prst="rect">
            <a:avLst/>
          </a:prstGeom>
          <a:solidFill>
            <a:srgbClr val="004EA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33" tIns="34267" rIns="68533" bIns="34267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3110" y="4764038"/>
            <a:ext cx="1364634" cy="299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 userDrawn="1"/>
        </p:nvSpPr>
        <p:spPr>
          <a:xfrm>
            <a:off x="9208503" y="4626824"/>
            <a:ext cx="1638975" cy="185611"/>
          </a:xfrm>
          <a:prstGeom prst="rect">
            <a:avLst/>
          </a:prstGeom>
          <a:noFill/>
          <a:ln>
            <a:noFill/>
          </a:ln>
        </p:spPr>
        <p:txBody>
          <a:bodyPr wrap="square" lIns="107923" tIns="0" rIns="93375" bIns="46692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4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0" tIns="45705" rIns="91410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9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9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965005" cy="723727"/>
          </a:xfrm>
        </p:spPr>
        <p:txBody>
          <a:bodyPr lIns="53984" tIns="26991" rIns="53984" bIns="26991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 userDrawn="1"/>
        </p:nvSpPr>
        <p:spPr>
          <a:xfrm>
            <a:off x="9303109" y="3013169"/>
            <a:ext cx="769045" cy="464126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 userDrawn="1"/>
        </p:nvSpPr>
        <p:spPr>
          <a:xfrm>
            <a:off x="9303109" y="3853439"/>
            <a:ext cx="769045" cy="464126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 userDrawn="1"/>
        </p:nvSpPr>
        <p:spPr>
          <a:xfrm>
            <a:off x="9303109" y="4679374"/>
            <a:ext cx="769045" cy="464126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 userDrawn="1"/>
        </p:nvSpPr>
        <p:spPr>
          <a:xfrm>
            <a:off x="9203970" y="2697667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 userDrawn="1"/>
        </p:nvSpPr>
        <p:spPr>
          <a:xfrm>
            <a:off x="9203970" y="3552414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 userDrawn="1"/>
        </p:nvSpPr>
        <p:spPr>
          <a:xfrm>
            <a:off x="9203970" y="4370319"/>
            <a:ext cx="1638975" cy="324164"/>
          </a:xfrm>
          <a:prstGeom prst="rect">
            <a:avLst/>
          </a:prstGeom>
          <a:noFill/>
          <a:ln>
            <a:noFill/>
          </a:ln>
        </p:spPr>
        <p:txBody>
          <a:bodyPr wrap="square"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 userDrawn="1"/>
        </p:nvSpPr>
        <p:spPr bwMode="auto">
          <a:xfrm>
            <a:off x="9243130" y="179308"/>
            <a:ext cx="1360488" cy="1339827"/>
          </a:xfrm>
          <a:prstGeom prst="rect">
            <a:avLst/>
          </a:prstGeom>
          <a:noFill/>
          <a:ln>
            <a:noFill/>
          </a:ln>
        </p:spPr>
        <p:txBody>
          <a:bodyPr lIns="107964" tIns="0" rIns="93412" bIns="46709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9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9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9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9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7" name="左右箭头 16"/>
          <p:cNvSpPr/>
          <p:nvPr userDrawn="1"/>
        </p:nvSpPr>
        <p:spPr>
          <a:xfrm>
            <a:off x="8001024" y="142858"/>
            <a:ext cx="1000132" cy="285752"/>
          </a:xfrm>
          <a:prstGeom prst="leftRightArrow">
            <a:avLst>
              <a:gd name="adj1" fmla="val 100000"/>
              <a:gd name="adj2" fmla="val 34579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3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11" tIns="45705" rIns="91411" bIns="45705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713485" cy="3681730"/>
          </a:xfrm>
          <a:prstGeom prst="rect">
            <a:avLst/>
          </a:prstGeom>
        </p:spPr>
        <p:txBody>
          <a:bodyPr lIns="53985" tIns="26992" rIns="53985" bIns="26992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>
                <a:latin typeface="微软雅黑" panose="020B0503020204020204" charset="-122"/>
                <a:ea typeface="微软雅黑" panose="020B0503020204020204" charset="-122"/>
              </a:defRPr>
            </a:lvl3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178996" y="179308"/>
            <a:ext cx="8513763" cy="723727"/>
          </a:xfrm>
        </p:spPr>
        <p:txBody>
          <a:bodyPr lIns="53985" tIns="26992" rIns="53985" bIns="26992" rtlCol="0" anchor="ctr" anchorCtr="0">
            <a:noAutofit/>
          </a:bodyPr>
          <a:lstStyle>
            <a:lvl1pPr>
              <a:defRPr lang="zh-CN" altLang="en-US" sz="2700" b="1" dirty="0">
                <a:solidFill>
                  <a:srgbClr val="008FD4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9303109" y="3013169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03109" y="3853439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303109" y="4679374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60" tIns="34279" rIns="68560" bIns="34279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203970" y="2697666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中兴蓝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03970" y="3552412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中兴绿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203970" y="4370317"/>
            <a:ext cx="1638975" cy="293387"/>
          </a:xfrm>
          <a:prstGeom prst="rect">
            <a:avLst/>
          </a:prstGeom>
          <a:noFill/>
          <a:ln>
            <a:noFill/>
          </a:ln>
        </p:spPr>
        <p:txBody>
          <a:bodyPr wrap="square"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中兴灰</a:t>
            </a:r>
            <a:endParaRPr lang="en-US" altLang="zh-CN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243130" y="179308"/>
            <a:ext cx="1360488" cy="1155162"/>
          </a:xfrm>
          <a:prstGeom prst="rect">
            <a:avLst/>
          </a:prstGeom>
          <a:noFill/>
          <a:ln>
            <a:noFill/>
          </a:ln>
        </p:spPr>
        <p:txBody>
          <a:bodyPr lIns="107966" tIns="0" rIns="93412" bIns="46710" anchor="t" anchorCtr="0">
            <a:spAutoFit/>
          </a:bodyPr>
          <a:lstStyle/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正文标题：</a:t>
            </a:r>
            <a:endParaRPr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字体：微软雅黑（加粗）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36-44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颜色：中兴蓝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ja-JP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正文（</a:t>
            </a:r>
            <a:r>
              <a:rPr lang="en-US" altLang="ja-JP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1-5</a:t>
            </a:r>
            <a:r>
              <a:rPr lang="en-US" altLang="zh-CN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 </a:t>
            </a:r>
            <a:r>
              <a:rPr lang="zh-CN" altLang="en-US" sz="800" b="1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级）：</a:t>
            </a:r>
            <a:endParaRPr lang="en-US" altLang="ja-JP" sz="800" b="1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字体：微软雅黑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字号：</a:t>
            </a:r>
            <a:r>
              <a:rPr lang="en-US" altLang="zh-CN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20-28 pt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zh-CN" altLang="en-US" sz="800" i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rPr>
              <a:t>颜色：黑色</a:t>
            </a:r>
            <a:endParaRPr lang="zh-CN" altLang="en-US" sz="800" i="1" noProof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066781" y="186926"/>
            <a:ext cx="857256" cy="335156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defTabSz="457200">
              <a:buFontTx/>
              <a:buNone/>
            </a:pPr>
            <a:r>
              <a:rPr kumimoji="1" lang="en-US" altLang="zh-CN" sz="1200" b="1" dirty="0">
                <a:solidFill>
                  <a:prstClr val="white"/>
                </a:solidFill>
                <a:cs typeface="+mn-cs"/>
              </a:rPr>
              <a:t>Sustainability</a:t>
            </a:r>
            <a:endParaRPr kumimoji="1" lang="zh-CN" altLang="en-US" sz="1200" b="1" dirty="0">
              <a:solidFill>
                <a:prstClr val="white"/>
              </a:solidFill>
              <a:cs typeface="+mn-cs"/>
            </a:endParaRPr>
          </a:p>
        </p:txBody>
      </p:sp>
      <p:sp>
        <p:nvSpPr>
          <p:cNvPr id="18" name="左右箭头 17"/>
          <p:cNvSpPr/>
          <p:nvPr userDrawn="1"/>
        </p:nvSpPr>
        <p:spPr>
          <a:xfrm>
            <a:off x="0" y="195487"/>
            <a:ext cx="1475656" cy="432048"/>
          </a:xfrm>
          <a:prstGeom prst="leftRightArrow">
            <a:avLst>
              <a:gd name="adj1" fmla="val 100000"/>
              <a:gd name="adj2" fmla="val 16438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7997" tIns="45712" rIns="17997" bIns="45712"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b="1" dirty="0">
                <a:solidFill>
                  <a:prstClr val="white"/>
                </a:solidFill>
              </a:rPr>
              <a:t>Sustainability</a:t>
            </a:r>
            <a:endParaRPr kumimoji="1" lang="en-US" altLang="zh-CN" b="1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>
              <a:buFontTx/>
              <a:buNone/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119865" y="4908922"/>
            <a:ext cx="419100" cy="29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6" tIns="45712" rIns="91426" bIns="45712" anchor="ctr"/>
          <a:lstStyle/>
          <a:p>
            <a:pPr algn="ctr" defTabSz="457200">
              <a:buFontTx/>
              <a:buNone/>
              <a:defRPr/>
            </a:pPr>
            <a:fld id="{0171E16C-D319-4B78-8C6C-188CCEBE712C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178995" y="1050260"/>
            <a:ext cx="8513763" cy="3346880"/>
          </a:xfrm>
          <a:prstGeom prst="rect">
            <a:avLst/>
          </a:prstGeom>
        </p:spPr>
        <p:txBody>
          <a:bodyPr lIns="53993" tIns="26996" rIns="53993" bIns="26996" rtlCol="0">
            <a:noAutofit/>
          </a:bodyPr>
          <a:lstStyle>
            <a:lvl1pPr marL="201295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n"/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02590" indent="-20129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u"/>
              <a:defRPr kumimoji="1" lang="zh-CN" altLang="en-US" sz="15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 marL="602615" indent="-200025">
              <a:lnSpc>
                <a:spcPct val="150000"/>
              </a:lnSpc>
              <a:spcBef>
                <a:spcPts val="0"/>
              </a:spcBef>
              <a:buClr>
                <a:srgbClr val="008ED3"/>
              </a:buClr>
              <a:buSzPct val="80000"/>
              <a:buFont typeface="Wingdings" panose="05000000000000000000" pitchFamily="2" charset="2"/>
              <a:buChar char="l"/>
              <a:defRPr sz="1500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2071957" y="179307"/>
            <a:ext cx="6620801" cy="723727"/>
          </a:xfrm>
        </p:spPr>
        <p:txBody>
          <a:bodyPr lIns="53993" tIns="26996" rIns="53993" bIns="26996" rtlCol="0" anchor="ctr" anchorCtr="0">
            <a:noAutofit/>
          </a:bodyPr>
          <a:lstStyle>
            <a:lvl1pPr>
              <a:defRPr lang="zh-CN" altLang="en-US" sz="3300" b="1" dirty="0">
                <a:solidFill>
                  <a:srgbClr val="008FD4"/>
                </a:solidFill>
                <a:latin typeface="+mj-lt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9203970" y="269132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Blue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[R0-G142-B211]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18" name="矩形 17"/>
          <p:cNvSpPr/>
          <p:nvPr userDrawn="1"/>
        </p:nvSpPr>
        <p:spPr>
          <a:xfrm>
            <a:off x="9303109" y="2989524"/>
            <a:ext cx="769045" cy="464127"/>
          </a:xfrm>
          <a:prstGeom prst="rect">
            <a:avLst/>
          </a:prstGeom>
          <a:solidFill>
            <a:srgbClr val="008ED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9303109" y="3853438"/>
            <a:ext cx="769045" cy="464127"/>
          </a:xfrm>
          <a:prstGeom prst="rect">
            <a:avLst/>
          </a:prstGeom>
          <a:solidFill>
            <a:srgbClr val="8CC63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9203970" y="3555987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Green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[R140-G198-B62]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1" name="矩形 20"/>
          <p:cNvSpPr/>
          <p:nvPr userDrawn="1"/>
        </p:nvSpPr>
        <p:spPr>
          <a:xfrm>
            <a:off x="9303109" y="4679373"/>
            <a:ext cx="769045" cy="464127"/>
          </a:xfrm>
          <a:prstGeom prst="rect">
            <a:avLst/>
          </a:prstGeom>
          <a:solidFill>
            <a:srgbClr val="57575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 defTabSz="457200">
              <a:buFontTx/>
              <a:buNone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9203970" y="4381923"/>
            <a:ext cx="1638975" cy="324172"/>
          </a:xfrm>
          <a:prstGeom prst="rect">
            <a:avLst/>
          </a:prstGeom>
          <a:noFill/>
          <a:ln>
            <a:noFill/>
          </a:ln>
        </p:spPr>
        <p:txBody>
          <a:bodyPr wrap="square"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ZTE Gray</a:t>
            </a: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Arial" panose="020B0604020202020204"/>
              </a:rPr>
              <a:t>[R87-G87-B87]</a:t>
            </a:r>
            <a:endParaRPr lang="zh-CN" altLang="en-US" sz="900" i="1" noProof="1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Arial" panose="020B0604020202020204"/>
            </a:endParaRPr>
          </a:p>
        </p:txBody>
      </p:sp>
      <p:sp>
        <p:nvSpPr>
          <p:cNvPr id="23" name="Rectangle 8"/>
          <p:cNvSpPr>
            <a:spLocks noChangeArrowheads="1"/>
          </p:cNvSpPr>
          <p:nvPr userDrawn="1"/>
        </p:nvSpPr>
        <p:spPr bwMode="auto">
          <a:xfrm>
            <a:off x="9156666" y="1047261"/>
            <a:ext cx="1360488" cy="1293668"/>
          </a:xfrm>
          <a:prstGeom prst="rect">
            <a:avLst/>
          </a:prstGeom>
          <a:noFill/>
          <a:ln>
            <a:noFill/>
          </a:ln>
        </p:spPr>
        <p:txBody>
          <a:bodyPr lIns="107983" tIns="0" rIns="93427" bIns="46717" anchor="t" anchorCtr="0">
            <a:spAutoFit/>
          </a:bodyPr>
          <a:lstStyle/>
          <a:p>
            <a:pPr defTabSz="934720">
              <a:buFontTx/>
              <a:buNone/>
            </a:pPr>
            <a:r>
              <a:rPr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T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itle: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   Calibri 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old</a:t>
            </a:r>
            <a:endParaRPr lang="en-US"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3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-</a:t>
            </a:r>
            <a:r>
              <a:rPr lang="en-US"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40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ZTE B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lue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endParaRPr lang="en-US" altLang="zh-CN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Text</a:t>
            </a:r>
            <a:r>
              <a:rPr lang="en-US"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(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1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-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3</a:t>
            </a:r>
            <a:r>
              <a:rPr altLang="zh-CN" sz="900" b="1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 Level</a:t>
            </a:r>
            <a:r>
              <a:rPr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)</a:t>
            </a:r>
            <a:r>
              <a:rPr lang="en-US" altLang="ja-JP" sz="900" b="1" i="1" noProof="1">
                <a:solidFill>
                  <a:prstClr val="white"/>
                </a:solidFill>
                <a:latin typeface="Calibri" panose="020F0502020204030204"/>
                <a:ea typeface="黑体" panose="02010609060101010101" charset="-122"/>
                <a:cs typeface="Arial" panose="020B0604020202020204"/>
              </a:rPr>
              <a:t>:</a:t>
            </a:r>
            <a:endParaRPr altLang="ja-JP" sz="900" b="1" i="1" noProof="1">
              <a:solidFill>
                <a:prstClr val="white"/>
              </a:solidFill>
              <a:latin typeface="Calibri" panose="020F0502020204030204"/>
              <a:ea typeface="黑体" panose="02010609060101010101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Type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Calibri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Size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   </a:t>
            </a:r>
            <a:r>
              <a:rPr lang="en-US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20-28 </a:t>
            </a:r>
            <a:r>
              <a:rPr altLang="ja-JP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pt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  <a:p>
            <a:pPr defTabSz="934720">
              <a:buFontTx/>
              <a:buNone/>
            </a:pP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Color</a:t>
            </a:r>
            <a:r>
              <a:rPr lang="en-US"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:  </a:t>
            </a:r>
            <a:r>
              <a:rPr altLang="zh-CN" sz="900" i="1" noProof="1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/>
              </a:rPr>
              <a:t>Black</a:t>
            </a:r>
            <a:endParaRPr altLang="ja-JP" sz="900" i="1" noProof="1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  <a:cs typeface="Arial" panose="020B0604020202020204"/>
            </a:endParaRPr>
          </a:p>
        </p:txBody>
      </p:sp>
      <p:pic>
        <p:nvPicPr>
          <p:cNvPr id="24" name="Picture 12" descr="Softbank mobile logo.svg">
            <a:hlinkClick r:id="rId3"/>
          </p:cNvPr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35675" y="109195"/>
            <a:ext cx="1109250" cy="190722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 userDrawn="1"/>
        </p:nvGrpSpPr>
        <p:grpSpPr>
          <a:xfrm>
            <a:off x="-11" y="178887"/>
            <a:ext cx="1971257" cy="757100"/>
            <a:chOff x="-1" y="390971"/>
            <a:chExt cx="2648606" cy="1009700"/>
          </a:xfrm>
        </p:grpSpPr>
        <p:sp>
          <p:nvSpPr>
            <p:cNvPr id="26" name="右箭头 25"/>
            <p:cNvSpPr/>
            <p:nvPr userDrawn="1"/>
          </p:nvSpPr>
          <p:spPr>
            <a:xfrm>
              <a:off x="0" y="391531"/>
              <a:ext cx="2648605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右箭头 26"/>
            <p:cNvSpPr/>
            <p:nvPr userDrawn="1"/>
          </p:nvSpPr>
          <p:spPr>
            <a:xfrm>
              <a:off x="-1" y="391531"/>
              <a:ext cx="2427891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FF99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右箭头 27"/>
            <p:cNvSpPr/>
            <p:nvPr userDrawn="1"/>
          </p:nvSpPr>
          <p:spPr>
            <a:xfrm>
              <a:off x="-1" y="390971"/>
              <a:ext cx="2168962" cy="1009140"/>
            </a:xfrm>
            <a:prstGeom prst="rightArrow">
              <a:avLst>
                <a:gd name="adj1" fmla="val 100000"/>
                <a:gd name="adj2" fmla="val 29690"/>
              </a:avLst>
            </a:prstGeom>
            <a:solidFill>
              <a:srgbClr val="EA5F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buFontTx/>
                <a:buNone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TextBox 28"/>
          <p:cNvSpPr txBox="1"/>
          <p:nvPr userDrawn="1"/>
        </p:nvSpPr>
        <p:spPr>
          <a:xfrm>
            <a:off x="71447" y="178887"/>
            <a:ext cx="1407256" cy="757100"/>
          </a:xfrm>
          <a:prstGeom prst="rect">
            <a:avLst/>
          </a:prstGeom>
        </p:spPr>
        <p:txBody>
          <a:bodyPr vert="horz" wrap="none" lIns="0" tIns="0" rIns="0" bIns="0" rtlCol="0" anchor="ctr" anchorCtr="0">
            <a:noAutofit/>
          </a:bodyPr>
          <a:lstStyle/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Best User</a:t>
            </a:r>
            <a:endParaRPr kumimoji="1" lang="en-US" altLang="zh-CN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  <a:p>
            <a:pPr algn="ctr" defTabSz="457200">
              <a:buFontTx/>
              <a:buNone/>
            </a:pPr>
            <a:r>
              <a:rPr kumimoji="1" lang="en-US" altLang="zh-CN" b="1" i="1" dirty="0">
                <a:solidFill>
                  <a:prstClr val="white"/>
                </a:solidFill>
                <a:latin typeface="Calibri" panose="020F0502020204030204"/>
                <a:ea typeface="微软雅黑" panose="020B0503020204020204" charset="-122"/>
                <a:cs typeface="+mn-cs"/>
              </a:rPr>
              <a:t>Experience</a:t>
            </a:r>
            <a:endParaRPr kumimoji="1" lang="zh-CN" altLang="en-US" b="1" i="1" dirty="0">
              <a:solidFill>
                <a:prstClr val="white"/>
              </a:solidFill>
              <a:latin typeface="Calibri" panose="020F050202020403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endParaRPr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pPr>
              <a:buFontTx/>
              <a:buNone/>
            </a:pPr>
            <a:endParaRPr kumimoji="1" 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20pt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AF1A5DC9-0CFA-4CCA-9847-7CD50157358B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olor: 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7932738" y="79375"/>
            <a:ext cx="1112837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lang="en-US" sz="1000" dirty="0">
                <a:solidFill>
                  <a:srgbClr val="404040"/>
                </a:solidFill>
                <a:latin typeface="Arial" panose="020B0604020202020204" pitchFamily="34" charset="0"/>
                <a:ea typeface="Heiti SC Light"/>
              </a:rPr>
              <a:t>Confidential▲</a:t>
            </a:r>
            <a:endParaRPr kumimoji="1" lang="en-US" sz="1000" dirty="0">
              <a:solidFill>
                <a:srgbClr val="404040"/>
              </a:solidFill>
              <a:latin typeface="Arial" panose="020B0604020202020204" pitchFamily="34" charset="0"/>
              <a:ea typeface="Heiti SC Light"/>
            </a:endParaRPr>
          </a:p>
        </p:txBody>
      </p: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内容">
    <p:bg>
      <p:bgPr>
        <a:solidFill>
          <a:schemeClr val="bg1">
            <a:lumMod val="95000"/>
            <a:alpha val="5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6" y="2563065"/>
            <a:ext cx="1360489" cy="124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6" y="3851277"/>
            <a:ext cx="1392236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3999"/>
              <a:chOff x="9286278" y="1725515"/>
              <a:chExt cx="935158" cy="253999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576"/>
              <a:ext cx="1199362" cy="253999"/>
              <a:chOff x="9286278" y="2098576"/>
              <a:chExt cx="1199362" cy="253999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4" y="4914902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+mn-ea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5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EB34E3C0-1CEF-42D0-B976-D8776A522736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+mn-ea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+mn-cs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cs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+mn-cs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Tx/>
              <a:buNone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微软雅黑" panose="020B0503020204020204" charset="-122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buFontTx/>
              <a:buNone/>
            </a:pPr>
            <a:fld id="{495FEC5C-3B70-4F79-98EF-D890A59B06E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charset="-122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>
              <a:buFontTx/>
              <a:buNone/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>
              <a:buFontTx/>
              <a:buNone/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G143, B212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kumimoji="1"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charset="-122"/>
                  </a:rPr>
                  <a:t>R140,G198, B62</a:t>
                </a:r>
                <a:endParaRPr kumimoji="1" lang="zh-CN" altLang="en-US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</p:grpSp>
        <p:sp>
          <p:nvSpPr>
            <p:cNvPr id="12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Tx/>
                <a:buNone/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charset="-122"/>
                </a:rPr>
                <a:t>R90,G203, B245</a:t>
              </a:r>
              <a:endParaRPr kumimoji="1" lang="zh-CN" altLang="en-US" sz="700" i="1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26" name="标题 13"/>
          <p:cNvSpPr>
            <a:spLocks noGrp="1"/>
          </p:cNvSpPr>
          <p:nvPr>
            <p:ph type="title" hasCustomPrompt="1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Title 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333375" y="1331259"/>
            <a:ext cx="8516938" cy="331813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348786" y="105038"/>
            <a:ext cx="8850874" cy="717929"/>
          </a:xfrm>
        </p:spPr>
        <p:txBody>
          <a:bodyPr>
            <a:normAutofit/>
          </a:bodyPr>
          <a:lstStyle>
            <a:lvl1pPr>
              <a:defRPr sz="1800" b="1">
                <a:solidFill>
                  <a:srgbClr val="018ED3"/>
                </a:solidFill>
                <a:latin typeface="+mn-lt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5" name="五边形 14"/>
          <p:cNvSpPr/>
          <p:nvPr userDrawn="1"/>
        </p:nvSpPr>
        <p:spPr>
          <a:xfrm>
            <a:off x="14" y="103894"/>
            <a:ext cx="267893" cy="706399"/>
          </a:xfrm>
          <a:prstGeom prst="homePlate">
            <a:avLst>
              <a:gd name="adj" fmla="val 70649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685800" rtl="0" eaLnBrk="1" latinLnBrk="0" hangingPunct="1"/>
            <a:endParaRPr lang="zh-CN" altLang="en-US" sz="1350" kern="1200">
              <a:solidFill>
                <a:srgbClr val="92D05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ZTE_ppt_design_0202-06.jpg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" y="4781071"/>
            <a:ext cx="8236520" cy="387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5"/>
          <p:cNvSpPr>
            <a:spLocks noGrp="1"/>
          </p:cNvSpPr>
          <p:nvPr userDrawn="1"/>
        </p:nvSpPr>
        <p:spPr bwMode="auto">
          <a:xfrm>
            <a:off x="119858" y="4910060"/>
            <a:ext cx="419045" cy="293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 anchor="ctr"/>
          <a:lstStyle/>
          <a:p>
            <a:pPr algn="ctr">
              <a:defRPr/>
            </a:pPr>
            <a:fld id="{0171E16C-D319-4B78-8C6C-188CCEBE712C}" type="slidenum">
              <a:rPr lang="en-US" sz="825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825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408" y="4916039"/>
            <a:ext cx="2190465" cy="1699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8313857" y="4866741"/>
            <a:ext cx="540000" cy="135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3375" y="341313"/>
            <a:ext cx="8516938" cy="7223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TE-PPT-16x9-0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405"/>
            <a:ext cx="9146240" cy="514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6"/>
          <p:cNvSpPr txBox="1">
            <a:spLocks noChangeArrowheads="1"/>
          </p:cNvSpPr>
          <p:nvPr/>
        </p:nvSpPr>
        <p:spPr bwMode="auto">
          <a:xfrm>
            <a:off x="4271816" y="4914803"/>
            <a:ext cx="2191124" cy="169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defTabSz="457200"/>
            <a:r>
              <a:rPr kumimoji="1" lang="en-US" altLang="zh-CN" sz="600" dirty="0">
                <a:solidFill>
                  <a:srgbClr val="7F7F7F"/>
                </a:solidFill>
                <a:latin typeface="宋体" panose="02010600030101010101" pitchFamily="2" charset="-122"/>
              </a:rPr>
              <a:t>© ZTE Corporation. All rights reserved</a:t>
            </a:r>
            <a:endParaRPr kumimoji="1" lang="en-US" altLang="zh-CN" sz="600" dirty="0">
              <a:solidFill>
                <a:srgbClr val="7F7F7F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395" y="4849962"/>
            <a:ext cx="418943" cy="365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0" tIns="45715" rIns="91430" bIns="45715" anchor="ctr"/>
          <a:lstStyle/>
          <a:p>
            <a:pPr defTabSz="457200"/>
            <a:fld id="{BC835BF3-BBDB-422A-A074-4D1FFA40D6B6}" type="slidenum">
              <a:rPr lang="en-US" altLang="zh-CN" sz="800">
                <a:solidFill>
                  <a:srgbClr val="404040"/>
                </a:solidFill>
                <a:latin typeface="Heiti SC Light"/>
              </a:rPr>
            </a:fld>
            <a:endParaRPr lang="en-US" altLang="zh-CN" sz="800" dirty="0">
              <a:solidFill>
                <a:srgbClr val="404040"/>
              </a:solidFill>
              <a:latin typeface="Heiti SC Light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185580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185580" y="226928"/>
            <a:ext cx="4700399" cy="399468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文本占位符 2"/>
          <p:cNvSpPr>
            <a:spLocks noGrp="1"/>
          </p:cNvSpPr>
          <p:nvPr>
            <p:ph idx="10"/>
          </p:nvPr>
        </p:nvSpPr>
        <p:spPr>
          <a:xfrm>
            <a:off x="2620986" y="701030"/>
            <a:ext cx="2264993" cy="184734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000" dirty="0" smtClean="0">
                <a:solidFill>
                  <a:srgbClr val="404040"/>
                </a:solidFill>
              </a:defRPr>
            </a:lvl1pPr>
            <a:lvl2pPr>
              <a:defRPr kumimoji="1" lang="zh-CN" altLang="en-US" sz="800" b="0" i="0" kern="1200" dirty="0" smtClean="0">
                <a:solidFill>
                  <a:srgbClr val="404040"/>
                </a:solidFill>
                <a:latin typeface="+mn-lt"/>
                <a:ea typeface="微软雅黑" panose="020B0503020204020204" charset="-122"/>
                <a:cs typeface="+mn-cs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</a:t>
            </a: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Type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Arial" panose="020B0604020202020204" pitchFamily="34" charset="0"/>
              </a:rPr>
              <a:t>: 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 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endParaRPr lang="en-US" altLang="zh-CN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Arial</a:t>
            </a:r>
            <a:endParaRPr lang="en-US" sz="800" dirty="0">
              <a:solidFill>
                <a:prstClr val="white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18pt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 fontAlgn="base">
              <a:spcBef>
                <a:spcPct val="0"/>
              </a:spcBef>
              <a:spcAft>
                <a:spcPct val="0"/>
              </a:spcAft>
            </a:pPr>
            <a:r>
              <a:rPr lang="en-US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prstClr val="white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prstClr val="white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622" y="1756625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G143, B212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" name="组 9"/>
            <p:cNvGrpSpPr/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kumimoji="1" lang="zh-CN" altLang="en-US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622" y="2130085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1" lang="en-US" altLang="zh-CN" sz="700" i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R140,G198, B62</a:t>
                </a:r>
                <a:endParaRPr kumimoji="1" lang="zh-CN" altLang="en-US" sz="700" i="1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kumimoji="1" lang="zh-CN" altLang="en-US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622" y="2491243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CN" sz="700" i="1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R90,G203, B245</a:t>
              </a:r>
              <a:endParaRPr kumimoji="1" lang="zh-CN" altLang="en-US" sz="700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sz="600" dirty="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© ZTE Corporation. All rights reserved</a:t>
            </a:r>
            <a:endParaRPr kumimoji="1" lang="en-US" sz="600" dirty="0">
              <a:solidFill>
                <a:srgbClr val="7F7F7F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74FD34-B19B-4EC0-B7CE-4C8A769027F1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jpeg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Masters/_rels/slideMaster5.xml.rels><?xml version="1.0" encoding="UTF-8" standalone="yes"?>
<Relationships xmlns="http://schemas.openxmlformats.org/package/2006/relationships"><Relationship Id="rId6" Type="http://schemas.openxmlformats.org/officeDocument/2006/relationships/theme" Target="../theme/theme5.xml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3" Type="http://schemas.openxmlformats.org/officeDocument/2006/relationships/theme" Target="../theme/theme7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0" Type="http://schemas.openxmlformats.org/officeDocument/2006/relationships/theme" Target="../theme/theme8.xml"/><Relationship Id="rId2" Type="http://schemas.openxmlformats.org/officeDocument/2006/relationships/slideLayout" Target="../slideLayouts/slideLayout34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9.xml.rels><?xml version="1.0" encoding="UTF-8" standalone="yes"?>
<Relationships xmlns="http://schemas.openxmlformats.org/package/2006/relationships"><Relationship Id="rId6" Type="http://schemas.openxmlformats.org/officeDocument/2006/relationships/theme" Target="../theme/theme9.xml"/><Relationship Id="rId5" Type="http://schemas.openxmlformats.org/officeDocument/2006/relationships/image" Target="../media/image25.jpeg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Size：32-24-pt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5848350" y="4454525"/>
            <a:ext cx="309563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4814888" y="4170363"/>
            <a:ext cx="309562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53" name="TextBox 6"/>
          <p:cNvSpPr txBox="1">
            <a:spLocks noChangeArrowheads="1"/>
          </p:cNvSpPr>
          <p:nvPr/>
        </p:nvSpPr>
        <p:spPr bwMode="auto">
          <a:xfrm>
            <a:off x="4037013" y="3638550"/>
            <a:ext cx="309562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grpSp>
        <p:nvGrpSpPr>
          <p:cNvPr id="2054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2055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2056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57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058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2059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060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061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62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063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4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206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2900"/>
            <a:ext cx="6767513" cy="72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206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  <p:pic>
        <p:nvPicPr>
          <p:cNvPr id="2067" name="Picture 19" descr="1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8038" y="69850"/>
            <a:ext cx="1789112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Size：16-20pt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3075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076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3077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78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079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3080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3082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084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1257299" y="341313"/>
            <a:ext cx="7593013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8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57299" y="1200150"/>
            <a:ext cx="7593014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dirty="0"/>
              <a:t>单击此处编辑母版文本样式</a:t>
            </a:r>
            <a:endParaRPr lang="zh-CN" dirty="0"/>
          </a:p>
          <a:p>
            <a:pPr lvl="1"/>
            <a:r>
              <a:rPr lang="zh-CN" dirty="0"/>
              <a:t>二级</a:t>
            </a:r>
            <a:endParaRPr lang="zh-CN" dirty="0"/>
          </a:p>
          <a:p>
            <a:pPr lvl="2"/>
            <a:r>
              <a:rPr lang="zh-CN" dirty="0"/>
              <a:t>三级</a:t>
            </a:r>
            <a:endParaRPr lang="zh-CN" dirty="0"/>
          </a:p>
          <a:p>
            <a:pPr lvl="3"/>
            <a:r>
              <a:rPr lang="zh-CN" dirty="0"/>
              <a:t>四级</a:t>
            </a:r>
            <a:endParaRPr lang="zh-CN" dirty="0"/>
          </a:p>
          <a:p>
            <a:pPr lvl="4"/>
            <a:r>
              <a:rPr lang="zh-CN" dirty="0"/>
              <a:t>五级</a:t>
            </a:r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chemeClr val="bg1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chemeClr val="bg1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4100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4101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10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chemeClr val="bg1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chemeClr val="bg1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chemeClr val="bg1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Corporation.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ZTE-PPT-4x3-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88" y="-822325"/>
            <a:ext cx="9191626" cy="689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717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/>
              <a:t>单击此处编辑母版文本样式</a:t>
            </a:r>
            <a:endParaRPr lang="zh-CN"/>
          </a:p>
          <a:p>
            <a:pPr lvl="1"/>
            <a:r>
              <a:rPr lang="zh-CN"/>
              <a:t>二级</a:t>
            </a:r>
            <a:endParaRPr lang="zh-CN"/>
          </a:p>
          <a:p>
            <a:pPr lvl="2"/>
            <a:r>
              <a:rPr lang="zh-CN"/>
              <a:t>三级</a:t>
            </a:r>
            <a:endParaRPr lang="zh-CN"/>
          </a:p>
          <a:p>
            <a:pPr lvl="3"/>
            <a:r>
              <a:rPr lang="zh-CN"/>
              <a:t>四级</a:t>
            </a:r>
            <a:endParaRPr lang="zh-CN"/>
          </a:p>
          <a:p>
            <a:pPr lvl="4"/>
            <a:r>
              <a:rPr lang="zh-CN"/>
              <a:t>五级</a:t>
            </a:r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 algn="l" defTabSz="457200" rtl="0" eaLnBrk="1" fontAlgn="base" latinLnBrk="1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latinLnBrk="1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latinLnBrk="1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167815" y="177322"/>
            <a:ext cx="8629206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anchor="ctr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181390" y="1052106"/>
            <a:ext cx="8615453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53993" tIns="26996" rIns="53993" bIns="26996" numCol="1" rtlCol="0" anchor="t" anchorCtr="0" compatLnSpc="1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b="1" kern="1200" dirty="0">
          <a:solidFill>
            <a:srgbClr val="008ED3"/>
          </a:solidFill>
          <a:latin typeface="+mj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marL="201295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1pPr>
      <a:lvl2pPr marL="402590" indent="-20129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u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2pPr>
      <a:lvl3pPr marL="602615" indent="-200025" algn="l" defTabSz="457200" rtl="0" eaLnBrk="1" fontAlgn="base" hangingPunct="1">
        <a:lnSpc>
          <a:spcPct val="150000"/>
        </a:lnSpc>
        <a:spcBef>
          <a:spcPts val="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l"/>
        <a:defRPr kumimoji="1" lang="zh-CN" altLang="en-US" sz="15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008ED3"/>
        </a:buClr>
        <a:buSzPct val="80000"/>
        <a:buFont typeface="Wingdings" panose="05000000000000000000" pitchFamily="2" charset="2"/>
        <a:buChar char="n"/>
        <a:defRPr kumimoji="1" lang="zh-CN" altLang="en-US" sz="1800" kern="1200" baseline="0" smtClean="0">
          <a:solidFill>
            <a:schemeClr val="tx1">
              <a:lumMod val="75000"/>
              <a:lumOff val="25000"/>
            </a:schemeClr>
          </a:solidFill>
          <a:latin typeface="+mj-lt"/>
          <a:ea typeface="微软雅黑" panose="020B0503020204020204" charset="-122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3442" tIns="46725" rIns="93442" bIns="46725" anchor="b" anchorCtr="1">
            <a:spAutoFit/>
          </a:bodyPr>
          <a:lstStyle/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Size：22-24pt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Color：The ZTE blue 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9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Subtitle:</a:t>
            </a:r>
            <a:endParaRPr lang="en-US" altLang="en-US" sz="9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Arial</a:t>
            </a:r>
            <a:endParaRPr lang="en-US" sz="800" dirty="0">
              <a:solidFill>
                <a:srgbClr val="FFFFFF"/>
              </a:solidFill>
              <a:latin typeface="Arial" panose="020B0604020202020204" pitchFamily="34" charset="0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Size：14-18pt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  <a:p>
            <a:pPr defTabSz="935355"/>
            <a:r>
              <a:rPr lang="en-US" altLang="en-US" sz="800" noProof="1">
                <a:solidFill>
                  <a:srgbClr val="FFFFFF"/>
                </a:solidFill>
                <a:latin typeface="Arial" panose="020B0604020202020204" pitchFamily="34" charset="0"/>
                <a:ea typeface="Heiti SC Light"/>
                <a:cs typeface="Heiti SC Light"/>
              </a:rPr>
              <a:t>Color: The ZTE green</a:t>
            </a:r>
            <a:endParaRPr lang="en-US" altLang="en-US" sz="800" noProof="1">
              <a:solidFill>
                <a:srgbClr val="FFFFFF"/>
              </a:solidFill>
              <a:latin typeface="Arial" panose="020B0604020202020204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/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/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 9"/>
            <p:cNvGrpSpPr/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sz="700" i="1" dirty="0">
                    <a:solidFill>
                      <a:srgbClr val="FFFFFF"/>
                    </a:solidFill>
                    <a:latin typeface="Arial" panose="020B0604020202020204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sz="700" i="1" dirty="0">
                  <a:solidFill>
                    <a:srgbClr val="FFFFFF"/>
                  </a:solidFill>
                  <a:latin typeface="Arial" panose="020B0604020202020204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r>
              <a:rPr lang="en-US" sz="600" dirty="0">
                <a:solidFill>
                  <a:srgbClr val="7F7F7F"/>
                </a:solidFill>
                <a:latin typeface="Arial" panose="020B0604020202020204" pitchFamily="34" charset="0"/>
              </a:rPr>
              <a:t>© ZTE All rights reserved</a:t>
            </a:r>
            <a:endParaRPr lang="en-US" sz="600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fld id="{63A232AC-B835-42C1-99DB-2C459B2C1403}" type="slidenum">
              <a:rPr lang="en-US" sz="800">
                <a:solidFill>
                  <a:srgbClr val="404040"/>
                </a:solidFill>
                <a:latin typeface="Arial" panose="020B0604020202020204" pitchFamily="34" charset="0"/>
              </a:rPr>
            </a:fld>
            <a:endParaRPr lang="en-US" sz="800" dirty="0">
              <a:solidFill>
                <a:srgbClr val="404040"/>
              </a:solidFill>
              <a:latin typeface="Arial" panose="020B0604020202020204" pitchFamily="34" charset="0"/>
            </a:endParaRPr>
          </a:p>
        </p:txBody>
      </p:sp>
      <p:pic>
        <p:nvPicPr>
          <p:cNvPr id="1026" name="Picture 2" descr="C:\Users\00032996\Pictures\图片1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anose="020F0502020204030204" pitchFamily="34" charset="0"/>
          <a:ea typeface="微软雅黑" panose="020B050302020402020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7"/>
          <p:cNvSpPr>
            <a:spLocks noGrp="1"/>
          </p:cNvSpPr>
          <p:nvPr>
            <p:ph type="ctrTitle" idx="4294967295"/>
          </p:nvPr>
        </p:nvSpPr>
        <p:spPr>
          <a:xfrm>
            <a:off x="583008" y="1918826"/>
            <a:ext cx="7866598" cy="735012"/>
          </a:xfrm>
        </p:spPr>
        <p:txBody>
          <a:bodyPr anchor="ctr" anchorCtr="0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Motivation of introduction of NR based AeroMacs system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12182" y="823060"/>
            <a:ext cx="4478338" cy="1006822"/>
          </a:xfrm>
        </p:spPr>
        <p:txBody>
          <a:bodyPr/>
          <a:lstStyle/>
          <a:p>
            <a:r>
              <a:rPr lang="en-US" altLang="zh-CN" sz="1600" dirty="0"/>
              <a:t>Source: </a:t>
            </a:r>
            <a:r>
              <a:rPr lang="en-US" altLang="zh-CN" sz="1600" dirty="0">
                <a:ea typeface="宋体" panose="02010600030101010101" pitchFamily="2" charset="-122"/>
              </a:rPr>
              <a:t>ZTE, Sanechips</a:t>
            </a:r>
            <a:endParaRPr lang="zh-CN" altLang="en-US" sz="1600" dirty="0">
              <a:ea typeface="宋体" panose="02010600030101010101" pitchFamily="2" charset="-122"/>
            </a:endParaRPr>
          </a:p>
          <a:p>
            <a:r>
              <a:rPr lang="en-US" altLang="zh-CN" sz="1600" dirty="0">
                <a:ea typeface="宋体" panose="02010600030101010101" pitchFamily="2" charset="-122"/>
              </a:rPr>
              <a:t>Agenda: 12</a:t>
            </a:r>
            <a:endParaRPr lang="en-US" altLang="zh-CN" sz="1600" dirty="0"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5" name="Text Box 14"/>
          <p:cNvSpPr txBox="1"/>
          <p:nvPr/>
        </p:nvSpPr>
        <p:spPr>
          <a:xfrm>
            <a:off x="118110" y="90410"/>
            <a:ext cx="61937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altLang="zh-CN" dirty="0">
                <a:solidFill>
                  <a:schemeClr val="bg1"/>
                </a:solidFill>
                <a:sym typeface="+mn-ea"/>
              </a:rPr>
              <a:t>3GPP TSG WG RAN4#110bis</a:t>
            </a:r>
            <a:endParaRPr kumimoji="1" lang="en-US" altLang="zh-CN" dirty="0">
              <a:solidFill>
                <a:schemeClr val="bg1"/>
              </a:solidFill>
              <a:sym typeface="+mn-ea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1" lang="en-US" dirty="0">
                <a:solidFill>
                  <a:schemeClr val="bg1"/>
                </a:solidFill>
                <a:sym typeface="+mn-ea"/>
              </a:rPr>
              <a:t>Changsha, China, 15th – 19th April, 2024</a:t>
            </a:r>
            <a:endParaRPr kumimoji="1" lang="en-US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Text Box 13"/>
          <p:cNvSpPr txBox="1"/>
          <p:nvPr/>
        </p:nvSpPr>
        <p:spPr>
          <a:xfrm>
            <a:off x="7415564" y="62053"/>
            <a:ext cx="1537249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r">
              <a:spcBef>
                <a:spcPct val="50000"/>
              </a:spcBef>
            </a:pPr>
            <a:r>
              <a: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</a:rPr>
              <a:t>R4-2405649</a:t>
            </a:r>
            <a:r>
              <a:rPr lang="sv-SE" altLang="en-US" sz="16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endParaRPr lang="en-GB" altLang="en-US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NR based AeroMACS-Use case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the aeronautical mobile airport communication system (AeroMACS) which is used to provide the wireless communication system for airport to help airlines, airport authorities and airport ground service etc.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The specific ground service could be categorize as following: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traffic control (ATC) and management (ATM);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Passenger and cargo airline applications;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644525" indent="-285750" eaLnBrk="1" latinLnBrk="0" hangingPunct="1">
              <a:spcAft>
                <a:spcPts val="600"/>
              </a:spcAft>
              <a:buFont typeface="Wingdings" panose="05000000000000000000" charset="0"/>
              <a:buChar char="l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Airport authority applcaitions (e.g. security vedio,de-icing and snow removal)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Spectrum status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5953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WRC-07 decided to assign the 5091-5150MHz for the spectrum of AeroMACS system;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ITU-R WRC-12 decided to assign the 5030~5091MHz for the spectrum of AeroMACS system;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NAS consider the use of the 5000-5030 MHz band to extend the tuning range for the the  AeroMACS.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 algn="l">
              <a:spcAft>
                <a:spcPts val="600"/>
              </a:spcAft>
              <a:buClrTx/>
              <a:buSzTx/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4075" y="2071370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Current standarization status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67150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AeroMACS is still using the WiMAX standard (IEEE 802.16) at the aeronautical C-band (5 GHz) to provide the service till now.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Based on the latest decision from CAAC (Civil Aviation Administration of China), it's planned to provide the NR based AeroMACS system in near future.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  <p:pic>
        <p:nvPicPr>
          <p:cNvPr id="16" name="pic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38375" y="2513965"/>
            <a:ext cx="3696970" cy="24942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8786" y="256589"/>
            <a:ext cx="8850874" cy="717929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2966" y="657625"/>
            <a:ext cx="8068733" cy="1411417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marL="0" indent="0">
              <a:spcAft>
                <a:spcPts val="600"/>
              </a:spcAft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</a:rPr>
              <a:t>Proposal 1: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</a:rPr>
              <a:t> to support the NR based AeroMACS system in Rel-19.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2: 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to specify the band 5091~5150MHz for regional deployment and 5000~5150MHz for global deployment.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3: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RF requirement for BS and UE requirement;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4: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the RRM requirement for AeroMacs UE;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  <a:sym typeface="+mn-ea"/>
            </a:endParaRPr>
          </a:p>
          <a:p>
            <a:pPr marL="0" indent="0" algn="l">
              <a:spcAft>
                <a:spcPts val="600"/>
              </a:spcAft>
              <a:buClrTx/>
              <a:buSzTx/>
              <a:buFont typeface="Wingdings" panose="05000000000000000000" pitchFamily="2" charset="2"/>
              <a:buNone/>
            </a:pPr>
            <a:r>
              <a:rPr kumimoji="1" lang="en-US" altLang="zh-CN" sz="1400" b="1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Proposal 5:</a:t>
            </a:r>
            <a:r>
              <a:rPr kumimoji="1" lang="en-US" altLang="zh-CN" sz="1400" dirty="0">
                <a:solidFill>
                  <a:srgbClr val="0070C0"/>
                </a:solidFill>
                <a:latin typeface="Arial" panose="020B0604020202020204" pitchFamily="34" charset="0"/>
                <a:sym typeface="+mn-ea"/>
              </a:rPr>
              <a:t>  to define the Demod requirement for AerMacs BS and UE; </a:t>
            </a: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400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p"/>
            </a:pPr>
            <a:endParaRPr kumimoji="1" lang="en-US" altLang="zh-CN" sz="1600" i="1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698" y="4064243"/>
            <a:ext cx="447675" cy="7762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pPr algn="ctr"/>
            <a:endParaRPr kumimoji="1" lang="zh-CN" altLang="en-US" sz="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内部公开-16X9">
  <a:themeElements>
    <a:clrScheme name="1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目录">
  <a:themeElements>
    <a:clrScheme name="2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2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正文">
  <a:themeElements>
    <a:clrScheme name="3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封底">
  <a:themeElements>
    <a:clrScheme name="6_自定义设计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6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ZTE-For All Readers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FDD产品线2015 PPT模板_169_EN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ZTE-Confidential-16X9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2050"/>
        </a:solidFill>
        <a:ln w="10795" cap="flat" cmpd="sng" algn="ctr">
          <a:noFill/>
          <a:prstDash val="solid"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/>
      <a:lstStyle>
        <a:defPPr marL="0" marR="0" indent="0" algn="ctr" defTabSz="93218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b="0" i="0" u="none" strike="noStrike" kern="0" cap="none" spc="0" normalizeH="0" baseline="0" noProof="0" dirty="0" smtClean="0">
            <a:ln>
              <a:noFill/>
            </a:ln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ffectLst/>
            <a:uLnTx/>
            <a:uFillTx/>
            <a:latin typeface="Segoe UI Light" panose="020B0502040204020203"/>
            <a:ea typeface="+mn-ea"/>
            <a:cs typeface="Segoe UI" panose="020B0502040204020203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ZTE-内部公开-16X9</Template>
  <TotalTime>0</TotalTime>
  <Words>1598</Words>
  <Application>WPS 演示</Application>
  <PresentationFormat>全屏显示(16:9)</PresentationFormat>
  <Paragraphs>48</Paragraphs>
  <Slides>6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Heiti SC Light</vt:lpstr>
      <vt:lpstr>微软雅黑</vt:lpstr>
      <vt:lpstr>MS PGothic</vt:lpstr>
      <vt:lpstr>Arial</vt:lpstr>
      <vt:lpstr>Calibri</vt:lpstr>
      <vt:lpstr>黑体</vt:lpstr>
      <vt:lpstr>Impact</vt:lpstr>
      <vt:lpstr>Segoe UI Light</vt:lpstr>
      <vt:lpstr>Segoe UI</vt:lpstr>
      <vt:lpstr>Wingdings</vt:lpstr>
      <vt:lpstr>Arial Unicode MS</vt:lpstr>
      <vt:lpstr>ZTE-内部公开-16X9</vt:lpstr>
      <vt:lpstr>目录</vt:lpstr>
      <vt:lpstr>正文</vt:lpstr>
      <vt:lpstr>封底</vt:lpstr>
      <vt:lpstr>1_正文</vt:lpstr>
      <vt:lpstr>ZTE-For All Readers-16X9</vt:lpstr>
      <vt:lpstr>FDD产品线2015 PPT模板_169_EN</vt:lpstr>
      <vt:lpstr>ZTE-Confidential-16X9</vt:lpstr>
      <vt:lpstr>2_正文</vt:lpstr>
      <vt:lpstr>Motivation of introduction of NR based AeroMacs system</vt:lpstr>
      <vt:lpstr>NR based AeroMACS-Use case</vt:lpstr>
      <vt:lpstr>Spectrum status</vt:lpstr>
      <vt:lpstr>Current standarization status</vt:lpstr>
      <vt:lpstr>Proposals</vt:lpstr>
      <vt:lpstr>Thanks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ZTE</dc:creator>
  <cp:lastModifiedBy>ZTE, Fei Xue</cp:lastModifiedBy>
  <cp:revision>2469</cp:revision>
  <dcterms:created xsi:type="dcterms:W3CDTF">2015-07-14T07:21:00Z</dcterms:created>
  <dcterms:modified xsi:type="dcterms:W3CDTF">2024-04-08T16:12:24Z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09FB0CEA62AB4D3BAD6C6BC55D1F1AA0</vt:lpwstr>
  </property>
</Properties>
</file>