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8" r:id="rId12"/>
    <p:sldId id="1019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57"/>
    <a:srgbClr val="0000FF"/>
    <a:srgbClr val="D1DAE9"/>
    <a:srgbClr val="72AF2F"/>
    <a:srgbClr val="F0F3F8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5441" autoAdjust="0"/>
  </p:normalViewPr>
  <p:slideViewPr>
    <p:cSldViewPr snapToGrid="0">
      <p:cViewPr varScale="1">
        <p:scale>
          <a:sx n="107" d="100"/>
          <a:sy n="107" d="100"/>
        </p:scale>
        <p:origin x="107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RAN4#110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#110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GR, 26 Feb – 01 Mar, 2024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13081"/>
              </p:ext>
            </p:extLst>
          </p:nvPr>
        </p:nvGraphicFramePr>
        <p:xfrm>
          <a:off x="76912" y="1273321"/>
          <a:ext cx="11819812" cy="5120640"/>
        </p:xfrm>
        <a:graphic>
          <a:graphicData uri="http://schemas.openxmlformats.org/drawingml/2006/table">
            <a:tbl>
              <a:tblPr/>
              <a:tblGrid>
                <a:gridCol w="799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LTE_NR_Other_WI AI 7.14, 7.21, 7.22, 7.23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HPUE_LTE_FDD_B14 AI 9.3 (12)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FR2_multiRx_part1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(28)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 &amp; EMC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chaired by Yiran Jin (Samsung)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LTE_NR_HPUE_FWVM AI 7.15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AI 7.16(14)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HPUE_Basket_Intra-CA_TDD AI 7.17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HPUE_Basket_inter-CA_SUL AI 7.18(33)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</a:t>
                      </a:r>
                      <a:r>
                        <a:rPr kumimoji="0" lang="fr-FR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(28)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 (0.5 hour)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[209] NR_MG_enh2_part1 (48)</a:t>
                      </a:r>
                      <a:endParaRPr lang="en-IE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NR_MG_enh2_part2 (38)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chaired by Yunchuan Yang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7.20(34)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NR_power_class AI 12.2.1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NR_3Tx-4Rx_WI AI 7.24, 7.25, 6.2.4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NR_ENDC_ RF_FR1_enh2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215] NR_ATG (30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[233] IoT_NTN_enh (13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[305] NR_NTN_enh_Part1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</a:t>
                      </a: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 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(Apple)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NR_3Tx-4Rx_WI AI 7.24, 7.25, 6.2.4 (Continue)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FR1_enh2_part1 AI 8.1.1, 8.1.1.3,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FR1_enh2_part2 AI 8.1.1.1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FR1_enh2_part3 AI 8.1.1.2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(36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  </a:t>
                      </a: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chaired by Tricia Li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Steven Chen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b="0" strike="sng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strike="sng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Haijie</a:t>
                      </a: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sngStrike" dirty="0" err="1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Qiu</a:t>
                      </a:r>
                      <a:endParaRPr lang="en-US" altLang="zh-CN" sz="800" strike="noStrike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Netw_Energy_NR (37)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NR_FR1_lessthan_5MHz_BW (16)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chaired by Pierpaolo Vallese (Qualcomm</a:t>
                      </a:r>
                      <a:r>
                        <a:rPr lang="nn-NO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(OTA)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chaired by Ruixin Wang (vivo</a:t>
                      </a: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448650"/>
              </p:ext>
            </p:extLst>
          </p:nvPr>
        </p:nvGraphicFramePr>
        <p:xfrm>
          <a:off x="85460" y="1273320"/>
          <a:ext cx="11792216" cy="4309617"/>
        </p:xfrm>
        <a:graphic>
          <a:graphicData uri="http://schemas.openxmlformats.org/drawingml/2006/table">
            <a:tbl>
              <a:tblPr/>
              <a:tblGrid>
                <a:gridCol w="790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5.3 TEI NTN only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IoT_NTN_extLband AI 9.2 (4)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Andrey Chervyakov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217]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NR_pos_enh2_part2 (31)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NR_pos_enh2_part3 (17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en-US" altLang="zh-CN" sz="800" b="1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NR_ATG_Demod (17)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NR_RF_FR2_req_Ph3_Demod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chaired by Dominique everaere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Ericsson)</a:t>
                      </a:r>
                      <a:endParaRPr lang="en-GB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FR2_enh_req_Ph3_part1 AI 8.2.2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FR2_enh_req_Ph3_part2 AI 8.2.1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FR2_multiRx_UERF_part1 AI 8.3.1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NR_MIMO_evo_DL_UL_UERF AI 8.21, 8.21.1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NR_MC_enh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NR_HST_FR2_enh_part1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NR_HST_FR2_enh_part2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u="non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Ad-hoc:</a:t>
                      </a:r>
                      <a:r>
                        <a:rPr kumimoji="1" lang="ru-RU" altLang="ja-JP" sz="800" b="1" i="0" u="non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kumimoji="1" lang="en-US" altLang="ja-JP" sz="800" b="1" i="0" u="none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NR FR2 multi-Rx chain WI, Chaired by Qian Yang (vivo) (1hour)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2)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 ATG WI,</a:t>
                      </a:r>
                      <a:r>
                        <a:rPr kumimoji="1" lang="fr-FR" altLang="ja-JP" sz="800" b="0" i="0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 (1 hour)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NR_pos_enh2_UERF AI 8.14.1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NR_MC_enh_UERF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8.15.1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 AI 8.19.1, 8.19.1.1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AI 8.19.1.2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Netw_Energy_NR (37)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NR_FR1_lessthan_5MHz_BW (16)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NR_redcap_enh (16)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b="0" strike="noStrike" dirty="0" err="1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strike="noStrike" dirty="0" err="1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Haijie</a:t>
                      </a:r>
                      <a:r>
                        <a:rPr lang="en-US" altLang="zh-CN" sz="800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 err="1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Qiu</a:t>
                      </a: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(27)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Dominique Brunel (Skyworks)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NR_SL_enh2_UERF_part1 AI 8.22.1, 8.22.1.1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NR_SL_enh2_UERF_part2 AI 8.22.1.2/4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NR_SL_enh2_UERF_part3 AI 8.22.1.3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lang="en-US" altLang="zh-CN" sz="800" b="0" dirty="0" err="1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(54)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sng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chaired by Dimitri Gold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ITU_WP5D_LSReply Chaired by Johan Sköld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chaired by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(China Telecom)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SAN RF chaired by Dominique Everaere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1335"/>
              </p:ext>
            </p:extLst>
          </p:nvPr>
        </p:nvGraphicFramePr>
        <p:xfrm>
          <a:off x="85460" y="1273320"/>
          <a:ext cx="11792213" cy="4800661"/>
        </p:xfrm>
        <a:graphic>
          <a:graphicData uri="http://schemas.openxmlformats.org/drawingml/2006/table">
            <a:tbl>
              <a:tblPr/>
              <a:tblGrid>
                <a:gridCol w="800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8.23.1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8.26.1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8.7.1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NR_ATG_UERF_part2 AI 8.9.2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NR_FR1_lessthan_5MHz_BW AI 8.10.1/2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231] NR_mobile_IAB </a:t>
                      </a:r>
                      <a:r>
                        <a:rPr kumimoji="0" lang="en-US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nn-NO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NR_RRM_enh3_part1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[221] NR_Mob_enh2_part1 (67)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[222] NR_Mob_enh2_part2 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[324] NR_SL_enh2_demod (5)</a:t>
                      </a:r>
                    </a:p>
                    <a:p>
                      <a:pPr algn="l" fontAlgn="ctr"/>
                      <a:endParaRPr lang="en-US" altLang="zh-CN" sz="800" b="0" i="0" u="none" strike="noStrike" kern="120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 [201]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R16 maintenance Chaired by Li Zhang (Huawei) (45min)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R17 and R18 Maintenance Chaired by Yang Tang (Apple) (1hour 15min)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and RAN task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(14</a:t>
                      </a:r>
                      <a:r>
                        <a:rPr kumimoji="0" lang="it-IT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AI 13.2, AI 5.1.1 (37)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142] NR_reply_LS_UE_RF AI 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Release_indep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13.1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[221] NR_Mob_enh2_part1 (67)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[222] NR_Mob_enh2_part2 (29)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231] NR_mobile_IAB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NR_RRM_enh3_part1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NR_RRM_enh3_part2 (11)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AI 13.2, AI 5.1.1 (37)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 ITU_WP5D_LSReply AI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(1 hour) 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234] Reply_LS (19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NR_SL_relay_enh (8)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NR_MIMO_OTA_enh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FR2 HST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 hour 10 minutes)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Network Energy Saving chaired Zhongyi Shen (Huawei) (50 minutes)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AI 11.1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NR_redcap_enh (16)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</a:t>
                      </a: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NR_NTN_enh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Chaired by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Haijie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sng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Qiu</a:t>
                      </a:r>
                      <a:endParaRPr kumimoji="0" lang="en-US" altLang="zh-CN" sz="8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Continue OTA (close no later than 17:30)</a:t>
                      </a:r>
                    </a:p>
                    <a:p>
                      <a:pPr algn="l" fontAlgn="ctr"/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Lili Wang (Samsung)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by Xiaoran Zhang (CMCC)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NR_SL_enh2_part1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NR_SL_enh2_part2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18:30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Kazuyoshi Uesaka (Ericsson)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Nicholas Pu (Ericsson)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26711"/>
              </p:ext>
            </p:extLst>
          </p:nvPr>
        </p:nvGraphicFramePr>
        <p:xfrm>
          <a:off x="85460" y="1273320"/>
          <a:ext cx="11820790" cy="4213286"/>
        </p:xfrm>
        <a:graphic>
          <a:graphicData uri="http://schemas.openxmlformats.org/drawingml/2006/table">
            <a:tbl>
              <a:tblPr/>
              <a:tblGrid>
                <a:gridCol w="809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AI 7.1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AI 7.3~7.8 (64)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NR_Baskets_Part_3 AI 7.9~7.13 (115)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LTE_Baskets AI 9.1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NR_netcon_repeater (5)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NR_ATG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NR_HST_FR2_enh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FR2_multiRx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NR_MG_enh2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NR_cov_enh2_demod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 4.1, 4.7 (145)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(137)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Maintenance_R17_R18 (215)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5.1, 5.2.1 (84)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6.1, 6.2, 6.2.1, 6.2.2.2, 6.2.6, 6.2.7, 6.2.8.1, 6.3.2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NR_pos_enh2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[330]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i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Xiang Gao (Huawei)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75086"/>
              </p:ext>
            </p:extLst>
          </p:nvPr>
        </p:nvGraphicFramePr>
        <p:xfrm>
          <a:off x="85456" y="1273321"/>
          <a:ext cx="11811269" cy="2513520"/>
        </p:xfrm>
        <a:graphic>
          <a:graphicData uri="http://schemas.openxmlformats.org/drawingml/2006/table">
            <a:tbl>
              <a:tblPr/>
              <a:tblGrid>
                <a:gridCol w="800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26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March 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2024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February 19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(Monday) 2024,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</a:t>
            </a: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19~23)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26~29)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Mar 4~7)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467199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57847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223104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 29 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 Mar 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938601" y="5812565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38601" y="5955429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Moderators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for maintenance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52113" y="4600977"/>
            <a:ext cx="486682" cy="545987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7995703" y="4583736"/>
            <a:ext cx="466599" cy="5617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6369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4888046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 @ InterContinental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</a:t>
            </a:r>
            <a:r>
              <a:rPr lang="it-IT" altLang="zh-CN" sz="1200" dirty="0"/>
              <a:t>Aphrodite I&amp;II (251)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</a:t>
            </a:r>
            <a:r>
              <a:rPr lang="it-IT" altLang="zh-CN" sz="1200" dirty="0"/>
              <a:t>Arcade I &amp; II (100)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BSRF_Demod_test</a:t>
            </a:r>
            <a:r>
              <a:rPr lang="en-US" altLang="zh-CN" sz="1200" dirty="0"/>
              <a:t>): </a:t>
            </a:r>
            <a:r>
              <a:rPr lang="it-IT" altLang="zh-CN" sz="1200" dirty="0"/>
              <a:t>Aphrodite V (70)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 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59827A4A-2399-47C9-92B1-56EA4D12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7A98ACE2-8401-4484-985B-108E6B129390}"/>
              </a:ext>
            </a:extLst>
          </p:cNvPr>
          <p:cNvSpPr/>
          <p:nvPr/>
        </p:nvSpPr>
        <p:spPr>
          <a:xfrm>
            <a:off x="999329" y="3770615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D9E572CD-153E-4C39-BC2C-474B4A027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8749"/>
            <a:ext cx="6686716" cy="472828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7A7DECDA-0D52-4175-869B-DA423C8BD8D9}"/>
              </a:ext>
            </a:extLst>
          </p:cNvPr>
          <p:cNvSpPr txBox="1"/>
          <p:nvPr/>
        </p:nvSpPr>
        <p:spPr>
          <a:xfrm>
            <a:off x="11109820" y="2329369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7A7DECDA-0D52-4175-869B-DA423C8BD8D9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6F972FB1-B5A6-46BF-AD6A-D906932F0E53}"/>
              </a:ext>
            </a:extLst>
          </p:cNvPr>
          <p:cNvSpPr/>
          <p:nvPr/>
        </p:nvSpPr>
        <p:spPr>
          <a:xfrm>
            <a:off x="6653349" y="5634373"/>
            <a:ext cx="852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Arcade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8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C68143-B530-4487-9EA7-5BCC5970B48F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a915fe38-2618-47b6-8303-829fb71466d5"/>
    <ds:schemaRef ds:uri="http://schemas.microsoft.com/office/2006/metadata/properties"/>
    <ds:schemaRef ds:uri="http://purl.org/dc/elements/1.1/"/>
    <ds:schemaRef ds:uri="23d77754-4ccc-4c57-9291-cab09e81894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380202</TotalTime>
  <Words>2305</Words>
  <Application>Microsoft Office PowerPoint</Application>
  <PresentationFormat>宽屏</PresentationFormat>
  <Paragraphs>427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RAN4#110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2627</cp:revision>
  <cp:lastPrinted>2016-09-15T08:31:35Z</cp:lastPrinted>
  <dcterms:created xsi:type="dcterms:W3CDTF">2009-11-27T05:15:11Z</dcterms:created>
  <dcterms:modified xsi:type="dcterms:W3CDTF">2024-02-23T05:27:45Z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(3)O2abJrQmsi+CteFTJBGzPBnt0FhIxBek6q5pKGCtQn0LQ72C/OUfSXaIAAKdrg4QiRnlG6y5
KmIvAl/UTY6TiVhgsSxlcFXk+6A4JkYCs7LYV0WCwspc74rtPlAioQYVuT1b9hrXLciekMZE
xJz+dCj6pL7yu0hU4u+2zulXp4/PcKZCEGt/AZlHHOi7R02kEzgXgejAZAboOcha//+q7C8z
XVZpf4JyU8amvIpHUZ</vt:lpwstr>
  </property>
  <property fmtid="{D5CDD505-2E9C-101B-9397-08002B2CF9AE}" pid="11" name="_2015_ms_pID_7253431">
    <vt:lpwstr>k0M3evQXU35Fhsbk8tC8WNmYi9QYEblVxgfpEbz3f0vkcFnVCBP5DW
Qhl1vMFDhiXs5mT4G2a3TDJjXNeIWS08ktP31fnxe0aDgM5nnqiVgbyysASa+o+DJcEegvd6
XKk8NFCzwOqfun5HctYNU5k6KemSk7i1TvZyjmUM6UMdGuIF0cOM5/5ZXporG072/luSVzRR
Vm+Rruf7464jpSQ4cnox0KtB1JCH3yMOg2Oy</vt:lpwstr>
  </property>
  <property fmtid="{D5CDD505-2E9C-101B-9397-08002B2CF9AE}" pid="12" name="_2015_ms_pID_7253432">
    <vt:lpwstr>g2S9LETAa9H5oQGN2BD9SW0=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1699502261</vt:lpwstr>
  </property>
</Properties>
</file>