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4"/>
  </p:notesMasterIdLst>
  <p:handoutMasterIdLst>
    <p:handoutMasterId r:id="rId15"/>
  </p:handoutMasterIdLst>
  <p:sldIdLst>
    <p:sldId id="934" r:id="rId5"/>
    <p:sldId id="1003" r:id="rId6"/>
    <p:sldId id="1014" r:id="rId7"/>
    <p:sldId id="1005" r:id="rId8"/>
    <p:sldId id="1008" r:id="rId9"/>
    <p:sldId id="1007" r:id="rId10"/>
    <p:sldId id="1011" r:id="rId11"/>
    <p:sldId id="1018" r:id="rId12"/>
    <p:sldId id="1019" r:id="rId13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57"/>
    <a:srgbClr val="0000FF"/>
    <a:srgbClr val="D1DAE9"/>
    <a:srgbClr val="72AF2F"/>
    <a:srgbClr val="F0F3F8"/>
    <a:srgbClr val="B1D254"/>
    <a:srgbClr val="FF3300"/>
    <a:srgbClr val="000000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5441" autoAdjust="0"/>
  </p:normalViewPr>
  <p:slideViewPr>
    <p:cSldViewPr snapToGrid="0">
      <p:cViewPr varScale="1">
        <p:scale>
          <a:sx n="107" d="100"/>
          <a:sy n="107" d="100"/>
        </p:scale>
        <p:origin x="107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FDB58-73C4-413E-BB6C-BBE882DFCE1B}" type="slidenum">
              <a:rPr lang="en-GB" altLang="en-US" smtClean="0">
                <a:solidFill>
                  <a:srgbClr val="000000"/>
                </a:solidFill>
              </a:rPr>
              <a:pPr/>
              <a:t>9</a:t>
            </a:fld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7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RAN4#110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=""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#110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Athens, GR, 26 Feb – 01 Mar, 2024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139685"/>
              </p:ext>
            </p:extLst>
          </p:nvPr>
        </p:nvGraphicFramePr>
        <p:xfrm>
          <a:off x="76912" y="1273321"/>
          <a:ext cx="11819812" cy="5242560"/>
        </p:xfrm>
        <a:graphic>
          <a:graphicData uri="http://schemas.openxmlformats.org/drawingml/2006/table">
            <a:tbl>
              <a:tblPr/>
              <a:tblGrid>
                <a:gridCol w="799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51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3859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Approval of the agenda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 Letters / reports from other groups / meetings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</a:t>
                      </a:r>
                      <a:r>
                        <a:rPr kumimoji="0" lang="it-IT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LTE_NR_Other_WI AI 7.14, 7.21, 7.22, 7.23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HPUE_LTE_FDD_B14 AI 9.3 (12)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FR2_multiRx_part1 (45)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(28)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BSRF &amp; EMC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[302] NR_ATG_BSRF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[303] NR_FR1_lessthan_5MHz_BW_BSRF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chaired by Yiran Jin (Samsung)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(continue)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</a:t>
                      </a: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 5.3 TEI </a:t>
                      </a: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NTN</a:t>
                      </a: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only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IoT_NTN_extLband AI 9.2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LTE_NR_Other_WI AI 7.14, 7.21, 7.22, 7.23 (20)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HPUE_LTE_FDD_B14 AI 9.3 (12)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FR2_multiRx_part2 </a:t>
                      </a:r>
                      <a:r>
                        <a:rPr kumimoji="0" lang="fr-FR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(28)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 (0.5 hour)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[209] NR_MG_enh2_part1 (48)</a:t>
                      </a:r>
                      <a:endParaRPr lang="en-IE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n-NO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[210] NR_MG_enh2_part2 (38)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Repeater/IAB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NR_netcon_repeater_RFConformance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NR_mobile_IAB_RF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Aurelian Bria (Ericsson)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chaired by Yunchuan Yang (Samsung)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HPUE_Basket_FDD AI 7.19, 7.20(34)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(25</a:t>
                      </a:r>
                      <a:r>
                        <a:rPr kumimoji="0" lang="it-IT" altLang="zh-CN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LTE_NR_HPUE_FWVM AI 7.15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HPUE_Basket_EN-DC AI 7.16(14)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HPUE_Basket_Intra-CA_TDD AI 7.17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HPUE_Basket_inter-CA_SUL AI 7.18(33)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NR_ENDC_ RF_FR1_enh2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NonCol_intraB_ENDC_NR_CA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215] NR_ATG (30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[233] IoT_NTN_enh (13</a:t>
                      </a: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[305] NR_NTN_enh_Part1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[307] NR_NTN_enh_Part3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</a:t>
                      </a: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NR_Mob_enh2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8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Qiming Li </a:t>
                      </a:r>
                      <a:r>
                        <a:rPr lang="en-US" altLang="zh-CN" sz="8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(Apple)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HPUE_Basket_FDD AI 7.19, 7.20(34)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130] NR_NTN_enh_UERF AI 8.18.5 (continue)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</a:t>
                      </a:r>
                      <a:r>
                        <a:rPr kumimoji="0" lang="it-IT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 5.3 TEI </a:t>
                      </a: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NTN</a:t>
                      </a:r>
                      <a:r>
                        <a:rPr kumimoji="0" lang="it-IT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only </a:t>
                      </a: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[116] IoT_NTN_extLband AI 9.2 (4</a:t>
                      </a:r>
                      <a:r>
                        <a:rPr kumimoji="0" lang="it-IT" altLang="zh-CN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</a:t>
                      </a:r>
                      <a:r>
                        <a:rPr kumimoji="0" lang="fr-FR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[226] NR_MIMO_evo_DL_UL 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(36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RF_FR1_enh2_Demod (26)  </a:t>
                      </a: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(if time available)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chaired by Tricia Li (Huawei)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Steven Chen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Chaired by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b="0" strike="sng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</a:t>
                      </a:r>
                      <a:r>
                        <a:rPr lang="en-US" altLang="zh-CN" sz="800" strike="sng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Haijie</a:t>
                      </a: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sngStrike" dirty="0" err="1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Qiu</a:t>
                      </a:r>
                      <a:endParaRPr lang="en-US" altLang="zh-CN" sz="800" strike="noStrike" dirty="0" smtClean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Netw_Energy_NR (37)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NR_FR1_lessthan_5MHz_BW (16)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chaired by Pierpaolo Vallese (Qualcomm</a:t>
                      </a:r>
                      <a:r>
                        <a:rPr lang="nn-NO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(OTA)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chaired by Ruixin Wang (vivo</a:t>
                      </a:r>
                      <a:r>
                        <a:rPr kumimoji="0" lang="de-DE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3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30136"/>
              </p:ext>
            </p:extLst>
          </p:nvPr>
        </p:nvGraphicFramePr>
        <p:xfrm>
          <a:off x="85460" y="1273320"/>
          <a:ext cx="11792216" cy="4352504"/>
        </p:xfrm>
        <a:graphic>
          <a:graphicData uri="http://schemas.openxmlformats.org/drawingml/2006/table">
            <a:tbl>
              <a:tblPr/>
              <a:tblGrid>
                <a:gridCol w="790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03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01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0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Non-spectrum related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NR_3Tx-4Rx_WI AI 7.24, 7.25, 6.2.4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FR1_enh2_part1 AI 8.1.1, 8.1.1.3,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FR1_enh2_part2 AI 8.1.1.1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FR1_enh2_part3 AI 8.1.1.2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[143] NR_power_class AI 12.2.1 (23)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Andrey Chervyakov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217] NR_pos_enh2_part1 (47)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NR_pos_enh2_part2 (31) </a:t>
                      </a:r>
                    </a:p>
                    <a:p>
                      <a:pPr algn="l" fontAlgn="ctr"/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NR_pos_enh2_part3 (17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en-US" altLang="zh-CN" sz="800" b="1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NR_ATG_Demod (17)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NR_FR1_lessthan_5MHz_BW_demod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NR_RF_FR2_req_Ph3_Demod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chaired by Dominique everaere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Ericsson)</a:t>
                      </a:r>
                      <a:endParaRPr lang="en-GB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98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FR2_enh_req_Ph3_part1 AI 8.2.2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FR2_enh_req_Ph3_part2 AI 8.2.1 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FR2_multiRx_UERF_part1 AI 8.3.1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[133] NR_MIMO_evo_DL_UL_UERF AI 8.21, 8.21.1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NR_MC_enh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NR_HST_FR2_enh_part1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NR_HST_FR2_enh_part2 (12)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[223]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NR_DualTxRx_MUSIM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NR_HST_FR2_enh_Demod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NR_NTN_enh_SAN_UE_demod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fr-FR" altLang="ja-JP" sz="800" b="1" i="0" u="non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RRM Ad-hoc:</a:t>
                      </a:r>
                      <a:r>
                        <a:rPr kumimoji="1" lang="ru-RU" altLang="ja-JP" sz="800" b="1" i="0" u="non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kumimoji="1" lang="en-US" altLang="ja-JP" sz="800" b="1" i="0" u="none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NR FR2 multi-Rx chain WI, Chaired by Qian Yang (vivo) (1hour)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2)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 ATG WI,</a:t>
                      </a:r>
                      <a:r>
                        <a:rPr kumimoji="1" lang="fr-FR" altLang="ja-JP" sz="800" b="0" i="0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ja-JP" sz="800" b="0" i="0" strike="noStrike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Xiaoran Zhang (CMCC) (1 hour)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NR_pos_enh2_UERF AI 8.14.1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NR_MC_enh_UERF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8.15.1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 AI 8.19.1, 8.19.1.1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AI 8.19.1.2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[232] Netw_Energy_NR (37)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NR_FR1_lessthan_5MHz_BW (16)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NR_redcap_enh (16)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lang="en-US" altLang="zh-CN" sz="800" b="0" strike="noStrike" dirty="0" err="1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</a:t>
                      </a:r>
                      <a:r>
                        <a:rPr lang="en-US" altLang="zh-CN" sz="800" strike="noStrike" dirty="0" err="1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Haijie</a:t>
                      </a:r>
                      <a:r>
                        <a:rPr lang="en-US" altLang="zh-CN" sz="800" strike="noStrike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800" strike="noStrike" dirty="0" err="1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Qiu</a:t>
                      </a: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NR_FR2_multiRX_DL_Demod (27)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chaired by Dominique Brunel (Skyworks)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[134] NR_SL_enh2_UERF_part1 AI 8.22.1, 8.22.1.1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[135] NR_SL_enh2_UERF_part2 AI 8.22.1.2/4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[136] NR_SL_enh2_UERF_part3 AI 8.22.1.3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[224] </a:t>
                      </a:r>
                      <a:r>
                        <a:rPr lang="en-US" altLang="zh-CN" sz="800" b="0" dirty="0" err="1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NR_NTN_enh</a:t>
                      </a:r>
                      <a:r>
                        <a:rPr lang="en-US" altLang="zh-CN" sz="800" b="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(54)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[322]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NR_netcon_repeater_Demod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</a:t>
                      </a:r>
                      <a:r>
                        <a:rPr kumimoji="0" lang="en-US" altLang="zh-CN" sz="800" b="0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NR_LTE_EMC_enh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Aurelian Bria (Ericsson)</a:t>
                      </a:r>
                      <a:endParaRPr kumimoji="0" lang="en-US" sz="800" b="1" i="0" u="none" strike="sng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NR_FR1_lessthan_5MHz_BW_demod chaired by Dimitri Gold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8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]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ITU_WP5D_LSReply Chaired by Johan Sköld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MGs enhancement WI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Ato Yu (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MediaTek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chaired by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Jingzhou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Wu (China Telecom)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[306] NR_NTN_enh_Part2 SAN RF chaired by Dominique Everaere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729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1335"/>
              </p:ext>
            </p:extLst>
          </p:nvPr>
        </p:nvGraphicFramePr>
        <p:xfrm>
          <a:off x="85460" y="1273320"/>
          <a:ext cx="11792213" cy="4800661"/>
        </p:xfrm>
        <a:graphic>
          <a:graphicData uri="http://schemas.openxmlformats.org/drawingml/2006/table">
            <a:tbl>
              <a:tblPr/>
              <a:tblGrid>
                <a:gridCol w="8003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479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62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[137]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NR_redcap_enh_UERF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8.23.1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[138]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Netw_Energy_NR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8.26.1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8.7.1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NR_ATG_UERF_part2 AI 8.9.2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NR_FR1_lessthan_5MHz_BW AI 8.10.1/2 (9)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231] NR_mobile_IAB </a:t>
                      </a:r>
                      <a:r>
                        <a:rPr kumimoji="0" lang="en-US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(7)</a:t>
                      </a:r>
                      <a:endParaRPr kumimoji="0" lang="nn-NO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NR_RRM_enh3_part1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NR_RRM_enh3_part2 (11)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[221] NR_Mob_enh2_part1 (67)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 smtClean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[222] NR_Mob_enh2_part2 (29)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NonCol_intraB_ENDC_NR_CA_Demod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[327]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[324] NR_SL_enh2_demod (5)</a:t>
                      </a:r>
                    </a:p>
                    <a:p>
                      <a:pPr algn="l" fontAlgn="ctr"/>
                      <a:endParaRPr lang="en-US" altLang="zh-CN" sz="800" b="0" i="0" u="none" strike="noStrike" kern="1200" dirty="0"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 [201]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R16 maintenance Chaired by Li Zhang (Huawei) (45min)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R17 and R18 Maintenance Chaired by Yang Tang (Apple) (1hour 15min)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 LS</a:t>
                      </a: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and RAN task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(14</a:t>
                      </a:r>
                      <a:r>
                        <a:rPr kumimoji="0" lang="it-IT" altLang="zh-CN" sz="8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AI 13.2, AI 5.1.1 (37)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142] NR_reply_LS_UE_RF AI 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Release_indep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AI 13.1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25)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[221] NR_Mob_enh2_part1 (67)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sng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[222] NR_Mob_enh2_part2 (29)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231] NR_mobile_IAB </a:t>
                      </a:r>
                      <a:r>
                        <a:rPr kumimoji="0" lang="en-US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(7)</a:t>
                      </a:r>
                      <a:endParaRPr kumimoji="0" lang="nn-NO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NR_RRM_enh3_part1 (23)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NR_RRM_enh3_part2 (11)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Demod</a:t>
                      </a:r>
                      <a:endParaRPr lang="en-US" altLang="zh-CN" sz="8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[328]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NR_DSS_enh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Main Ad-hoc: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NR_NTN_enh_UERF AI 8.18.5 Chaired by Fei Xue (ZTE)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[145] n101_coexist AI 13.2, AI 5.1.1 (37)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[146] ITU_WP5D_LSReply AI </a:t>
                      </a: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NR_2Rx_XR AI 6.3.1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NR_BWP_wor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(24) (1 hour) 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234] Reply_LS (19</a:t>
                      </a: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[230] NR_SL_relay_enh (8)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NR_FR1_TRP_TRS_enh (32)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NR_MIMO_OTA_enh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1) FR2 HST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</a:t>
                      </a:r>
                      <a:r>
                        <a:rPr kumimoji="1" lang="en-US" altLang="zh-CN" sz="800" b="0" i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(Samsung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) (1 hour 10 minutes)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2) Network Energy Saving chaired Zhongyi Shen (Huawei) (50 minutes)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[141] NR_AIML_air AI 11.1 (51)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[229] NR_redcap_enh (16)</a:t>
                      </a:r>
                      <a:endParaRPr kumimoji="0" lang="en-US" altLang="zh-CN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</a:t>
                      </a:r>
                      <a:r>
                        <a:rPr kumimoji="0" lang="en-US" altLang="zh-CN" sz="800" b="1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[224] </a:t>
                      </a:r>
                      <a:r>
                        <a:rPr kumimoji="0" lang="en-US" altLang="zh-CN" sz="800" b="0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NR_NTN_enh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Chaired by </a:t>
                      </a:r>
                      <a:r>
                        <a:rPr kumimoji="0" lang="en-US" altLang="zh-CN" sz="800" b="0" i="0" u="none" strike="sng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Haijie</a:t>
                      </a: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sng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Qiu</a:t>
                      </a:r>
                      <a:endParaRPr kumimoji="0" lang="en-US" altLang="zh-CN" sz="8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 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Continue OTA (close no later than 17:30)</a:t>
                      </a:r>
                    </a:p>
                    <a:p>
                      <a:pPr algn="l" fontAlgn="ctr"/>
                      <a:endParaRPr kumimoji="0" lang="de-DE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[323] </a:t>
                      </a:r>
                      <a:r>
                        <a:rPr lang="en-US" altLang="zh-CN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NR_MIMO_evo_DL_UL_demod</a:t>
                      </a:r>
                      <a:r>
                        <a:rPr lang="en-US" altLang="zh-CN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Lili Wang (Samsung)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</a:t>
                      </a:r>
                      <a:r>
                        <a:rPr kumimoji="0" lang="fr-FR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</a:t>
                      </a: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by Xiaoran Zhang (CMCC)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Yang Tang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[227] NR_SL_enh2_part1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[228] NR_SL_enh2_part2 (11)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(</a:t>
                      </a: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17:30 – 18:30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Kazuyoshi Uesaka (Ericsson)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 – 19:30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chaired by Nicholas Pu (Ericsson)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R18 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70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26711"/>
              </p:ext>
            </p:extLst>
          </p:nvPr>
        </p:nvGraphicFramePr>
        <p:xfrm>
          <a:off x="85460" y="1273320"/>
          <a:ext cx="11820790" cy="4213286"/>
        </p:xfrm>
        <a:graphic>
          <a:graphicData uri="http://schemas.openxmlformats.org/drawingml/2006/table">
            <a:tbl>
              <a:tblPr/>
              <a:tblGrid>
                <a:gridCol w="809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407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Basket WI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NR_Baskets_Part_1 AI 7.1 (21)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[106] NR_Baskets_Part_2 AI 7.3~7.8 (64)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NR_Baskets_Part_3 AI 7.9~7.13 (115)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LTE_Baskets AI 9.1 (10)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NR_netcon_repeater (5)</a:t>
                      </a: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NR_SL_enh2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NR_ATG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NR_HST_FR2_enh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Netw_Energy_NR</a:t>
                      </a:r>
                      <a:endParaRPr lang="en-US" altLang="zh-CN" sz="8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FR2_multiRx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NR_MG_enh2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319] NR_demod_enh3_Part1 (26)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NR_cov_enh2_demod (14)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NR Positioning </a:t>
                      </a:r>
                      <a:b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</a:b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Iana Siomina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481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Upto_R16_UERF_maintenance AI 4.1, 4.7 (145)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Maintenance_up_to_R16 (137)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[203] Maintenance_R17_R18 (215)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[326]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NR_mobile_IAB_demod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[329] </a:t>
                      </a:r>
                      <a:r>
                        <a:rPr lang="en-US" altLang="zh-CN" sz="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IoT_NTN_Demod</a:t>
                      </a:r>
                      <a:r>
                        <a:rPr lang="en-US" altLang="zh-CN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NR_redcap_enh_Demod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n-NO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  <a:endParaRPr lang="nn-NO" altLang="zh-CN" sz="800" b="0" i="0" u="none" strike="noStrike" kern="120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 Chaired by Yanze Fu (Samsung)</a:t>
                      </a:r>
                      <a:endParaRPr kumimoji="0" lang="en-US" altLang="ja-JP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R17_UERF_maintenance AI 5.1, 5.2.1 (84)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R18_UERF_maintenance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AI 6.1, 6.2, 6.2.1, 6.2.2.2, 6.2.6, 6.2.7, 6.2.8.1, 6.3.2 </a:t>
                      </a:r>
                      <a:r>
                        <a:rPr kumimoji="0" lang="it-IT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(70)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Ad-hoc minutes: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NR_NTN_enh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NR_pos_enh2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NR_MIMO_evo_DL_UL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BSRF_Maintenance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(66)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[330] </a:t>
                      </a:r>
                      <a:r>
                        <a:rPr kumimoji="0" lang="en-US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OTA_Maintenance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feature list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[140] NR_LTE_Rel-18_feature_list AI 10 (8)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i="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Xiang Gao (Huawei)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NR_cov_enh2_part1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NR_cov_enh2_part2 </a:t>
                      </a:r>
                      <a:endParaRPr kumimoji="0" lang="it-IT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1E965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</a:t>
                      </a:r>
                      <a:r>
                        <a:rPr kumimoji="0" 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reserved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CN" sz="800" b="0" i="0" u="none" strike="noStrike" kern="1200" baseline="0" dirty="0">
                        <a:solidFill>
                          <a:srgbClr val="00B05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4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75086"/>
              </p:ext>
            </p:extLst>
          </p:nvPr>
        </p:nvGraphicFramePr>
        <p:xfrm>
          <a:off x="85456" y="1273321"/>
          <a:ext cx="11811269" cy="2513520"/>
        </p:xfrm>
        <a:graphic>
          <a:graphicData uri="http://schemas.openxmlformats.org/drawingml/2006/table">
            <a:tbl>
              <a:tblPr/>
              <a:tblGrid>
                <a:gridCol w="800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527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591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16:00-17:30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Revision of the Work Plan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Any other business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81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199" y="5186472"/>
            <a:ext cx="3903543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FontTx/>
              <a:buBlip>
                <a:blip r:embed="rId2"/>
              </a:buBlip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February 26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March 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, 2024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BSRF_Demod_test</a:t>
            </a:r>
            <a:r>
              <a:rPr lang="en-US" sz="1200" dirty="0"/>
              <a:t>(</a:t>
            </a:r>
            <a:r>
              <a:rPr lang="en-US" sz="1200" dirty="0" err="1"/>
              <a:t>BDaT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February 19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(Monday) 2024,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Please find one picture for meeting flow below and details in the corresponding slides.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Tue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Pre-meeting (</a:t>
            </a:r>
            <a:r>
              <a:rPr lang="en-US" altLang="zh-CN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19~23)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26~29)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Post-meeting process ( Mar 4~7)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=""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Thu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number request &amp; submission</a:t>
            </a:r>
            <a:r>
              <a:rPr lang="en-US" sz="800" b="1" kern="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55175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67199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7847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Formal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3104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Update of meeting notes per 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1770503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WF/CR template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1859" y="4496496"/>
            <a:ext cx="1821254" cy="1202098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Online discussions &amp;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GTW conference call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CR for maintenance 2:30pm on Thursday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TOHRU (US/China meeting)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request (</a:t>
            </a:r>
            <a:r>
              <a:rPr lang="en-US" sz="800" b="1" kern="0" dirty="0" err="1">
                <a:solidFill>
                  <a:srgbClr val="FFFFFF"/>
                </a:solidFill>
              </a:rPr>
              <a:t>new&amp;revision</a:t>
            </a:r>
            <a:r>
              <a:rPr lang="en-US" sz="800" b="1" kern="0" dirty="0">
                <a:solidFill>
                  <a:srgbClr val="FFFFFF"/>
                </a:solidFill>
              </a:rPr>
              <a:t>)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Upload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(10.10.10.10) </a:t>
            </a:r>
            <a:r>
              <a:rPr lang="en-US" altLang="zh-CN" sz="8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GB" sz="800" kern="0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nd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round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Feb 29 </a:t>
            </a: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 Mar 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Submission of </a:t>
            </a:r>
            <a:r>
              <a:rPr lang="en-US" sz="800" b="1" kern="0" dirty="0" err="1">
                <a:solidFill>
                  <a:srgbClr val="FFFFFF"/>
                </a:solidFill>
              </a:rPr>
              <a:t>tdoc</a:t>
            </a:r>
            <a:r>
              <a:rPr lang="en-US" sz="800" b="1" kern="0" dirty="0">
                <a:solidFill>
                  <a:srgbClr val="FFFFFF"/>
                </a:solidFill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Approve </a:t>
            </a:r>
            <a:r>
              <a:rPr lang="en-US" sz="800" b="1" kern="0" dirty="0" err="1">
                <a:solidFill>
                  <a:srgbClr val="FFFFFF"/>
                </a:solidFill>
              </a:rPr>
              <a:t>tdocs</a:t>
            </a:r>
            <a:r>
              <a:rPr lang="en-US" sz="800" b="1" kern="0" dirty="0">
                <a:solidFill>
                  <a:srgbClr val="FFFFFF"/>
                </a:solidFill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Pre-RAN Action </a:t>
            </a:r>
          </a:p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21964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20569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8646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938601" y="5812565"/>
            <a:ext cx="7216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#3/4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423905" y="468865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423905" y="506970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423905" y="5248201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434785" y="3973708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434785" y="4159016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423905" y="546399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=""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algn="ctr" defTabSz="6857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Quiet Period (</a:t>
            </a:r>
            <a:r>
              <a:rPr lang="en-US" sz="8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0:00 am ~ 7:00 am meeting venue Local time </a:t>
            </a:r>
            <a:endParaRPr lang="en-GB" sz="8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323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938601" y="5955429"/>
            <a:ext cx="8531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Moderators trigger </a:t>
            </a:r>
            <a:r>
              <a:rPr lang="en-US" sz="800" b="1" kern="0" dirty="0" err="1">
                <a:solidFill>
                  <a:srgbClr val="FFFFFF"/>
                </a:solidFill>
              </a:rPr>
              <a:t>nwm</a:t>
            </a:r>
            <a:r>
              <a:rPr lang="en-US" sz="800" b="1" kern="0" dirty="0">
                <a:solidFill>
                  <a:srgbClr val="FFFFFF"/>
                </a:solidFill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1" kern="0" dirty="0">
                <a:solidFill>
                  <a:srgbClr val="FFFFFF"/>
                </a:solidFill>
              </a:rPr>
              <a:t>Flag for maintenance @</a:t>
            </a:r>
            <a:r>
              <a:rPr lang="en-US" altLang="zh-CN" sz="800" b="1" kern="0" dirty="0" err="1">
                <a:solidFill>
                  <a:srgbClr val="FFFFFF"/>
                </a:solidFill>
              </a:rPr>
              <a:t>nwm</a:t>
            </a:r>
            <a:endParaRPr lang="en-US" sz="800" b="1" kern="0" dirty="0">
              <a:solidFill>
                <a:srgbClr val="FFFFFF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6658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792205" cy="215444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FFFF"/>
                </a:solidFill>
              </a:rPr>
              <a:t>Meeting room</a:t>
            </a:r>
          </a:p>
        </p:txBody>
      </p:sp>
      <p:sp>
        <p:nvSpPr>
          <p:cNvPr id="104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52113" y="4600977"/>
            <a:ext cx="486682" cy="545987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5" name="Rectangle: Rounded Corners 201">
            <a:extLst>
              <a:ext uri="{FF2B5EF4-FFF2-40B4-BE49-F238E27FC236}">
                <a16:creationId xmlns=""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995703" y="4583736"/>
            <a:ext cx="466599" cy="5617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algn="ctr" defTabSz="5142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kern="0" dirty="0">
                <a:solidFill>
                  <a:srgbClr val="FFFFFF"/>
                </a:solidFill>
              </a:rPr>
              <a:t>Rel-18 feature list/UE capability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5164068" y="4729306"/>
            <a:ext cx="6671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#23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</a:rPr>
              <a:t>Slide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#</a:t>
            </a:r>
            <a:r>
              <a:rPr lang="en-US" sz="1000" b="1" dirty="0">
                <a:solidFill>
                  <a:srgbClr val="00000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63693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=""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Meeting rooms</a:t>
            </a: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1273321"/>
            <a:ext cx="4888046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RAN4 meeting rooms: @ InterContinental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Main session: </a:t>
            </a:r>
            <a:r>
              <a:rPr lang="it-IT" altLang="zh-CN" sz="1200" dirty="0"/>
              <a:t>Aphrodite I&amp;II (251)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RRM session: </a:t>
            </a:r>
            <a:r>
              <a:rPr lang="it-IT" altLang="zh-CN" sz="1200" dirty="0"/>
              <a:t>Arcade I &amp; II (100)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 err="1"/>
              <a:t>BDaT</a:t>
            </a:r>
            <a:r>
              <a:rPr lang="en-US" altLang="zh-CN" sz="1200" dirty="0"/>
              <a:t> (</a:t>
            </a:r>
            <a:r>
              <a:rPr lang="en-US" altLang="zh-CN" sz="1200" dirty="0" err="1"/>
              <a:t>BSRF_Demod_test</a:t>
            </a:r>
            <a:r>
              <a:rPr lang="en-US" altLang="zh-CN" sz="1200" dirty="0"/>
              <a:t>): </a:t>
            </a:r>
            <a:r>
              <a:rPr lang="it-IT" altLang="zh-CN" sz="1200" dirty="0"/>
              <a:t>Aphrodite V (70)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it-IT" altLang="zh-CN" sz="1200" dirty="0"/>
              <a:t>Ad hoc session: Theta (20)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59827A4A-2399-47C9-92B1-56EA4D127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1" y="2763143"/>
            <a:ext cx="5098671" cy="3605349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7A98ACE2-8401-4484-985B-108E6B129390}"/>
              </a:ext>
            </a:extLst>
          </p:cNvPr>
          <p:cNvSpPr/>
          <p:nvPr/>
        </p:nvSpPr>
        <p:spPr>
          <a:xfrm>
            <a:off x="999329" y="3770615"/>
            <a:ext cx="796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Theta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D9E572CD-153E-4C39-BC2C-474B4A027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122" y="1708749"/>
            <a:ext cx="6686716" cy="472828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="" xmlns:a16="http://schemas.microsoft.com/office/drawing/2014/main" id="{7A7DECDA-0D52-4175-869B-DA423C8BD8D9}"/>
              </a:ext>
            </a:extLst>
          </p:cNvPr>
          <p:cNvSpPr txBox="1"/>
          <p:nvPr/>
        </p:nvSpPr>
        <p:spPr>
          <a:xfrm>
            <a:off x="11109820" y="2329369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7A7DECDA-0D52-4175-869B-DA423C8BD8D9}"/>
              </a:ext>
            </a:extLst>
          </p:cNvPr>
          <p:cNvSpPr txBox="1"/>
          <p:nvPr/>
        </p:nvSpPr>
        <p:spPr>
          <a:xfrm>
            <a:off x="11109820" y="4334984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Aphrodite V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6="http://schemas.microsoft.com/office/drawing/2014/main" id="{6F972FB1-B5A6-46BF-AD6A-D906932F0E53}"/>
              </a:ext>
            </a:extLst>
          </p:cNvPr>
          <p:cNvSpPr/>
          <p:nvPr/>
        </p:nvSpPr>
        <p:spPr>
          <a:xfrm>
            <a:off x="6653349" y="5634373"/>
            <a:ext cx="852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Arcade I,II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RAN4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98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C68143-B530-4487-9EA7-5BCC5970B48F}">
  <ds:schemaRefs>
    <ds:schemaRef ds:uri="http://purl.org/dc/elements/1.1/"/>
    <ds:schemaRef ds:uri="http://purl.org/dc/dcmitype/"/>
    <ds:schemaRef ds:uri="http://schemas.microsoft.com/office/2006/documentManagement/types"/>
    <ds:schemaRef ds:uri="23d77754-4ccc-4c57-9291-cab09e81894a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a915fe38-2618-47b6-8303-829fb71466d5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380145</TotalTime>
  <Words>2377</Words>
  <Application>Microsoft Office PowerPoint</Application>
  <PresentationFormat>宽屏</PresentationFormat>
  <Paragraphs>437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黑体</vt:lpstr>
      <vt:lpstr>宋体</vt:lpstr>
      <vt:lpstr>微软雅黑</vt:lpstr>
      <vt:lpstr>Arial</vt:lpstr>
      <vt:lpstr>Arial Black</vt:lpstr>
      <vt:lpstr>Calibri</vt:lpstr>
      <vt:lpstr>Times New Roman</vt:lpstr>
      <vt:lpstr>3gpp</vt:lpstr>
      <vt:lpstr>RAN4#110 meeting schedule</vt:lpstr>
      <vt:lpstr>Monday</vt:lpstr>
      <vt:lpstr>Tuesday</vt:lpstr>
      <vt:lpstr>Wednesday</vt:lpstr>
      <vt:lpstr>Thursday</vt:lpstr>
      <vt:lpstr>Friday</vt:lpstr>
      <vt:lpstr>Appendix</vt:lpstr>
      <vt:lpstr>General Aspects </vt:lpstr>
      <vt:lpstr>Meeting rooms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2622</cp:revision>
  <cp:lastPrinted>2016-09-15T08:31:35Z</cp:lastPrinted>
  <dcterms:created xsi:type="dcterms:W3CDTF">2009-11-27T05:15:11Z</dcterms:created>
  <dcterms:modified xsi:type="dcterms:W3CDTF">2024-02-23T04:28:18Z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(3)O2abJrQmsi+CteFTJBGzPBnt0FhIxBek6q5pKGCtQn0LQ72C/OUfSXaIAAKdrg4QiRnlG6y5
KmIvAl/UTY6TiVhgsSxlcFXk+6A4JkYCs7LYV0WCwspc74rtPlAioQYVuT1b9hrXLciekMZE
xJz+dCj6pL7yu0hU4u+2zulXp4/PcKZCEGt/AZlHHOi7R02kEzgXgejAZAboOcha//+q7C8z
XVZpf4JyU8amvIpHUZ</vt:lpwstr>
  </property>
  <property fmtid="{D5CDD505-2E9C-101B-9397-08002B2CF9AE}" pid="11" name="_2015_ms_pID_7253431">
    <vt:lpwstr>k0M3evQXU35Fhsbk8tC8WNmYi9QYEblVxgfpEbz3f0vkcFnVCBP5DW
Qhl1vMFDhiXs5mT4G2a3TDJjXNeIWS08ktP31fnxe0aDgM5nnqiVgbyysASa+o+DJcEegvd6
XKk8NFCzwOqfun5HctYNU5k6KemSk7i1TvZyjmUM6UMdGuIF0cOM5/5ZXporG072/luSVzRR
Vm+Rruf7464jpSQ4cnox0KtB1JCH3yMOg2Oy</vt:lpwstr>
  </property>
  <property fmtid="{D5CDD505-2E9C-101B-9397-08002B2CF9AE}" pid="12" name="_2015_ms_pID_7253432">
    <vt:lpwstr>g2S9LETAa9H5oQGN2BD9SW0=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1699502261</vt:lpwstr>
  </property>
</Properties>
</file>