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9" r:id="rId4"/>
  </p:sldMasterIdLst>
  <p:notesMasterIdLst>
    <p:notesMasterId r:id="rId14"/>
  </p:notesMasterIdLst>
  <p:handoutMasterIdLst>
    <p:handoutMasterId r:id="rId15"/>
  </p:handoutMasterIdLst>
  <p:sldIdLst>
    <p:sldId id="934" r:id="rId5"/>
    <p:sldId id="1003" r:id="rId6"/>
    <p:sldId id="1014" r:id="rId7"/>
    <p:sldId id="1005" r:id="rId8"/>
    <p:sldId id="1008" r:id="rId9"/>
    <p:sldId id="1007" r:id="rId10"/>
    <p:sldId id="1011" r:id="rId11"/>
    <p:sldId id="1018" r:id="rId12"/>
    <p:sldId id="1019" r:id="rId13"/>
  </p:sldIdLst>
  <p:sldSz cx="12192000" cy="6858000"/>
  <p:notesSz cx="7010400" cy="9296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y2" initials="CA" lastIdx="2" clrIdx="0">
    <p:extLst>
      <p:ext uri="{19B8F6BF-5375-455C-9EA6-DF929625EA0E}">
        <p15:presenceInfo xmlns:p15="http://schemas.microsoft.com/office/powerpoint/2012/main" userId="Andrey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9657"/>
    <a:srgbClr val="0000FF"/>
    <a:srgbClr val="D1DAE9"/>
    <a:srgbClr val="72AF2F"/>
    <a:srgbClr val="F0F3F8"/>
    <a:srgbClr val="B1D254"/>
    <a:srgbClr val="FF3300"/>
    <a:srgbClr val="000000"/>
    <a:srgbClr val="0000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95441" autoAdjust="0"/>
  </p:normalViewPr>
  <p:slideViewPr>
    <p:cSldViewPr snapToGrid="0">
      <p:cViewPr varScale="1">
        <p:scale>
          <a:sx n="107" d="100"/>
          <a:sy n="107" d="100"/>
        </p:scale>
        <p:origin x="107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867FF36F-819D-4D2B-A8BB-AF91032F0C0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28693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5325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061" y="4416091"/>
            <a:ext cx="5142280" cy="418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459FDB58-73C4-413E-BB6C-BBE882DFCE1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61250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FDB58-73C4-413E-BB6C-BBE882DFCE1B}" type="slidenum">
              <a:rPr lang="en-GB" altLang="en-US" smtClean="0"/>
              <a:pPr/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64528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FDB58-73C4-413E-BB6C-BBE882DFCE1B}" type="slidenum">
              <a:rPr lang="en-GB" altLang="en-US" smtClean="0"/>
              <a:pPr/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92977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FDB58-73C4-413E-BB6C-BBE882DFCE1B}" type="slidenum">
              <a:rPr lang="en-GB" altLang="en-US" smtClean="0">
                <a:solidFill>
                  <a:srgbClr val="000000"/>
                </a:solidFill>
              </a:rPr>
              <a:pPr/>
              <a:t>9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77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>
            <a:lvl1pPr>
              <a:defRPr sz="4000"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+mj-ea"/>
                <a:ea typeface="+mj-ea"/>
              </a:defRPr>
            </a:lvl1pPr>
            <a:lvl2pPr marL="457177" indent="0" algn="ctr">
              <a:buNone/>
              <a:defRPr/>
            </a:lvl2pPr>
            <a:lvl3pPr marL="914354" indent="0" algn="ctr">
              <a:buNone/>
              <a:defRPr/>
            </a:lvl3pPr>
            <a:lvl4pPr marL="1371531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3" indent="0" algn="ctr">
              <a:buNone/>
              <a:defRPr/>
            </a:lvl7pPr>
            <a:lvl8pPr marL="3200240" indent="0" algn="ctr">
              <a:buNone/>
              <a:defRPr/>
            </a:lvl8pPr>
            <a:lvl9pPr marL="3657417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270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565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2723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0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5528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967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E6C394A-9E02-4841-ACC8-9EFF4DA63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F5492D28-9CB3-4957-BFD2-683A3D6260A5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DFCFD951-EB5F-444C-A429-749DF9E8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230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1801"/>
            </a:lvl2pPr>
            <a:lvl3pPr marL="914354" indent="0">
              <a:buNone/>
              <a:defRPr sz="1600"/>
            </a:lvl3pPr>
            <a:lvl4pPr marL="1371531" indent="0">
              <a:buNone/>
              <a:defRPr sz="1401"/>
            </a:lvl4pPr>
            <a:lvl5pPr marL="1828709" indent="0">
              <a:buNone/>
              <a:defRPr sz="1401"/>
            </a:lvl5pPr>
            <a:lvl6pPr marL="2285886" indent="0">
              <a:buNone/>
              <a:defRPr sz="1401"/>
            </a:lvl6pPr>
            <a:lvl7pPr marL="2743063" indent="0">
              <a:buNone/>
              <a:defRPr sz="1401"/>
            </a:lvl7pPr>
            <a:lvl8pPr marL="3200240" indent="0">
              <a:buNone/>
              <a:defRPr sz="1401"/>
            </a:lvl8pPr>
            <a:lvl9pPr marL="3657417" indent="0">
              <a:buNone/>
              <a:defRPr sz="14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47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132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85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081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1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1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266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green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6456363"/>
            <a:ext cx="618913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91122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60" y="6483350"/>
            <a:ext cx="527049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5492D28-9CB3-4957-BFD2-683A3D6260A5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559984" y="5009401"/>
            <a:ext cx="6102349" cy="24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© 3GPP 2009     Mobile World Congress, Barcelona, 19</a:t>
            </a:r>
            <a:r>
              <a:rPr lang="en-GB" altLang="en-US" sz="100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th</a:t>
            </a: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 February 2009</a:t>
            </a:r>
          </a:p>
        </p:txBody>
      </p:sp>
      <p:pic>
        <p:nvPicPr>
          <p:cNvPr id="1033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3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6"/>
          <p:cNvSpPr>
            <a:spLocks noChangeArrowheads="1"/>
          </p:cNvSpPr>
          <p:nvPr/>
        </p:nvSpPr>
        <p:spPr bwMode="auto">
          <a:xfrm>
            <a:off x="593777" y="6455545"/>
            <a:ext cx="95715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RAN WG4</a:t>
            </a:r>
          </a:p>
        </p:txBody>
      </p:sp>
      <p:sp>
        <p:nvSpPr>
          <p:cNvPr id="56334" name="Slide Number Placeholder 4"/>
          <p:cNvSpPr txBox="1">
            <a:spLocks noGrp="1"/>
          </p:cNvSpPr>
          <p:nvPr userDrawn="1"/>
        </p:nvSpPr>
        <p:spPr bwMode="auto">
          <a:xfrm>
            <a:off x="11432126" y="6464300"/>
            <a:ext cx="527049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E4DF48D0-4F83-437C-BDD1-C6E5F5F353CD}" type="slidenum">
              <a:rPr lang="en-GB" altLang="en-US" sz="1100">
                <a:solidFill>
                  <a:schemeClr val="bg1"/>
                </a:solidFill>
                <a:latin typeface="Arial" charset="0"/>
              </a:rPr>
              <a:pPr eaLnBrk="1" hangingPunct="1"/>
              <a:t>‹#›</a:t>
            </a:fld>
            <a:endParaRPr lang="en-GB" altLang="en-US" sz="11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4" name="Picture 6" descr="3GPP_TM_RD.jp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563" y="373075"/>
            <a:ext cx="149383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55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61" r:id="rId7"/>
    <p:sldLayoutId id="2147484562" r:id="rId8"/>
    <p:sldLayoutId id="2147484563" r:id="rId9"/>
    <p:sldLayoutId id="2147484564" r:id="rId10"/>
    <p:sldLayoutId id="2147484565" r:id="rId11"/>
    <p:sldLayoutId id="2147484566" r:id="rId12"/>
    <p:sldLayoutId id="214748456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6pPr>
      <a:lvl7pPr marL="914354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7pPr>
      <a:lvl8pPr marL="1371531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8pPr>
      <a:lvl9pPr marL="1828709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1142943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3pPr>
      <a:lvl4pPr marL="1600121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476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8pPr>
      <a:lvl9pPr marL="3886007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RAN4#110 meeting schedule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EBB0B9E5-9838-4AA8-B169-89A3469C2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8224" y="4717686"/>
            <a:ext cx="9998580" cy="1036178"/>
          </a:xfrm>
        </p:spPr>
        <p:txBody>
          <a:bodyPr/>
          <a:lstStyle/>
          <a:p>
            <a:r>
              <a:rPr lang="en-US" dirty="0">
                <a:latin typeface="+mj-ea"/>
                <a:ea typeface="+mj-ea"/>
              </a:rPr>
              <a:t>RAN4 Chair: </a:t>
            </a:r>
            <a:r>
              <a:rPr lang="en-US" dirty="0"/>
              <a:t>Xizeng</a:t>
            </a:r>
            <a:r>
              <a:rPr lang="en-US" dirty="0">
                <a:latin typeface="+mj-ea"/>
                <a:ea typeface="+mj-ea"/>
              </a:rPr>
              <a:t> Dai</a:t>
            </a:r>
          </a:p>
          <a:p>
            <a:r>
              <a:rPr lang="en-US" dirty="0">
                <a:latin typeface="+mj-ea"/>
                <a:ea typeface="+mj-ea"/>
              </a:rPr>
              <a:t>Vice Chair: </a:t>
            </a:r>
            <a:r>
              <a:rPr lang="en-US" dirty="0"/>
              <a:t>Gene Fong</a:t>
            </a:r>
            <a:r>
              <a:rPr lang="en-US" dirty="0">
                <a:latin typeface="+mj-ea"/>
                <a:ea typeface="+mj-ea"/>
              </a:rPr>
              <a:t>, </a:t>
            </a:r>
            <a:r>
              <a:rPr lang="en-US" dirty="0"/>
              <a:t>Shan Yang </a:t>
            </a:r>
            <a:endParaRPr lang="en-US" dirty="0">
              <a:latin typeface="+mj-ea"/>
              <a:ea typeface="+mj-ea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E4CE5DCD-72B3-468A-A585-E6721DD18679}"/>
              </a:ext>
            </a:extLst>
          </p:cNvPr>
          <p:cNvSpPr txBox="1"/>
          <p:nvPr/>
        </p:nvSpPr>
        <p:spPr>
          <a:xfrm>
            <a:off x="236841" y="274551"/>
            <a:ext cx="5830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3GPP TSG-RAN WG4 Meeting #110	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Athens, GR, 26 Feb – 01 Mar, 2024</a:t>
            </a: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Agenda Item: 2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519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Monday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065588"/>
              </p:ext>
            </p:extLst>
          </p:nvPr>
        </p:nvGraphicFramePr>
        <p:xfrm>
          <a:off x="76912" y="1273321"/>
          <a:ext cx="11819812" cy="4632960"/>
        </p:xfrm>
        <a:graphic>
          <a:graphicData uri="http://schemas.openxmlformats.org/drawingml/2006/table">
            <a:tbl>
              <a:tblPr/>
              <a:tblGrid>
                <a:gridCol w="7993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51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51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551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551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3859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9:00-9:20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 Opening of the meeting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 Approval of the agenda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 Letters / reports from other groups / meetings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8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Spectrum 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[114] LTE_NR_Other_WI AI 7.14, 7.21, 7.22, 7.23 (20)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[117] HPUE_LTE_FDD_B14 AI 9.3 (12)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[205] FR2_multiRx_part1 (45)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[206] FR2_multiRx_part2 (28)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BSRF &amp; EMC 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[302] NR_ATG_BSRF (5)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[303] NR_FR1_lessthan_5MHz_BW_BSRF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NR_LTE_EMC_enh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[307] NR_NTN_enh_Part3 chaired by Yiran Jin (Samsung)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2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[109] LTE_NR_HPUE_FWVM AI 7.15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[110] HPUE_Basket_EN-DC AI 7.16(14)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[111] HPUE_Basket_Intra-CA_TDD AI 7.17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[112] HPUE_Basket_inter-CA_SUL AI 7.18(33)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[206] FR2_multiRx_part2 () 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Cont. (0.5 hour)</a:t>
                      </a:r>
                      <a:endParaRPr kumimoji="0" lang="fr-FR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[209] NR_MG_enh2_part1 (48)</a:t>
                      </a:r>
                      <a:endParaRPr lang="en-IE" altLang="zh-CN" sz="8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[210] NR_MG_enh2_part2 (38)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Repeater/IAB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[308]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NR_netcon_repeater_RF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[309]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NR_netcon_repeater_RFConformance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[310]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NR_mobile_IAB_RF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[316] NR_HST_FR2_enh_Demod chaired by Yunchuan Yang (Samsung)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[113] HPUE_Basket_FDD AI 7.19, 7.20(34)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Non-spectrum 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NR_NTN_enh_UERF AI 8.18.5 (25)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[204] NR_ENDC_ RF_FR1_enh2 (1)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[212] NonCol_intraB_ENDC_NR_CA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[233] IoT_NTN_enh (13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[215] NR_ATG (30)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[305] NR_NTN_enh_Part1 (5)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[306] NR_NTN_enh_Part2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[307] NR_NTN_enh_Part3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NR_Mob_enh2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Qiming Li 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(Apple)</a:t>
                      </a:r>
                      <a:endParaRPr lang="en-US" altLang="zh-CN" sz="8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altLang="zh-CN" sz="800" b="0" i="0" u="none" strike="noStrike" kern="1200" baseline="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NR_NTN_enh_UERF AI 8.18.5 (continue)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[102] R17_UERF_maintenance </a:t>
                      </a: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AI 5.3 TEI 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NTN</a:t>
                      </a: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only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[116] IoT_NTN_extLband AI 9.2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Feature list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[140] NR_LTE_Rel-18_feature_list AI 10 (8)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[226] NR_MIMO_evo_DL_UL 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(36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[312] RF_FR1_enh2_Demod (26)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NR_2Rx_XR AI 6.3.1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Steven Chen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[141] NR_AIML_air Chaired by Vali (Qualcomm)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lang="en-US" altLang="zh-CN" sz="800" b="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NR_NTN_enh</a:t>
                      </a:r>
                      <a:r>
                        <a:rPr lang="en-US" altLang="zh-CN" sz="8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</a:t>
                      </a:r>
                      <a:r>
                        <a:rPr lang="en-US" altLang="zh-CN" sz="80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Haijie</a:t>
                      </a: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Qiu</a:t>
                      </a: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</a:t>
                      </a: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NR_FR2_multiRX_DL_Demod chaired by Pierpaolo Vallese (Qualcomm)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635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Tuesday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114019"/>
              </p:ext>
            </p:extLst>
          </p:nvPr>
        </p:nvGraphicFramePr>
        <p:xfrm>
          <a:off x="85460" y="1273320"/>
          <a:ext cx="11792216" cy="3930112"/>
        </p:xfrm>
        <a:graphic>
          <a:graphicData uri="http://schemas.openxmlformats.org/drawingml/2006/table">
            <a:tbl>
              <a:tblPr/>
              <a:tblGrid>
                <a:gridCol w="7908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03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03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503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503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010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00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Non-spectrum 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[115] NR_3Tx-4Rx_WI AI 7.24, 7.25, 6.2.4 (25)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[118] FR1_enh2_part1 AI 8.1.1, 8.1.1.3,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[119] FR1_enh2_part2 AI 8.1.1.1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[120] FR1_enh2_part3 AI 8.1.1.2 (4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[143] NR_power_class AI 12.2.1 (23)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[217] NR_pos_enh2_part1 (47)</a:t>
                      </a:r>
                    </a:p>
                    <a:p>
                      <a:pPr algn="l" fontAlgn="ctr"/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[218] NR_pos_enh2_part2 (31) </a:t>
                      </a:r>
                    </a:p>
                    <a:p>
                      <a:pPr algn="l" fontAlgn="ctr"/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[219] NR_pos_enh2_part3 (17)</a:t>
                      </a:r>
                      <a:endParaRPr lang="en-US" altLang="zh-CN" sz="800" b="1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[317] NR_ATG_Demod (17)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[318] NR_FR1_lessthan_5MHz_BW_demod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[313] NR_RF_FR2_req_Ph3_Demod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[145] n101_coexist chaired by Dominique everaere (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Ericsson)</a:t>
                      </a:r>
                      <a:endParaRPr lang="en-GB" altLang="zh-CN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98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[121] FR2_enh_req_Ph3_part1 AI 8.2.2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[122] FR2_enh_req_Ph3_part2 AI 8.2.1 (2)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[123] FR2_multiRx_UERF_part1 AI 8.3.1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[133] NR_MIMO_evo_DL_UL_UERF AI 8.21, 8.21.1 (10)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[220] NR_MC_enh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[213] NR_HST_FR2_enh_part1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[214] NR_HST_FR2_enh_part2 (12)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[223]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NR_DualTxRx_MUSIM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(35)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[316] NR_HST_FR2_enh_Demod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NR_NTN_enh_SAN_UE_demod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fr-FR" altLang="ja-JP" sz="800" b="1" i="0" u="none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RRM Ad-hoc:</a:t>
                      </a:r>
                      <a:r>
                        <a:rPr kumimoji="1" lang="ru-RU" altLang="ja-JP" sz="800" b="1" i="0" u="none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kumimoji="1" lang="en-US" altLang="ja-JP" sz="800" b="1" i="0" u="none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1) NR FR2 multi-Rx chain WI, Chaired by Qian Yang (vivo) (1hour)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2) </a:t>
                      </a:r>
                      <a:r>
                        <a:rPr kumimoji="1" lang="fr-FR" altLang="ja-JP" sz="800" b="0" i="0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 ATG WI,</a:t>
                      </a:r>
                      <a:r>
                        <a:rPr kumimoji="1" lang="fr-FR" altLang="ja-JP" sz="800" b="0" i="0" strike="noStrike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1" lang="fr-FR" altLang="ja-JP" sz="800" b="0" i="0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Xiaoran Zhang (CMCC) (1 hour)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4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[128] NR_pos_enh2_UERF AI 8.14.1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[129] </a:t>
                      </a:r>
                      <a:r>
                        <a:rPr kumimoji="0" lang="fr-FR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NR_MC_enh_UERF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8.15.1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NR_cov_enh2_part1 AI 8.19.1, 8.19.1.1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[132] NR_cov_enh2_part2 AI 8.19.1.2 (8)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[232] Netw_Energy_NR (37)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[216] NR_FR1_lessthan_5MHz_BW (16)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[229] NR_redcap_enh (16)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NR_FR2_multiRX_DL_Demod (27)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[323]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NR_MIMO_evo_DL_UL_demod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[105] NR_Baskets_Part_1 chaired by Dominique Brunel (Skyworks)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8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[134] NR_SL_enh2_UERF_part1 AI 8.22.1, 8.22.1.1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[135] NR_SL_enh2_UERF_part2 AI 8.22.1.2/4 (1)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[136] NR_SL_enh2_UERF_part3 AI 8.22.1.3 (9)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[224] </a:t>
                      </a:r>
                      <a:r>
                        <a:rPr lang="en-US" altLang="zh-CN" sz="800" b="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NR_NTN_enh</a:t>
                      </a:r>
                      <a:r>
                        <a:rPr lang="en-US" altLang="zh-CN" sz="8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(54) </a:t>
                      </a:r>
                      <a:endParaRPr lang="en-US" altLang="zh-CN" sz="8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[322]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NR_netcon_repeater_Demod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NR_LTE_EMC_enh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Aurelian Bria (Ericsson)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8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</a:t>
                      </a:r>
                      <a:r>
                        <a:rPr kumimoji="0" lang="en-GB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</a:t>
                      </a:r>
                      <a:r>
                        <a:rPr kumimoji="0" lang="en-GB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]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ITU_WP5D_LSReply Chaired by Johan Sköld (Ericsson)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MGs enhancement WI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Ato Yu (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MediaTek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</a:t>
                      </a: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319] NR_demod_enh3_Part1 chaired by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Jingzhou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Wu (China Telecom)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[306] NR_NTN_enh_Part2 SAN RF chaired by Dominique Everaere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729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Wednesday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511602"/>
              </p:ext>
            </p:extLst>
          </p:nvPr>
        </p:nvGraphicFramePr>
        <p:xfrm>
          <a:off x="85460" y="1273320"/>
          <a:ext cx="11792213" cy="4312981"/>
        </p:xfrm>
        <a:graphic>
          <a:graphicData uri="http://schemas.openxmlformats.org/drawingml/2006/table">
            <a:tbl>
              <a:tblPr/>
              <a:tblGrid>
                <a:gridCol w="8003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79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79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479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479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05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62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[137] </a:t>
                      </a:r>
                      <a:r>
                        <a:rPr kumimoji="0" lang="fr-FR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NR_redcap_enh_UERF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8.23.1 (1)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[138] </a:t>
                      </a:r>
                      <a:r>
                        <a:rPr kumimoji="0" lang="fr-FR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Netw_Energy_NR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8.26.1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[124]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NonCol_intraB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8.7.1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[126] NR_ATG_UERF_part2 AI 8.9.2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[127] NR_FR1_lessthan_5MHz_BW AI 8.10.1/2 (9)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231] NR_mobile_IAB 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(7)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[207] NR_RRM_enh3_part1 (23)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[208] NR_RRM_enh3_part2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[315]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NonCol_intraB_ENDC_NR_CA_Demod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[327]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Netw_Energy_NR_demod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[324] NR_SL_enh2_demod (5)</a:t>
                      </a:r>
                    </a:p>
                    <a:p>
                      <a:pPr algn="l" fontAlgn="ctr"/>
                      <a:endParaRPr lang="en-US" altLang="zh-CN" sz="800" b="0" i="0" u="none" strike="noStrike" kern="1200" dirty="0"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 [201] </a:t>
                      </a:r>
                      <a:r>
                        <a:rPr kumimoji="0" lang="en-GB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R16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 Chaired by Li Zhang (Huawei) </a:t>
                      </a:r>
                      <a:r>
                        <a:rPr kumimoji="0" lang="en-GB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(45min)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2) 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[202] [203] R17 and R18 Maintenance Chaired by Yang Tang (Apple) (1hour 15min)</a:t>
                      </a:r>
                      <a:endParaRPr lang="nn-NO" altLang="zh-CN" sz="8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48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Reply LS</a:t>
                      </a: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and RAN </a:t>
                      </a:r>
                      <a:r>
                        <a:rPr kumimoji="0" lang="it-IT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task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NR_2Rx_XR AI 6.3.1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142] NR_reply_LS_UE_RF AI 12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144]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Release_indep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13.1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25)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[221] NR_Mob_enh2_part1 (67)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[222] NR_Mob_enh2_part2 (29)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Demod</a:t>
                      </a:r>
                      <a:endParaRPr lang="en-US" altLang="zh-CN" sz="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[328]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NR_DSS_enh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NR_NTN_enh_UERF AI 8.18.5 Chaired by Fei Xue (ZTE)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[145] n101_coexist AI 13.2, AI 5.1.1 (37)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[146] ITU_WP5D_LSReply AI 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[211]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NR_BWP_wor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(24) (1 hour)  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[230] NR_SL_relay_enh (8)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[234] Reply_LS (19)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[331] NR_FR1_TRP_TRS_enh (32)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[332] NR_MIMO_OTA_enh (19)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1) FR2 HST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1" lang="en-US" altLang="zh-CN" sz="800" b="0" i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Jackson (Samsung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) (1 hour 10 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minutes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)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2) Network Energy Saving chaired Zhongyi Shen (Huawei) (50 minutes)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[141] NR_AIML_air AI 11.1 (51)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[224]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NR_NTN_enh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Chaired by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Haijie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Qiu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OTA 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Continue OTA (close no later than 17:30)</a:t>
                      </a:r>
                    </a:p>
                    <a:p>
                      <a:pPr algn="l" fontAlgn="ctr"/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[140] NR_LTE_Rel-18_feature_list </a:t>
                      </a:r>
                      <a:r>
                        <a:rPr kumimoji="0" lang="fr-FR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by Xiaoran Zhang (CMCC)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Yang Tang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[227] NR_SL_enh2_part1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[228] NR_SL_enh2_part2 (11)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</a:t>
                      </a: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17:30 – 18:30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[325]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NR_redcap_enh_Demod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Kazuyoshi Uesaka (Ericsson)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18:30 – 19:30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[326]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NR_mobile_IAB_demod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chaired by Nicholas Pu (Ericsson)</a:t>
                      </a: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NR Positioning </a:t>
                      </a:r>
                      <a:b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Iana Siomina (Ericsson)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708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/>
              <a:t>Thursday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226711"/>
              </p:ext>
            </p:extLst>
          </p:nvPr>
        </p:nvGraphicFramePr>
        <p:xfrm>
          <a:off x="85460" y="1273320"/>
          <a:ext cx="11820790" cy="4213286"/>
        </p:xfrm>
        <a:graphic>
          <a:graphicData uri="http://schemas.openxmlformats.org/drawingml/2006/table">
            <a:tbl>
              <a:tblPr/>
              <a:tblGrid>
                <a:gridCol w="8098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05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40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Basket WI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[105] NR_Baskets_Part_1 AI 7.1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[106] NR_Baskets_Part_2 AI 7.3~7.8 (64)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[107] NR_Baskets_Part_3 AI 7.9~7.13 (115)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[108] LTE_Baskets AI 9.1 (10)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[225] NR_netcon_repeater (5)</a:t>
                      </a:r>
                      <a:endParaRPr lang="en-US" altLang="zh-CN" sz="8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Ad-hoc minutes: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NR_SL_enh2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NR_ATG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NR_HST_FR2_enh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Netw_Energy_NR</a:t>
                      </a:r>
                      <a:endParaRPr lang="en-US" altLang="zh-CN" sz="8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FR2_multiRx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NR_MG_enh2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319] NR_demod_enh3_Part1 (26)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[321] NR_cov_enh2_demod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endParaRPr lang="nn-NO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NR Positioning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Iana Siomina (Ericsson)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48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[101] Upto_R16_UERF_maintenance AI 4.1, 4.7 (145)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[201] Maintenance_up_to_R16 (137)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[202] [203] Maintenance_R17_R18 (215)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[326]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NR_mobile_IAB_demod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[329]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IoT_NTN_Demod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[325]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NR_redcap_enh_Demod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endParaRPr lang="nn-NO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NR_MIMO_evo_DL_UL Chaired by Yanze Fu (Samsung)</a:t>
                      </a:r>
                      <a:endParaRPr kumimoji="0" lang="en-US" altLang="ja-JP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[102] R17_UERF_maintenance AI 5.1, 5.2.1 (84)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[103] R18_UERF_maintenance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AI 6.1, 6.2, 6.2.1, 6.2.2.2, 6.2.6, 6.2.7, 6.2.8.1, 6.3.2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(70)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Ad-hoc minutes: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NR_NTN_enh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NR_pos_enh2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NR_MIMO_evo_DL_UL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[301]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BSRF_Maintenance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(66)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[311]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Demod_Maintenance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[330]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OTA_Maintenance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feature list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[140] NR_LTE_Rel-18_feature_list AI 10 (8)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1" i="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Xiang Gao (Huawei)</a:t>
                      </a:r>
                      <a:endParaRPr kumimoji="0" lang="fr-FR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NR_cov_enh2_part1</a:t>
                      </a:r>
                      <a:endParaRPr kumimoji="0" lang="en-US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[132] NR_cov_enh2_part2 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reserved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40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Friday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975086"/>
              </p:ext>
            </p:extLst>
          </p:nvPr>
        </p:nvGraphicFramePr>
        <p:xfrm>
          <a:off x="85456" y="1273321"/>
          <a:ext cx="11811269" cy="2513520"/>
        </p:xfrm>
        <a:graphic>
          <a:graphicData uri="http://schemas.openxmlformats.org/drawingml/2006/table">
            <a:tbl>
              <a:tblPr/>
              <a:tblGrid>
                <a:gridCol w="8003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7591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3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0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0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3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16:00-17:30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 Revision of the Work Plan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 Any other business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 Close of the meeting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813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4091969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矩形 100"/>
          <p:cNvSpPr/>
          <p:nvPr/>
        </p:nvSpPr>
        <p:spPr bwMode="auto">
          <a:xfrm>
            <a:off x="3920791" y="3809510"/>
            <a:ext cx="1619951" cy="74924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" name="矩形 80"/>
          <p:cNvSpPr/>
          <p:nvPr/>
        </p:nvSpPr>
        <p:spPr bwMode="auto">
          <a:xfrm>
            <a:off x="1637199" y="5186472"/>
            <a:ext cx="3903543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" name="矩形 79"/>
          <p:cNvSpPr/>
          <p:nvPr/>
        </p:nvSpPr>
        <p:spPr bwMode="auto">
          <a:xfrm>
            <a:off x="9116120" y="4566794"/>
            <a:ext cx="3075880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9" name="矩形 78"/>
          <p:cNvSpPr/>
          <p:nvPr/>
        </p:nvSpPr>
        <p:spPr bwMode="auto">
          <a:xfrm>
            <a:off x="199384" y="4566795"/>
            <a:ext cx="4520607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General Aspects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1" y="1178731"/>
            <a:ext cx="11699193" cy="509517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face-to-face meeting will take place during </a:t>
            </a:r>
            <a:r>
              <a:rPr lang="en-US" sz="1400" dirty="0">
                <a:solidFill>
                  <a:srgbClr val="FF0000"/>
                </a:solidFill>
              </a:rPr>
              <a:t>February 26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 ~ March 1</a:t>
            </a:r>
            <a:r>
              <a:rPr lang="en-US" sz="1400" baseline="30000" dirty="0">
                <a:solidFill>
                  <a:srgbClr val="FF0000"/>
                </a:solidFill>
              </a:rPr>
              <a:t>st</a:t>
            </a:r>
            <a:r>
              <a:rPr lang="en-US" sz="1400" dirty="0">
                <a:solidFill>
                  <a:srgbClr val="FF0000"/>
                </a:solidFill>
              </a:rPr>
              <a:t>, 2024</a:t>
            </a:r>
            <a:r>
              <a:rPr lang="en-US" sz="1400" dirty="0"/>
              <a:t>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Three sessions in three separate rooms: Main, RRM, </a:t>
            </a:r>
            <a:r>
              <a:rPr lang="en-US" sz="1200" dirty="0" err="1"/>
              <a:t>BSRF_Demod_test</a:t>
            </a:r>
            <a:r>
              <a:rPr lang="en-US" sz="1200" dirty="0"/>
              <a:t>(</a:t>
            </a:r>
            <a:r>
              <a:rPr lang="en-US" sz="1200" dirty="0" err="1"/>
              <a:t>BDaT</a:t>
            </a:r>
            <a:r>
              <a:rPr lang="en-US" sz="1200" dirty="0"/>
              <a:t>). </a:t>
            </a:r>
            <a:r>
              <a:rPr lang="en-US" sz="1200" b="1" dirty="0"/>
              <a:t>1</a:t>
            </a:r>
            <a:r>
              <a:rPr lang="en-US" altLang="zh-CN" sz="1200" b="1" dirty="0"/>
              <a:t>-Way</a:t>
            </a:r>
            <a:r>
              <a:rPr lang="en-US" sz="1200" b="1" dirty="0"/>
              <a:t> </a:t>
            </a:r>
            <a:r>
              <a:rPr lang="en-US" sz="1200" b="1" dirty="0" err="1"/>
              <a:t>GoToWebinar</a:t>
            </a:r>
            <a:r>
              <a:rPr lang="en-US" sz="1200" b="1" dirty="0"/>
              <a:t> (GTW) </a:t>
            </a:r>
            <a:r>
              <a:rPr lang="en-US" sz="1200" dirty="0"/>
              <a:t>conference calls will be set each session and 1-way MS teams will be set for ad hoc. </a:t>
            </a:r>
            <a:r>
              <a:rPr lang="en-US" altLang="zh-CN" sz="1200" dirty="0"/>
              <a:t>A number of ad hoc sessions will be arranged (refer to meeting schedule).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Moderator will be designated to provide the summary for a topic before the meeting. In online discussions, session chairs will handle topics based on the moderator summary. Moderator does not need update the summary by collecting comments during the meeting.</a:t>
            </a:r>
          </a:p>
          <a:p>
            <a:pPr marL="342882" lvl="1" indent="-342882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1400" dirty="0">
                <a:cs typeface="+mn-cs"/>
              </a:rPr>
              <a:t>Deadline for </a:t>
            </a:r>
            <a:r>
              <a:rPr lang="en-US" sz="1400" dirty="0" err="1">
                <a:cs typeface="+mn-cs"/>
              </a:rPr>
              <a:t>Tdoc</a:t>
            </a:r>
            <a:r>
              <a:rPr lang="en-US" sz="1400" dirty="0">
                <a:cs typeface="+mn-cs"/>
              </a:rPr>
              <a:t> request &amp; submission deadline: 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February 19</a:t>
            </a:r>
            <a:r>
              <a:rPr lang="en-US" sz="1400" baseline="30000" dirty="0">
                <a:solidFill>
                  <a:srgbClr val="FF0000"/>
                </a:solidFill>
                <a:cs typeface="+mn-cs"/>
              </a:rPr>
              <a:t>th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 (Monday) 2024, 23:59 UTC</a:t>
            </a:r>
            <a:r>
              <a:rPr lang="en-US" sz="1400" dirty="0">
                <a:cs typeface="+mn-cs"/>
              </a:rPr>
              <a:t>.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Other deadlines can be found in the following slides.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1400" dirty="0"/>
              <a:t>Please find one picture for meeting flow below and details in the corresponding slides.</a:t>
            </a:r>
          </a:p>
        </p:txBody>
      </p:sp>
      <p:sp>
        <p:nvSpPr>
          <p:cNvPr id="6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99337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</a:p>
        </p:txBody>
      </p:sp>
      <p:sp>
        <p:nvSpPr>
          <p:cNvPr id="7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248401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</a:p>
        </p:txBody>
      </p:sp>
      <p:sp>
        <p:nvSpPr>
          <p:cNvPr id="8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397466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Sat/Sun</a:t>
            </a:r>
          </a:p>
        </p:txBody>
      </p:sp>
      <p:sp>
        <p:nvSpPr>
          <p:cNvPr id="9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471999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</a:p>
        </p:txBody>
      </p:sp>
      <p:sp>
        <p:nvSpPr>
          <p:cNvPr id="10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546531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621063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</a:p>
        </p:txBody>
      </p:sp>
      <p:sp>
        <p:nvSpPr>
          <p:cNvPr id="12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695596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</a:p>
        </p:txBody>
      </p:sp>
      <p:sp>
        <p:nvSpPr>
          <p:cNvPr id="13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770128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</a:t>
            </a:r>
          </a:p>
        </p:txBody>
      </p:sp>
      <p:sp>
        <p:nvSpPr>
          <p:cNvPr id="14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844661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Sat/Sun</a:t>
            </a:r>
          </a:p>
        </p:txBody>
      </p:sp>
      <p:sp>
        <p:nvSpPr>
          <p:cNvPr id="15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919193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993725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1068258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248047" y="3224131"/>
            <a:ext cx="3701296" cy="36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Pre-meeting (</a:t>
            </a: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Feb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19~23) </a:t>
            </a:r>
          </a:p>
        </p:txBody>
      </p:sp>
      <p:sp>
        <p:nvSpPr>
          <p:cNvPr id="22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4719991" y="3224131"/>
            <a:ext cx="2773122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GB" sz="800" kern="0" baseline="30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round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Feb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26~29)</a:t>
            </a:r>
          </a:p>
        </p:txBody>
      </p:sp>
      <p:sp>
        <p:nvSpPr>
          <p:cNvPr id="23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9191936" y="3224131"/>
            <a:ext cx="2962208" cy="360000"/>
          </a:xfrm>
          <a:prstGeom prst="rect">
            <a:avLst/>
          </a:prstGeom>
          <a:solidFill>
            <a:srgbClr val="124191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Post-meeting process ( Mar 4~7)</a:t>
            </a:r>
          </a:p>
        </p:txBody>
      </p:sp>
      <p:sp>
        <p:nvSpPr>
          <p:cNvPr id="24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8446638" y="3224131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</a:t>
            </a:r>
          </a:p>
        </p:txBody>
      </p:sp>
      <p:sp>
        <p:nvSpPr>
          <p:cNvPr id="45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24804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</a:p>
        </p:txBody>
      </p:sp>
      <p:sp>
        <p:nvSpPr>
          <p:cNvPr id="46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173869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</a:p>
        </p:txBody>
      </p:sp>
      <p:sp>
        <p:nvSpPr>
          <p:cNvPr id="47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322934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</a:t>
            </a:r>
          </a:p>
        </p:txBody>
      </p:sp>
      <p:sp>
        <p:nvSpPr>
          <p:cNvPr id="48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11427910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3971478" y="3222625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</a:t>
            </a:r>
          </a:p>
        </p:txBody>
      </p:sp>
      <p:sp>
        <p:nvSpPr>
          <p:cNvPr id="54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255175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Moderator assignment before Mon</a:t>
            </a:r>
          </a:p>
        </p:txBody>
      </p:sp>
      <p:sp>
        <p:nvSpPr>
          <p:cNvPr id="55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255175" y="5770085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number request &amp; submission</a:t>
            </a:r>
            <a:r>
              <a:rPr lang="en-US" sz="800" b="1" kern="0" dirty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6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255175" y="520732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Registration</a:t>
            </a:r>
          </a:p>
        </p:txBody>
      </p:sp>
      <p:sp>
        <p:nvSpPr>
          <p:cNvPr id="57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2467199" y="4596843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Draft summary for topics</a:t>
            </a:r>
          </a:p>
        </p:txBody>
      </p:sp>
      <p:sp>
        <p:nvSpPr>
          <p:cNvPr id="58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3957847" y="4596843"/>
            <a:ext cx="720000" cy="548674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Formal </a:t>
            </a: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of summary submission by Saturday</a:t>
            </a:r>
          </a:p>
        </p:txBody>
      </p:sp>
      <p:sp>
        <p:nvSpPr>
          <p:cNvPr id="59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3223104" y="4596843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Summary review &amp; comments</a:t>
            </a:r>
          </a:p>
        </p:txBody>
      </p:sp>
      <p:sp>
        <p:nvSpPr>
          <p:cNvPr id="60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1738695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Initial list for block approval for basket</a:t>
            </a:r>
          </a:p>
        </p:txBody>
      </p:sp>
      <p:sp>
        <p:nvSpPr>
          <p:cNvPr id="61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3229343" y="520732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Deadline for flag for block  approval</a:t>
            </a:r>
          </a:p>
        </p:txBody>
      </p:sp>
      <p:sp>
        <p:nvSpPr>
          <p:cNvPr id="62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4719991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updated list for block approval</a:t>
            </a:r>
          </a:p>
        </p:txBody>
      </p:sp>
      <p:sp>
        <p:nvSpPr>
          <p:cNvPr id="63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5676429" y="5775537"/>
            <a:ext cx="1788420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Update of meeting notes per day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allocation </a:t>
            </a:r>
          </a:p>
        </p:txBody>
      </p:sp>
      <p:sp>
        <p:nvSpPr>
          <p:cNvPr id="64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5694346" y="3916489"/>
            <a:ext cx="1770503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55000">
                <a:srgbClr val="1E9657"/>
              </a:gs>
              <a:gs pos="0">
                <a:srgbClr val="1E9657"/>
              </a:gs>
              <a:gs pos="65000">
                <a:srgbClr val="92D050"/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WF/CR template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Draft TS/TR</a:t>
            </a:r>
          </a:p>
        </p:txBody>
      </p:sp>
      <p:sp>
        <p:nvSpPr>
          <p:cNvPr id="65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7701287" y="5766220"/>
            <a:ext cx="720000" cy="27488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Check-in</a:t>
            </a:r>
          </a:p>
        </p:txBody>
      </p:sp>
      <p:sp>
        <p:nvSpPr>
          <p:cNvPr id="66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5671859" y="4496496"/>
            <a:ext cx="1821254" cy="1202098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70000">
                <a:srgbClr val="1E9657"/>
              </a:gs>
              <a:gs pos="0">
                <a:srgbClr val="1E9657"/>
              </a:gs>
              <a:gs pos="87000">
                <a:srgbClr val="92D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Online discussions &amp;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GTW conference call (US/China meeting)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Upload CR for maintenance 2:30pm on Thursday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TOHRU (US/China meeting)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request (</a:t>
            </a:r>
            <a:r>
              <a:rPr lang="en-US" sz="800" b="1" kern="0" dirty="0" err="1">
                <a:solidFill>
                  <a:srgbClr val="FFFFFF"/>
                </a:solidFill>
              </a:rPr>
              <a:t>new&amp;revision</a:t>
            </a:r>
            <a:r>
              <a:rPr lang="en-US" sz="800" b="1" kern="0" dirty="0">
                <a:solidFill>
                  <a:srgbClr val="FFFFFF"/>
                </a:solidFill>
              </a:rPr>
              <a:t>)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Upload </a:t>
            </a:r>
            <a:r>
              <a:rPr lang="en-US" sz="800" b="1" kern="0" dirty="0" err="1">
                <a:solidFill>
                  <a:srgbClr val="FFFFFF"/>
                </a:solidFill>
              </a:rPr>
              <a:t>tdocs</a:t>
            </a:r>
            <a:r>
              <a:rPr lang="en-US" sz="800" b="1" kern="0" dirty="0">
                <a:solidFill>
                  <a:srgbClr val="FFFFFF"/>
                </a:solidFill>
              </a:rPr>
              <a:t> (10.10.10.10) </a:t>
            </a:r>
            <a:r>
              <a:rPr lang="en-US" altLang="zh-CN" sz="8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 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How to access contributions</a:t>
            </a:r>
          </a:p>
        </p:txBody>
      </p:sp>
      <p:sp>
        <p:nvSpPr>
          <p:cNvPr id="67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3979184" y="5770085"/>
            <a:ext cx="720000" cy="565437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Meeting schedule &amp; Ad hoc chair assignment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7507681" y="3224131"/>
            <a:ext cx="913606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GB" sz="800" kern="0" baseline="30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nd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round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Feb 29 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 Mar 1)</a:t>
            </a:r>
          </a:p>
        </p:txBody>
      </p:sp>
      <p:sp>
        <p:nvSpPr>
          <p:cNvPr id="69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9177146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List of email threads for post-meeting </a:t>
            </a:r>
          </a:p>
        </p:txBody>
      </p:sp>
      <p:sp>
        <p:nvSpPr>
          <p:cNvPr id="71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9938797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Submission of </a:t>
            </a: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of post-meeting</a:t>
            </a:r>
          </a:p>
        </p:txBody>
      </p:sp>
      <p:sp>
        <p:nvSpPr>
          <p:cNvPr id="72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10673040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Comments</a:t>
            </a:r>
          </a:p>
        </p:txBody>
      </p:sp>
      <p:sp>
        <p:nvSpPr>
          <p:cNvPr id="73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11427910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Approve </a:t>
            </a:r>
            <a:r>
              <a:rPr lang="en-US" sz="800" b="1" kern="0" dirty="0" err="1">
                <a:solidFill>
                  <a:srgbClr val="FFFFFF"/>
                </a:solidFill>
              </a:rPr>
              <a:t>tdocs</a:t>
            </a:r>
            <a:r>
              <a:rPr lang="en-US" sz="800" b="1" kern="0" dirty="0">
                <a:solidFill>
                  <a:srgbClr val="FFFFFF"/>
                </a:solidFill>
              </a:rPr>
              <a:t> for post-meeting</a:t>
            </a:r>
          </a:p>
        </p:txBody>
      </p:sp>
      <p:sp>
        <p:nvSpPr>
          <p:cNvPr id="75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10359490" y="3916489"/>
            <a:ext cx="1410208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Pre-RAN Action 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MCC 3GU parsing tool</a:t>
            </a:r>
          </a:p>
        </p:txBody>
      </p:sp>
      <p:sp>
        <p:nvSpPr>
          <p:cNvPr id="76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9603581" y="2895419"/>
            <a:ext cx="720000" cy="252000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chairs</a:t>
            </a:r>
          </a:p>
        </p:txBody>
      </p:sp>
      <p:sp>
        <p:nvSpPr>
          <p:cNvPr id="77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10517057" y="2895419"/>
            <a:ext cx="720000" cy="252000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moderator</a:t>
            </a:r>
          </a:p>
        </p:txBody>
      </p:sp>
      <p:sp>
        <p:nvSpPr>
          <p:cNvPr id="78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11427910" y="2895419"/>
            <a:ext cx="720000" cy="2520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delegates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1811603" y="4337804"/>
            <a:ext cx="21964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Topic Moderator &amp; summary: slide #5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1863818" y="5766643"/>
            <a:ext cx="20569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Basket WIs Block approval: slide #6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9906920" y="5132427"/>
            <a:ext cx="18646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Post-meeting process: slide #14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938601" y="5812565"/>
            <a:ext cx="7216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#3/4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7423905" y="4688653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#7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7423905" y="5069702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#12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7423905" y="5248201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#8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7434785" y="3973708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#9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7434785" y="4159016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#10/11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9713619" y="3963635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#15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938601" y="5334882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#13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8393572" y="5788170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#13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7375239" y="6052103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#8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7423905" y="5463996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#17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4733239" y="5853446"/>
            <a:ext cx="886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</a:rPr>
              <a:t>Provided before meeting</a:t>
            </a:r>
          </a:p>
        </p:txBody>
      </p:sp>
      <p:sp>
        <p:nvSpPr>
          <p:cNvPr id="74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4875915" y="6281847"/>
            <a:ext cx="3722103" cy="141787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0:00 am ~ 7:00 am meeting venue Local time 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6955963" y="6441542"/>
            <a:ext cx="23230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No email are expected in RAN4 reflector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938601" y="5955429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#18/21</a:t>
            </a:r>
          </a:p>
        </p:txBody>
      </p:sp>
      <p:sp>
        <p:nvSpPr>
          <p:cNvPr id="99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3955964" y="3870983"/>
            <a:ext cx="720000" cy="645951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Moderators trigger </a:t>
            </a:r>
            <a:r>
              <a:rPr lang="en-US" sz="800" b="1" kern="0" dirty="0" err="1">
                <a:solidFill>
                  <a:srgbClr val="FFFFFF"/>
                </a:solidFill>
              </a:rPr>
              <a:t>nwm</a:t>
            </a:r>
            <a:r>
              <a:rPr lang="en-US" sz="800" b="1" kern="0" dirty="0">
                <a:solidFill>
                  <a:srgbClr val="FFFFFF"/>
                </a:solidFill>
              </a:rPr>
              <a:t> for   maintenance  before Sunday</a:t>
            </a:r>
          </a:p>
        </p:txBody>
      </p:sp>
      <p:sp>
        <p:nvSpPr>
          <p:cNvPr id="100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4719990" y="3870984"/>
            <a:ext cx="949985" cy="64595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b="1" kern="0" dirty="0">
                <a:solidFill>
                  <a:srgbClr val="FFFFFF"/>
                </a:solidFill>
              </a:rPr>
              <a:t>Flag for maintenance @</a:t>
            </a:r>
            <a:r>
              <a:rPr lang="en-US" altLang="zh-CN" sz="800" b="1" kern="0" dirty="0" err="1">
                <a:solidFill>
                  <a:srgbClr val="FFFFFF"/>
                </a:solidFill>
              </a:rPr>
              <a:t>nwm</a:t>
            </a:r>
            <a:endParaRPr lang="en-US" sz="800" b="1" kern="0" dirty="0">
              <a:solidFill>
                <a:srgbClr val="FFFFFF"/>
              </a:solidFill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342197" y="3968472"/>
            <a:ext cx="16658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NWM flag process Slide #16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9712193" y="4098943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#18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2695776" y="6120014"/>
            <a:ext cx="792205" cy="215444"/>
          </a:xfrm>
          <a:prstGeom prst="rect">
            <a:avLst/>
          </a:prstGeom>
          <a:solidFill>
            <a:srgbClr val="1E9657"/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FFFFFF"/>
                </a:solidFill>
              </a:rPr>
              <a:t>Meeting room</a:t>
            </a:r>
          </a:p>
        </p:txBody>
      </p:sp>
      <p:sp>
        <p:nvSpPr>
          <p:cNvPr id="104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4752113" y="4600977"/>
            <a:ext cx="486682" cy="545987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Rel-18 feature list/UE capability</a:t>
            </a:r>
          </a:p>
        </p:txBody>
      </p:sp>
      <p:sp>
        <p:nvSpPr>
          <p:cNvPr id="105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7995703" y="4583736"/>
            <a:ext cx="466599" cy="56178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Rel-18 feature list/UE capability</a:t>
            </a:r>
          </a:p>
        </p:txBody>
      </p:sp>
      <p:sp>
        <p:nvSpPr>
          <p:cNvPr id="106" name="文本框 105"/>
          <p:cNvSpPr txBox="1"/>
          <p:nvPr/>
        </p:nvSpPr>
        <p:spPr>
          <a:xfrm>
            <a:off x="5164068" y="4729306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#23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2027755" y="6104625"/>
            <a:ext cx="6848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</a:t>
            </a:r>
            <a:r>
              <a:rPr lang="en-US" altLang="zh-CN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#</a:t>
            </a:r>
            <a:r>
              <a:rPr lang="en-US" sz="1000" b="1" dirty="0">
                <a:solidFill>
                  <a:srgbClr val="000000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636934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Meeting rooms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1273321"/>
            <a:ext cx="4888046" cy="2016599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RAN4 meeting rooms: @ InterContinental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Main session: </a:t>
            </a:r>
            <a:r>
              <a:rPr lang="it-IT" altLang="zh-CN" sz="1200" dirty="0"/>
              <a:t>Aphrodite I&amp;II (251)</a:t>
            </a:r>
            <a:endParaRPr lang="en-US" altLang="zh-CN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RRM session: </a:t>
            </a:r>
            <a:r>
              <a:rPr lang="it-IT" altLang="zh-CN" sz="1200" dirty="0"/>
              <a:t>Arcade I &amp; II (100)</a:t>
            </a:r>
            <a:endParaRPr lang="en-US" altLang="zh-CN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 err="1"/>
              <a:t>BDaT</a:t>
            </a:r>
            <a:r>
              <a:rPr lang="en-US" altLang="zh-CN" sz="1200" dirty="0"/>
              <a:t> (</a:t>
            </a:r>
            <a:r>
              <a:rPr lang="en-US" altLang="zh-CN" sz="1200" dirty="0" err="1"/>
              <a:t>BSRF_Demod_test</a:t>
            </a:r>
            <a:r>
              <a:rPr lang="en-US" altLang="zh-CN" sz="1200" dirty="0"/>
              <a:t>): </a:t>
            </a:r>
            <a:r>
              <a:rPr lang="it-IT" altLang="zh-CN" sz="1200" dirty="0"/>
              <a:t>Aphrodite V (70)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it-IT" altLang="zh-CN" sz="1200" dirty="0"/>
              <a:t>Ad hoc session: Theta (20)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59827A4A-2399-47C9-92B1-56EA4D127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51" y="2763143"/>
            <a:ext cx="5098671" cy="3605349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7A98ACE2-8401-4484-985B-108E6B129390}"/>
              </a:ext>
            </a:extLst>
          </p:cNvPr>
          <p:cNvSpPr/>
          <p:nvPr/>
        </p:nvSpPr>
        <p:spPr>
          <a:xfrm>
            <a:off x="999329" y="3770615"/>
            <a:ext cx="796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Theta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D9E572CD-153E-4C39-BC2C-474B4A0278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2122" y="1708749"/>
            <a:ext cx="6686716" cy="4728280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xmlns="" id="{7A7DECDA-0D52-4175-869B-DA423C8BD8D9}"/>
              </a:ext>
            </a:extLst>
          </p:cNvPr>
          <p:cNvSpPr txBox="1"/>
          <p:nvPr/>
        </p:nvSpPr>
        <p:spPr>
          <a:xfrm>
            <a:off x="11109820" y="2329369"/>
            <a:ext cx="108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Aphrodite I,II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xmlns="" id="{7A7DECDA-0D52-4175-869B-DA423C8BD8D9}"/>
              </a:ext>
            </a:extLst>
          </p:cNvPr>
          <p:cNvSpPr txBox="1"/>
          <p:nvPr/>
        </p:nvSpPr>
        <p:spPr>
          <a:xfrm>
            <a:off x="11109820" y="4334984"/>
            <a:ext cx="108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Aphrodite V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xmlns="" id="{6F972FB1-B5A6-46BF-AD6A-D906932F0E53}"/>
              </a:ext>
            </a:extLst>
          </p:cNvPr>
          <p:cNvSpPr/>
          <p:nvPr/>
        </p:nvSpPr>
        <p:spPr>
          <a:xfrm>
            <a:off x="6653349" y="5634373"/>
            <a:ext cx="852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Arcade I,II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984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gpp">
  <a:themeElements>
    <a:clrScheme name="3gp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3gp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552158F8185D44A8848B98AEA319AF" ma:contentTypeVersion="12" ma:contentTypeDescription="Create a new document." ma:contentTypeScope="" ma:versionID="6a36ef4f892f86ce52de6a1653dbd950">
  <xsd:schema xmlns:xsd="http://www.w3.org/2001/XMLSchema" xmlns:xs="http://www.w3.org/2001/XMLSchema" xmlns:p="http://schemas.microsoft.com/office/2006/metadata/properties" xmlns:ns3="a915fe38-2618-47b6-8303-829fb71466d5" xmlns:ns4="23d77754-4ccc-4c57-9291-cab09e81894a" targetNamespace="http://schemas.microsoft.com/office/2006/metadata/properties" ma:root="true" ma:fieldsID="f7034ffd361f586299d0e2788fe1325b" ns3:_="" ns4:_="">
    <xsd:import namespace="a915fe38-2618-47b6-8303-829fb71466d5"/>
    <xsd:import namespace="23d77754-4ccc-4c57-9291-cab09e8189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5fe38-2618-47b6-8303-829fb71466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77754-4ccc-4c57-9291-cab09e8189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4266F6-0ED4-4E4E-9B55-710101289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15fe38-2618-47b6-8303-829fb71466d5"/>
    <ds:schemaRef ds:uri="23d77754-4ccc-4c57-9291-cab09e8189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070948-0CB2-4F99-ACC8-E715860BC6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C68143-B530-4487-9EA7-5BCC5970B48F}">
  <ds:schemaRefs>
    <ds:schemaRef ds:uri="a915fe38-2618-47b6-8303-829fb71466d5"/>
    <ds:schemaRef ds:uri="http://purl.org/dc/dcmitype/"/>
    <ds:schemaRef ds:uri="23d77754-4ccc-4c57-9291-cab09e81894a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  <clbl:label id="{98e9ba89-e1a1-4e38-9007-8bdabc25de1d}" enabled="0" method="" siteId="{98e9ba89-e1a1-4e38-9007-8bdabc25de1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379829</TotalTime>
  <Words>2120</Words>
  <Application>Microsoft Office PowerPoint</Application>
  <PresentationFormat>宽屏</PresentationFormat>
  <Paragraphs>398</Paragraphs>
  <Slides>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黑体</vt:lpstr>
      <vt:lpstr>宋体</vt:lpstr>
      <vt:lpstr>微软雅黑</vt:lpstr>
      <vt:lpstr>Arial</vt:lpstr>
      <vt:lpstr>Arial Black</vt:lpstr>
      <vt:lpstr>Calibri</vt:lpstr>
      <vt:lpstr>Times New Roman</vt:lpstr>
      <vt:lpstr>3gpp</vt:lpstr>
      <vt:lpstr>RAN4#110 meeting schedule</vt:lpstr>
      <vt:lpstr>Monday</vt:lpstr>
      <vt:lpstr>Tuesday</vt:lpstr>
      <vt:lpstr>Wednesday</vt:lpstr>
      <vt:lpstr>Thursday</vt:lpstr>
      <vt:lpstr>Friday</vt:lpstr>
      <vt:lpstr>Appendix</vt:lpstr>
      <vt:lpstr>General Aspects </vt:lpstr>
      <vt:lpstr>Meeting rooms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RAN4#94 E-meeting Arrangements and Guidelines</dc:title>
  <dc:creator>Administrator</dc:creator>
  <cp:keywords>CTPClassification=CTP_NT</cp:keywords>
  <cp:lastModifiedBy>Huawei</cp:lastModifiedBy>
  <cp:revision>2604</cp:revision>
  <cp:lastPrinted>2016-09-15T08:31:35Z</cp:lastPrinted>
  <dcterms:created xsi:type="dcterms:W3CDTF">2009-11-27T05:15:11Z</dcterms:created>
  <dcterms:modified xsi:type="dcterms:W3CDTF">2024-02-22T07:16:31Z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TitusGUID">
    <vt:lpwstr>6f9c0495-a83c-462b-8664-67016d5bf2d5</vt:lpwstr>
  </property>
  <property fmtid="{D5CDD505-2E9C-101B-9397-08002B2CF9AE}" pid="4" name="CTP_TimeStamp">
    <vt:lpwstr>2020-06-04 10:01:06Z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  <property fmtid="{D5CDD505-2E9C-101B-9397-08002B2CF9AE}" pid="9" name="ContentTypeId">
    <vt:lpwstr>0x010100F2552158F8185D44A8848B98AEA319AF</vt:lpwstr>
  </property>
  <property fmtid="{D5CDD505-2E9C-101B-9397-08002B2CF9AE}" pid="10" name="_2015_ms_pID_725343">
    <vt:lpwstr>(3)IAysDyQv3mB/2FJleUhNdcVZqkE395BKmptDgeWhS6MudMexgWeDO3YiLvjud/gHY9nkEL6r
bPjANKzITkpepcoUL5e6rPhZdrzpfz7JKYzJHjrh4a7OAjLCDJHYGGn3iA6+4SpFz3nh+nb/
JyivhwDgFB8slm2eR5yo/u91PryltrGUQA2nNa/n2WvtTKmSIeAXst+ucPjHEucuIojDrJmJ
XdyhVc/AsnGZiT5rwM</vt:lpwstr>
  </property>
  <property fmtid="{D5CDD505-2E9C-101B-9397-08002B2CF9AE}" pid="11" name="_2015_ms_pID_7253431">
    <vt:lpwstr>FgzH2HEpiLV6uqk8AjpimSjkKwVW+OMrXdGdVJxT6GmUDslDAPkaf7
bj4xPVBTmOBSRBj+HuDuZo/ZF3PpL9eCM1SmmV24Iwt4ws1MzP9wQTkDhRvRde9+wYxSkJai
/JLGPb8dZtfbkKcmDyGEo8/L+8jn9y2SpURBhGCJUuqaB2/UJKcZtwd9jvaA8JutaJJbLaZV
xfaEybhGNvcQMjhPbSRY1cV65mZ7rGS7DGem</vt:lpwstr>
  </property>
  <property fmtid="{D5CDD505-2E9C-101B-9397-08002B2CF9AE}" pid="12" name="_2015_ms_pID_7253432">
    <vt:lpwstr>LMyhgNlNctryTwcTWFMXz3k=</vt:lpwstr>
  </property>
  <property fmtid="{D5CDD505-2E9C-101B-9397-08002B2CF9AE}" pid="13" name="_readonly">
    <vt:lpwstr/>
  </property>
  <property fmtid="{D5CDD505-2E9C-101B-9397-08002B2CF9AE}" pid="14" name="_change">
    <vt:lpwstr/>
  </property>
  <property fmtid="{D5CDD505-2E9C-101B-9397-08002B2CF9AE}" pid="15" name="_full-control">
    <vt:lpwstr/>
  </property>
  <property fmtid="{D5CDD505-2E9C-101B-9397-08002B2CF9AE}" pid="16" name="sflag">
    <vt:lpwstr>1699502261</vt:lpwstr>
  </property>
</Properties>
</file>