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10" r:id="rId5"/>
    <p:sldId id="292" r:id="rId6"/>
    <p:sldId id="306" r:id="rId7"/>
    <p:sldId id="307" r:id="rId8"/>
    <p:sldId id="305" r:id="rId9"/>
    <p:sldId id="315" r:id="rId10"/>
    <p:sldId id="291" r:id="rId11"/>
    <p:sldId id="288" r:id="rId12"/>
    <p:sldId id="294" r:id="rId13"/>
    <p:sldId id="312" r:id="rId14"/>
    <p:sldId id="313" r:id="rId15"/>
    <p:sldId id="311" r:id="rId16"/>
    <p:sldId id="287" r:id="rId17"/>
    <p:sldId id="314" r:id="rId18"/>
    <p:sldId id="30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09547"/>
    <a:srgbClr val="4B900E"/>
    <a:srgbClr val="969796"/>
    <a:srgbClr val="75D91E"/>
    <a:srgbClr val="292A28"/>
    <a:srgbClr val="F5F5F5"/>
    <a:srgbClr val="FBFBFB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6A815-7BB9-1F5B-7086-748C436E39EB}" v="26" dt="2023-10-27T13:49:36.647"/>
    <p1510:client id="{263A4806-70BC-4CBA-8A2B-5F387DEC985F}" v="1" dt="2023-10-29T17:32:30.791"/>
    <p1510:client id="{38F99E6B-3BC2-0D88-B66A-3DF5AA9CA142}" v="1" dt="2023-10-27T13:20:40.162"/>
    <p1510:client id="{3B935265-9727-9AAB-6A11-74ECF8CDA9C9}" v="3" dt="2023-10-27T14:59:20.429"/>
    <p1510:client id="{4417945D-4C29-4D79-9D93-7991F4C7879B}" v="662" dt="2023-10-26T20:44:39.969"/>
    <p1510:client id="{6D841CCA-9ABE-F8EC-D7CB-1D5C024E1C9E}" v="21" dt="2023-10-26T19:44:53.711"/>
    <p1510:client id="{7CBFB5BA-E7C4-335C-3FCF-041030BAEFE1}" v="6" dt="2023-10-27T15:29:15.450"/>
    <p1510:client id="{807A9A70-30DC-E8A6-BC73-9DB3A4EBDF70}" v="1053" dt="2023-10-26T20:32:15.136"/>
    <p1510:client id="{814FDBDC-80B0-8CC5-EBD0-62A6597268BA}" v="88" dt="2023-10-26T21:07:15.270"/>
    <p1510:client id="{A6008024-38AE-8A55-A968-EAB57FD77F9E}" v="80" dt="2023-10-27T13:45:13.511"/>
    <p1510:client id="{A9F95308-73EE-60F6-58D5-F1025CFEA921}" v="42" dt="2023-10-27T00:00:17.993"/>
    <p1510:client id="{AA481909-4284-DFCD-661E-987ED6676412}" v="24" dt="2023-10-26T21:01:48.243"/>
    <p1510:client id="{AFDD8D05-812F-3EED-7467-AFD6F4043D9E}" v="2" dt="2023-10-27T15:41:29.708"/>
    <p1510:client id="{BA2B751D-2023-73A8-258C-25FC5A58821E}" v="160" dt="2023-10-27T08:19:22.683"/>
    <p1510:client id="{BE282003-B698-994A-8FF0-5FCA4F614CBC}" vWet="2" dt="2023-10-26T20:19:03.179"/>
    <p1510:client id="{CF7CDF92-B571-0645-1716-F8498AB3A30D}" v="130" dt="2023-10-26T20:19:34.809"/>
    <p1510:client id="{D1C70388-A026-4FF0-87E6-34E184CEB0CD}" v="4" dt="2023-10-27T00:07:39.370"/>
    <p1510:client id="{E4DEF8D0-B2FC-723E-3EBF-7C9B274BBE64}" v="74" dt="2023-10-26T21:29:17.369"/>
    <p1510:client id="{F8BD9C1C-F496-492C-A1D2-7D5110F70E65}" v="288" dt="2023-10-27T15:13:19.968"/>
    <p1510:client id="{FFD668E4-2031-EA90-278D-4B242B9FF912}" v="3" dt="2023-10-27T12:03:14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25"/>
    <p:restoredTop sz="94705"/>
  </p:normalViewPr>
  <p:slideViewPr>
    <p:cSldViewPr snapToGrid="0">
      <p:cViewPr varScale="1">
        <p:scale>
          <a:sx n="60" d="100"/>
          <a:sy n="60" d="100"/>
        </p:scale>
        <p:origin x="1264" y="4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" d="1"/>
        <a:sy n="1" d="1"/>
      </p:scale>
      <p:origin x="0" y="-4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38628-72D3-4895-A126-67608EC988C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60C5-9CDF-4B81-9F40-E34F7FF6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4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Supplementary slide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07F1-4638-487A-878F-847517F4AA6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&#160;https:/3gppmeetings.atis.org/chicago2023/" TargetMode="External"/><Relationship Id="rId5" Type="http://schemas.openxmlformats.org/officeDocument/2006/relationships/hyperlink" Target="https://3gppmeetings.atis.org/chicago2023/" TargetMode="Externa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4ABF3-FF5B-EB52-F0B8-596DCD82C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89AAA-D77A-8D52-EDE1-2F5B9B70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3EEFDE-6160-2570-8763-2EF3C0F78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4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4A19C-3761-D0A6-9AA8-22DBFAC9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A65B5-9A19-8010-5FED-FEBA0E595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3" y="10669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1322FD-FF61-9B47-BB38-5966D339828D}"/>
              </a:ext>
            </a:extLst>
          </p:cNvPr>
          <p:cNvSpPr/>
          <p:nvPr/>
        </p:nvSpPr>
        <p:spPr>
          <a:xfrm>
            <a:off x="2908889" y="376589"/>
            <a:ext cx="3671704" cy="2930280"/>
          </a:xfrm>
          <a:prstGeom prst="roundRect">
            <a:avLst>
              <a:gd name="adj" fmla="val 2177"/>
            </a:avLst>
          </a:prstGeom>
          <a:blipFill dpi="0" rotWithShape="1">
            <a:blip r:embed="rId4"/>
            <a:srcRect/>
            <a:stretch>
              <a:fillRect l="-1493" t="-364" r="-3715" b="36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2CE71-2CB8-6225-5734-7B7FDF46FB7D}"/>
              </a:ext>
            </a:extLst>
          </p:cNvPr>
          <p:cNvSpPr txBox="1"/>
          <p:nvPr/>
        </p:nvSpPr>
        <p:spPr>
          <a:xfrm>
            <a:off x="2761097" y="3306869"/>
            <a:ext cx="377108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rgbClr val="509547"/>
                </a:solidFill>
                <a:latin typeface="Roboto"/>
                <a:ea typeface="Roboto"/>
                <a:cs typeface="Roboto"/>
              </a:rPr>
              <a:t>O’Hare Airport to  Hilton Chicago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A38B82-68DA-FCC9-DD19-A9FC80E1BC19}"/>
              </a:ext>
            </a:extLst>
          </p:cNvPr>
          <p:cNvSpPr/>
          <p:nvPr/>
        </p:nvSpPr>
        <p:spPr>
          <a:xfrm>
            <a:off x="6574460" y="352524"/>
            <a:ext cx="1751970" cy="2925019"/>
          </a:xfrm>
          <a:prstGeom prst="roundRect">
            <a:avLst>
              <a:gd name="adj" fmla="val 2681"/>
            </a:avLst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~40 mins from O’Hare Airport to either hotel </a:t>
            </a:r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Uber, Lyft, taxis and other rideshares available for ~$40-$50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4C8A75-CC92-A8E4-68F1-555ED3CE2C51}"/>
              </a:ext>
            </a:extLst>
          </p:cNvPr>
          <p:cNvSpPr/>
          <p:nvPr/>
        </p:nvSpPr>
        <p:spPr>
          <a:xfrm>
            <a:off x="8435209" y="3911595"/>
            <a:ext cx="3427167" cy="2721541"/>
          </a:xfrm>
          <a:prstGeom prst="roundRect">
            <a:avLst>
              <a:gd name="adj" fmla="val 1482"/>
            </a:avLst>
          </a:prstGeom>
          <a:blipFill dpi="0" rotWithShape="1">
            <a:blip r:embed="rId5"/>
            <a:srcRect/>
            <a:stretch>
              <a:fillRect l="-906" r="-430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7274B-4C3A-7BB4-C57C-EB66795F946A}"/>
              </a:ext>
            </a:extLst>
          </p:cNvPr>
          <p:cNvSpPr txBox="1"/>
          <p:nvPr/>
        </p:nvSpPr>
        <p:spPr>
          <a:xfrm>
            <a:off x="8529145" y="3573516"/>
            <a:ext cx="40626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rgbClr val="509547"/>
                </a:solidFill>
                <a:latin typeface="Roboto"/>
                <a:ea typeface="Roboto"/>
                <a:cs typeface="Roboto"/>
              </a:rPr>
              <a:t>O’Hare Airport to Palmer House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C093C8-5BBF-3DB2-5EDE-C9F9B527BAE0}"/>
              </a:ext>
            </a:extLst>
          </p:cNvPr>
          <p:cNvSpPr/>
          <p:nvPr/>
        </p:nvSpPr>
        <p:spPr>
          <a:xfrm>
            <a:off x="5005860" y="3906144"/>
            <a:ext cx="3432935" cy="2720307"/>
          </a:xfrm>
          <a:prstGeom prst="roundRect">
            <a:avLst>
              <a:gd name="adj" fmla="val 2681"/>
            </a:avLst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Chicago: </a:t>
            </a:r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720 S Michigan Ave, Chicago, IL 60605</a:t>
            </a:r>
            <a:endParaRPr lang="en-US" sz="160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 (312) 922-4400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Palmer House: </a:t>
            </a:r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17 E Monroe St, Chicago, IL 60603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 (312) 726 7500</a:t>
            </a:r>
          </a:p>
        </p:txBody>
      </p:sp>
    </p:spTree>
    <p:extLst>
      <p:ext uri="{BB962C8B-B14F-4D97-AF65-F5344CB8AC3E}">
        <p14:creationId xmlns:p14="http://schemas.microsoft.com/office/powerpoint/2010/main" val="27487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07859-5DFA-9CB0-E602-92006EFE4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1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9" y="2133702"/>
            <a:ext cx="41148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ATIS Wishes 3GPP Delegates A Successful Meeting</a:t>
            </a:r>
            <a:endParaRPr lang="en-US" sz="36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4D392-768F-BA42-65A4-911C0BAD74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Box 418">
            <a:extLst>
              <a:ext uri="{FF2B5EF4-FFF2-40B4-BE49-F238E27FC236}">
                <a16:creationId xmlns:a16="http://schemas.microsoft.com/office/drawing/2014/main" id="{75205C89-3441-75B0-19A1-17CEE3B07B35}"/>
              </a:ext>
            </a:extLst>
          </p:cNvPr>
          <p:cNvSpPr txBox="1"/>
          <p:nvPr/>
        </p:nvSpPr>
        <p:spPr>
          <a:xfrm>
            <a:off x="3060564" y="550275"/>
            <a:ext cx="13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Hosted by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872F59-0170-7C8F-42ED-703F60D26F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3E2E87E-9C2A-8C30-C11B-57E6782A9D43}"/>
              </a:ext>
            </a:extLst>
          </p:cNvPr>
          <p:cNvGrpSpPr/>
          <p:nvPr/>
        </p:nvGrpSpPr>
        <p:grpSpPr>
          <a:xfrm>
            <a:off x="3020856" y="1271665"/>
            <a:ext cx="8673069" cy="5051190"/>
            <a:chOff x="3020856" y="1106643"/>
            <a:chExt cx="7286361" cy="4243572"/>
          </a:xfrm>
        </p:grpSpPr>
        <p:pic>
          <p:nvPicPr>
            <p:cNvPr id="378" name="Picture 37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9C34A5B-2365-A9CE-F2D4-7EE14BBD2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09" y="1121099"/>
              <a:ext cx="1021002" cy="469368"/>
            </a:xfrm>
            <a:prstGeom prst="rect">
              <a:avLst/>
            </a:prstGeom>
          </p:spPr>
        </p:pic>
        <p:pic>
          <p:nvPicPr>
            <p:cNvPr id="379" name="Picture 378" descr="A red and black logo&#10;&#10;Description automatically generated">
              <a:extLst>
                <a:ext uri="{FF2B5EF4-FFF2-40B4-BE49-F238E27FC236}">
                  <a16:creationId xmlns:a16="http://schemas.microsoft.com/office/drawing/2014/main" id="{0E13E37F-ABDF-4EC9-E834-55B276CC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75" b="89844" l="3125" r="98047">
                          <a14:foregroundMark x1="20703" y1="50781" x2="20703" y2="50781"/>
                          <a14:foregroundMark x1="3125" y1="51563" x2="3125" y2="51563"/>
                          <a14:foregroundMark x1="35547" y1="20313" x2="35547" y2="20313"/>
                          <a14:foregroundMark x1="36719" y1="42969" x2="36719" y2="42969"/>
                          <a14:foregroundMark x1="36719" y1="60156" x2="36719" y2="60156"/>
                          <a14:foregroundMark x1="36719" y1="84375" x2="36719" y2="84375"/>
                          <a14:foregroundMark x1="52734" y1="39844" x2="52734" y2="39844"/>
                          <a14:foregroundMark x1="76563" y1="53906" x2="76563" y2="53906"/>
                          <a14:foregroundMark x1="93359" y1="74219" x2="93359" y2="74219"/>
                          <a14:foregroundMark x1="98047" y1="82813" x2="98047" y2="82813"/>
                          <a14:backgroundMark x1="1953" y1="83594" x2="1953" y2="83594"/>
                          <a14:backgroundMark x1="391" y1="75781" x2="391" y2="75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09" y="2055902"/>
              <a:ext cx="1021002" cy="469368"/>
            </a:xfrm>
            <a:prstGeom prst="rect">
              <a:avLst/>
            </a:prstGeom>
          </p:spPr>
        </p:pic>
        <p:pic>
          <p:nvPicPr>
            <p:cNvPr id="380" name="Picture 379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288FBC57-BEBA-F1BD-31CE-469DBA879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932" y="3939500"/>
              <a:ext cx="1021002" cy="469368"/>
            </a:xfrm>
            <a:prstGeom prst="rect">
              <a:avLst/>
            </a:prstGeom>
          </p:spPr>
        </p:pic>
        <p:pic>
          <p:nvPicPr>
            <p:cNvPr id="384" name="Picture 383" descr="A logo with purple numbers on a black background&#10;&#10;Description automatically generated">
              <a:extLst>
                <a:ext uri="{FF2B5EF4-FFF2-40B4-BE49-F238E27FC236}">
                  <a16:creationId xmlns:a16="http://schemas.microsoft.com/office/drawing/2014/main" id="{4A7246CC-0BE9-529D-18F2-1D70A90E7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09" y="3003842"/>
              <a:ext cx="1021002" cy="469368"/>
            </a:xfrm>
            <a:prstGeom prst="rect">
              <a:avLst/>
            </a:prstGeom>
          </p:spPr>
        </p:pic>
        <p:pic>
          <p:nvPicPr>
            <p:cNvPr id="200" name="Picture 199" descr="A blue and black logo&#10;&#10;Description automatically generated">
              <a:extLst>
                <a:ext uri="{FF2B5EF4-FFF2-40B4-BE49-F238E27FC236}">
                  <a16:creationId xmlns:a16="http://schemas.microsoft.com/office/drawing/2014/main" id="{93550AE8-30F5-FCC5-7755-4E993A3A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903" y="1114077"/>
              <a:ext cx="1067191" cy="483410"/>
            </a:xfrm>
            <a:prstGeom prst="rect">
              <a:avLst/>
            </a:prstGeom>
          </p:spPr>
        </p:pic>
        <p:pic>
          <p:nvPicPr>
            <p:cNvPr id="201" name="Picture 200" descr="A black and white logo&#10;&#10;Description automatically generated">
              <a:extLst>
                <a:ext uri="{FF2B5EF4-FFF2-40B4-BE49-F238E27FC236}">
                  <a16:creationId xmlns:a16="http://schemas.microsoft.com/office/drawing/2014/main" id="{AA389BE5-52B9-BADE-4D46-CDB0FDC24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903" y="2048880"/>
              <a:ext cx="1067192" cy="483410"/>
            </a:xfrm>
            <a:prstGeom prst="rect">
              <a:avLst/>
            </a:prstGeom>
          </p:spPr>
        </p:pic>
        <p:pic>
          <p:nvPicPr>
            <p:cNvPr id="202" name="Picture 201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20B32C7F-60ED-C3EA-5BC8-69E4E409D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903" y="2996821"/>
              <a:ext cx="1067192" cy="483410"/>
            </a:xfrm>
            <a:prstGeom prst="rect">
              <a:avLst/>
            </a:prstGeom>
          </p:spPr>
        </p:pic>
        <p:pic>
          <p:nvPicPr>
            <p:cNvPr id="203" name="Picture 202" descr="A blue and black logo&#10;&#10;Description automatically generated">
              <a:extLst>
                <a:ext uri="{FF2B5EF4-FFF2-40B4-BE49-F238E27FC236}">
                  <a16:creationId xmlns:a16="http://schemas.microsoft.com/office/drawing/2014/main" id="{B559BA92-FB67-70E6-C79A-BB2212A53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856" y="3923851"/>
              <a:ext cx="1105285" cy="500665"/>
            </a:xfrm>
            <a:prstGeom prst="rect">
              <a:avLst/>
            </a:prstGeom>
          </p:spPr>
        </p:pic>
        <p:pic>
          <p:nvPicPr>
            <p:cNvPr id="407" name="Picture 406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84D029F7-16AC-A699-6014-FDEEA3FF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1121099"/>
              <a:ext cx="1021002" cy="469368"/>
            </a:xfrm>
            <a:prstGeom prst="rect">
              <a:avLst/>
            </a:prstGeom>
          </p:spPr>
        </p:pic>
        <p:pic>
          <p:nvPicPr>
            <p:cNvPr id="408" name="Picture 40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31CEC1F-21C2-972D-C66D-ACCD579FE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2055902"/>
              <a:ext cx="1021002" cy="469368"/>
            </a:xfrm>
            <a:prstGeom prst="rect">
              <a:avLst/>
            </a:prstGeom>
          </p:spPr>
        </p:pic>
        <p:pic>
          <p:nvPicPr>
            <p:cNvPr id="409" name="Picture 408" descr="A red text on a black background&#10;&#10;Description automatically generated">
              <a:extLst>
                <a:ext uri="{FF2B5EF4-FFF2-40B4-BE49-F238E27FC236}">
                  <a16:creationId xmlns:a16="http://schemas.microsoft.com/office/drawing/2014/main" id="{575C6F32-A78F-0960-F9E9-91225E1CE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3003842"/>
              <a:ext cx="1021002" cy="469368"/>
            </a:xfrm>
            <a:prstGeom prst="rect">
              <a:avLst/>
            </a:prstGeom>
          </p:spPr>
        </p:pic>
        <p:pic>
          <p:nvPicPr>
            <p:cNvPr id="410" name="Picture 409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A59F711A-B101-7663-2C6F-3536AF83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3939500"/>
              <a:ext cx="1021002" cy="469368"/>
            </a:xfrm>
            <a:prstGeom prst="rect">
              <a:avLst/>
            </a:prstGeom>
          </p:spPr>
        </p:pic>
        <p:pic>
          <p:nvPicPr>
            <p:cNvPr id="6" name="Picture 5" descr="A green and yellow logo&#10;&#10;Description automatically generated">
              <a:extLst>
                <a:ext uri="{FF2B5EF4-FFF2-40B4-BE49-F238E27FC236}">
                  <a16:creationId xmlns:a16="http://schemas.microsoft.com/office/drawing/2014/main" id="{B330EE3B-9296-05FD-7D19-D12327EE1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114" y="3939500"/>
              <a:ext cx="1021002" cy="469368"/>
            </a:xfrm>
            <a:prstGeom prst="rect">
              <a:avLst/>
            </a:prstGeom>
          </p:spPr>
        </p:pic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02F739D-291C-30F6-EE89-5B3052D4C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508" y="3939500"/>
              <a:ext cx="1021002" cy="469368"/>
            </a:xfrm>
            <a:prstGeom prst="rect">
              <a:avLst/>
            </a:prstGeom>
          </p:spPr>
        </p:pic>
        <p:pic>
          <p:nvPicPr>
            <p:cNvPr id="29" name="Picture 28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855C9F6B-D2D6-9A4F-94F0-9DD9B65A7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508" y="1121099"/>
              <a:ext cx="1021002" cy="469368"/>
            </a:xfrm>
            <a:prstGeom prst="rect">
              <a:avLst/>
            </a:prstGeom>
          </p:spPr>
        </p:pic>
        <p:pic>
          <p:nvPicPr>
            <p:cNvPr id="30" name="Picture 29" descr="A wifi symbol in the dark&#10;&#10;Description automatically generated">
              <a:extLst>
                <a:ext uri="{FF2B5EF4-FFF2-40B4-BE49-F238E27FC236}">
                  <a16:creationId xmlns:a16="http://schemas.microsoft.com/office/drawing/2014/main" id="{70123C53-9178-312F-AF1C-613BB5F8B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508" y="2055902"/>
              <a:ext cx="1021002" cy="469368"/>
            </a:xfrm>
            <a:prstGeom prst="rect">
              <a:avLst/>
            </a:prstGeom>
          </p:spPr>
        </p:pic>
        <p:pic>
          <p:nvPicPr>
            <p:cNvPr id="32" name="Picture 31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E1D46482-EB8A-D1EA-16F2-4BCDE26A5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800" y="2988805"/>
              <a:ext cx="1086417" cy="499440"/>
            </a:xfrm>
            <a:prstGeom prst="rect">
              <a:avLst/>
            </a:prstGeom>
          </p:spPr>
        </p:pic>
        <p:pic>
          <p:nvPicPr>
            <p:cNvPr id="23" name="Picture 22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44A3D404-B4BC-F4E4-8963-2E55D085F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607" y="1106643"/>
              <a:ext cx="1100016" cy="498278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6BA8D4A1-A193-341E-D6CE-D89DDE1E1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019" y="2048880"/>
              <a:ext cx="1067192" cy="483410"/>
            </a:xfrm>
            <a:prstGeom prst="rect">
              <a:avLst/>
            </a:prstGeom>
          </p:spPr>
        </p:pic>
        <p:pic>
          <p:nvPicPr>
            <p:cNvPr id="25" name="Picture 24" descr="A black background with red letters&#10;&#10;Description automatically generated">
              <a:extLst>
                <a:ext uri="{FF2B5EF4-FFF2-40B4-BE49-F238E27FC236}">
                  <a16:creationId xmlns:a16="http://schemas.microsoft.com/office/drawing/2014/main" id="{35FADE36-1735-9660-949C-89CB4D586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054" y="2981288"/>
              <a:ext cx="1119123" cy="514476"/>
            </a:xfrm>
            <a:prstGeom prst="rect">
              <a:avLst/>
            </a:prstGeom>
          </p:spPr>
        </p:pic>
        <p:pic>
          <p:nvPicPr>
            <p:cNvPr id="16" name="Picture 15" descr="A blue and black logo&#10;&#10;Description automatically generated">
              <a:extLst>
                <a:ext uri="{FF2B5EF4-FFF2-40B4-BE49-F238E27FC236}">
                  <a16:creationId xmlns:a16="http://schemas.microsoft.com/office/drawing/2014/main" id="{A3D961ED-325C-F9B8-D380-6D7B668C0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09" y="4880847"/>
              <a:ext cx="1021002" cy="469368"/>
            </a:xfrm>
            <a:prstGeom prst="rect">
              <a:avLst/>
            </a:prstGeom>
          </p:spPr>
        </p:pic>
        <p:pic>
          <p:nvPicPr>
            <p:cNvPr id="17" name="Picture 16" descr="A blue and black logo&#10;&#10;Description automatically generated">
              <a:extLst>
                <a:ext uri="{FF2B5EF4-FFF2-40B4-BE49-F238E27FC236}">
                  <a16:creationId xmlns:a16="http://schemas.microsoft.com/office/drawing/2014/main" id="{92CBC140-ECDB-6AAE-8108-71B69AD90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485" y="4880847"/>
              <a:ext cx="1021002" cy="469368"/>
            </a:xfrm>
            <a:prstGeom prst="rect">
              <a:avLst/>
            </a:prstGeom>
          </p:spPr>
        </p:pic>
        <p:pic>
          <p:nvPicPr>
            <p:cNvPr id="18" name="Picture 17" descr="A pink text on a black background&#10;&#10;Description automatically generated">
              <a:extLst>
                <a:ext uri="{FF2B5EF4-FFF2-40B4-BE49-F238E27FC236}">
                  <a16:creationId xmlns:a16="http://schemas.microsoft.com/office/drawing/2014/main" id="{DF592CF1-87DB-A920-68A2-A86EC7E4E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8231" y="4852604"/>
              <a:ext cx="1021002" cy="469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422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12B724-73F6-23E5-1220-E5211B1809C6}"/>
              </a:ext>
            </a:extLst>
          </p:cNvPr>
          <p:cNvSpPr/>
          <p:nvPr/>
        </p:nvSpPr>
        <p:spPr>
          <a:xfrm>
            <a:off x="7038474" y="5942264"/>
            <a:ext cx="5173578" cy="915736"/>
          </a:xfrm>
          <a:prstGeom prst="rect">
            <a:avLst/>
          </a:prstGeom>
          <a:solidFill>
            <a:srgbClr val="5095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385945" y="979992"/>
            <a:ext cx="7855861" cy="1012500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Visit the 3GPP Chicago website for updated meeting information</a:t>
            </a:r>
            <a:r>
              <a:rPr lang="en-US" sz="2800" b="1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:</a:t>
            </a:r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 </a:t>
            </a:r>
            <a:endParaRPr lang="en-US" sz="2800" i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8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 invalidUrl="http:/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" name="Picture 3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6B3A206C-AD82-68DF-7941-6A649473B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32" y="2525413"/>
            <a:ext cx="1881295" cy="1811122"/>
          </a:xfrm>
          <a:prstGeom prst="rect">
            <a:avLst/>
          </a:prstGeom>
          <a:solidFill>
            <a:srgbClr val="FBFBFB"/>
          </a:solidFill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837FFC-5A39-91AB-6A5F-D113BE2A00AA}"/>
              </a:ext>
            </a:extLst>
          </p:cNvPr>
          <p:cNvSpPr/>
          <p:nvPr/>
        </p:nvSpPr>
        <p:spPr>
          <a:xfrm>
            <a:off x="5899962" y="6050629"/>
            <a:ext cx="5872003" cy="700531"/>
          </a:xfrm>
          <a:prstGeom prst="roundRect">
            <a:avLst>
              <a:gd name="adj" fmla="val 970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en-US" sz="2000" i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For inquiries during the meeting contact:</a:t>
            </a:r>
          </a:p>
          <a:p>
            <a:pPr algn="r"/>
            <a:r>
              <a:rPr lang="en-US" sz="20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chicago2023@atis.org</a:t>
            </a:r>
          </a:p>
          <a:p>
            <a:pPr algn="r"/>
            <a:endParaRPr lang="en-US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00185-6D83-8075-4C16-1B2E3660D52D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AAE4B-2283-FC3D-53AB-656744F868B6}"/>
              </a:ext>
            </a:extLst>
          </p:cNvPr>
          <p:cNvSpPr txBox="1"/>
          <p:nvPr/>
        </p:nvSpPr>
        <p:spPr>
          <a:xfrm>
            <a:off x="3789947" y="2052052"/>
            <a:ext cx="59556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https://3gppmeetings.atis.org/chicago2023</a:t>
            </a:r>
            <a:r>
              <a:rPr lang="en-US" b="1">
                <a:ea typeface="+mn-lt"/>
                <a:cs typeface="+mn-lt"/>
              </a:rPr>
              <a:t>/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2919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7:00 PM</a:t>
            </a:r>
            <a:endParaRPr lang="en-US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7:00 PM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4:00 PM</a:t>
            </a:r>
            <a:endParaRPr lang="en-US" sz="20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union overtime. Outside of the stipulated meeting hours, the venues’ AV, screens, projectors or microphones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383066" y="924900"/>
            <a:ext cx="6620736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Meeting Hours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A2CDB-79BE-76BE-9753-6C2C72E82B22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6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35860" y="2042571"/>
            <a:ext cx="6372784" cy="3695945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Monday – Thursday</a:t>
            </a:r>
            <a:endParaRPr lang="en-US">
              <a:latin typeface="Roboto"/>
              <a:ea typeface="Roboto"/>
              <a:cs typeface="Roboto"/>
            </a:endParaRPr>
          </a:p>
          <a:p>
            <a:pPr lvl="1"/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Break: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10:30 AM – 11:00 AM</a:t>
            </a: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Afternoon Coffee Break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: 3:30 PM – 4:00 PM</a:t>
            </a:r>
            <a:endParaRPr lang="en-US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sz="18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</a:t>
            </a:r>
            <a:r>
              <a:rPr lang="en-US" sz="18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                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	Morning Coffee Break (only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): </a:t>
            </a:r>
            <a:r>
              <a:rPr lang="en-US">
                <a:solidFill>
                  <a:srgbClr val="292A28"/>
                </a:solidFill>
                <a:latin typeface="Roboto"/>
                <a:ea typeface="+mn-lt"/>
                <a:cs typeface="+mn-lt"/>
              </a:rPr>
              <a:t>10:30 AM – 11:00 AM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 </a:t>
            </a:r>
            <a:endParaRPr lang="en-US" sz="180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Hilton Chicago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– Salon A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Palmer House </a:t>
            </a:r>
            <a:r>
              <a:rPr lang="en-US">
                <a:solidFill>
                  <a:srgbClr val="292A28"/>
                </a:solidFill>
                <a:ea typeface="+mn-lt"/>
                <a:cs typeface="+mn-lt"/>
              </a:rPr>
              <a:t>– 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Sixth Floor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Coffee Breaks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325EB-858C-3418-DE50-E864FD6CB237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B331C8-A6BD-6C44-30B1-0EB01020C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3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131FC5DE-1C19-6D79-29A7-2DCCED881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8AD729-07F4-EE45-B597-A622F6B813EF}"/>
              </a:ext>
            </a:extLst>
          </p:cNvPr>
          <p:cNvSpPr/>
          <p:nvPr/>
        </p:nvSpPr>
        <p:spPr>
          <a:xfrm>
            <a:off x="3636883" y="1987920"/>
            <a:ext cx="8144671" cy="46585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The Art Institute of Chicago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Witness an art collection that spans centuries and continents, from the impressionists to modern-day maestros.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Millennium Park and Cloud Gate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Reflect on art and nature at the iconic “Bean” and the beautifully landscaped park surrounding it.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Navy Pier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Dive into fun with carnival rides, boat tours, and a plethora of entertainment options.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Magnificent Mile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Indulge in a shopping spree on this glamorous stretch of Michigan Avenue, brimming with luxury stores and gastronomic delights.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Willis Tower Skydeck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Elevate your perspective with panoramic views from the heart of the city.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Riverwalk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Wander alongside the meandering Chicago River, flanked by cafes, bars, and vibrant art.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Architectural Boat Tour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Glide through Chicago’s heart and learn about the giants of architecture that define the city’s skyline.</a:t>
            </a:r>
          </a:p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b="1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Museum Campus</a:t>
            </a:r>
            <a:r>
              <a:rPr lang="en-US" sz="1600" b="0" i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 Satisfy your curiosity at renowned institutions like the Adler Planetarium, Shedd Aquarium, and Field Museum.</a:t>
            </a:r>
          </a:p>
          <a:p>
            <a:pPr marL="11430" indent="-285750">
              <a:spcAft>
                <a:spcPts val="500"/>
              </a:spcAft>
              <a:buFont typeface="Arial"/>
              <a:buChar char="•"/>
            </a:pPr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F95F38-0662-532C-870A-2123D5B5208C}"/>
              </a:ext>
            </a:extLst>
          </p:cNvPr>
          <p:cNvSpPr/>
          <p:nvPr/>
        </p:nvSpPr>
        <p:spPr>
          <a:xfrm>
            <a:off x="3388328" y="893497"/>
            <a:ext cx="8144671" cy="1056753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Welcome to Chicago!</a:t>
            </a:r>
            <a:r>
              <a:rPr lang="en-US" sz="3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3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Explore Chicago by visiting these top attractions</a:t>
            </a:r>
            <a:endParaRPr lang="en-US" sz="3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4DF3A-5D83-6F29-9C7A-D085EF48E511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4B90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821AB-6B2B-2126-5A0A-4FC68FDBB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47993B-2E56-9127-5D81-4648277F93B5}"/>
              </a:ext>
            </a:extLst>
          </p:cNvPr>
          <p:cNvSpPr/>
          <p:nvPr/>
        </p:nvSpPr>
        <p:spPr>
          <a:xfrm>
            <a:off x="3731223" y="1985074"/>
            <a:ext cx="4305059" cy="4251902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600" b="1">
                <a:solidFill>
                  <a:srgbClr val="509547"/>
                </a:solidFill>
                <a:latin typeface="Roboto"/>
                <a:ea typeface="Roboto"/>
                <a:cs typeface="Roboto"/>
              </a:rPr>
              <a:t>Chicago Hilton</a:t>
            </a:r>
            <a:br>
              <a:rPr lang="en-US" sz="1600" b="1">
                <a:latin typeface="Roboto"/>
                <a:ea typeface="Roboto"/>
                <a:cs typeface="Roboto"/>
              </a:rPr>
            </a:br>
            <a:endParaRPr lang="en-US" sz="1600" b="1" kern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720 South Bar &amp; Grill </a:t>
            </a:r>
            <a:br>
              <a:rPr lang="en-US" sz="1600" b="1" kern="0">
                <a:latin typeface="Roboto"/>
                <a:ea typeface="Roboto"/>
                <a:cs typeface="Roboto"/>
              </a:rPr>
            </a:br>
            <a:r>
              <a:rPr lang="en-US" sz="1600" b="0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(Modern American Dining)</a:t>
            </a:r>
            <a:endParaRPr lang="en-US" sz="1600" b="1" kern="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r>
              <a:rPr lang="en-US" sz="1600" b="0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Hilton North Lobby</a:t>
            </a:r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600" b="1" kern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Kitty </a:t>
            </a:r>
            <a:r>
              <a:rPr lang="en-US" sz="1600" b="1" err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O’Sheas</a:t>
            </a:r>
            <a:r>
              <a:rPr lang="en-US" sz="16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(Trad. Irish Pub)</a:t>
            </a:r>
          </a:p>
          <a:p>
            <a:r>
              <a:rPr lang="en-US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Hilton South Lobby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 </a:t>
            </a:r>
            <a:endParaRPr lang="en-US" sz="16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Eleven City Diner 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(Diner/Deli) </a:t>
            </a:r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1112 S Wabash Ave </a:t>
            </a:r>
            <a:endParaRPr lang="en-US" sz="16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6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Cafecito</a:t>
            </a:r>
            <a:r>
              <a:rPr lang="it-IT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(Cuban Cafe/Coffee House) </a:t>
            </a:r>
          </a:p>
          <a:p>
            <a:r>
              <a:rPr lang="it-IT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(Pick-up/Delivery Only)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26 E Congress Pkwy</a:t>
            </a:r>
          </a:p>
          <a:p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1D762-83C0-FC6D-9D75-C0CD19F3720D}"/>
              </a:ext>
            </a:extLst>
          </p:cNvPr>
          <p:cNvSpPr/>
          <p:nvPr/>
        </p:nvSpPr>
        <p:spPr>
          <a:xfrm>
            <a:off x="7991027" y="1938094"/>
            <a:ext cx="4149817" cy="4276648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600" b="1">
                <a:solidFill>
                  <a:srgbClr val="509547"/>
                </a:solidFill>
                <a:latin typeface="Roboto"/>
                <a:ea typeface="Roboto"/>
                <a:cs typeface="Roboto"/>
              </a:rPr>
              <a:t>Palmer House</a:t>
            </a:r>
            <a:br>
              <a:rPr lang="en-US" sz="1600" b="1">
                <a:latin typeface="Roboto"/>
                <a:ea typeface="Roboto"/>
                <a:cs typeface="Roboto"/>
              </a:rPr>
            </a:br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Lockwood Restaurant and Bar </a:t>
            </a:r>
            <a:br>
              <a:rPr lang="en-US" sz="1600" b="1">
                <a:latin typeface="Roboto"/>
                <a:ea typeface="Roboto"/>
                <a:cs typeface="Roboto"/>
              </a:rPr>
            </a:br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(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Modern American Dining</a:t>
            </a:r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) </a:t>
            </a:r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Lobby Level-Palmer House</a:t>
            </a:r>
          </a:p>
          <a:p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Grillroom </a:t>
            </a:r>
            <a:r>
              <a:rPr lang="en-US" sz="1600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(American)</a:t>
            </a:r>
          </a:p>
          <a:p>
            <a:r>
              <a:rPr lang="en-US" sz="1600" kern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33 W Monroe St</a:t>
            </a:r>
            <a:endParaRPr lang="en-US" sz="1600" kern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endParaRPr lang="en-US" sz="1600" kern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sz="1600" b="1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 Village </a:t>
            </a:r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(Italian)</a:t>
            </a:r>
          </a:p>
          <a:p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71 W Monroe St</a:t>
            </a:r>
          </a:p>
          <a:p>
            <a:endParaRPr lang="en-US" sz="1600" kern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Hot Woks Cool Sushi </a:t>
            </a:r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(Sushi/Pan-Asian) </a:t>
            </a:r>
            <a:endParaRPr lang="en-US" sz="1600" kern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kern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Millennium Park, 30 S Michigan Ave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DA7737-9B0F-6873-45E7-01C397636136}"/>
              </a:ext>
            </a:extLst>
          </p:cNvPr>
          <p:cNvSpPr/>
          <p:nvPr/>
        </p:nvSpPr>
        <p:spPr>
          <a:xfrm>
            <a:off x="7180276" y="22823"/>
            <a:ext cx="4436844" cy="546920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For more dining options visit our website:</a:t>
            </a:r>
          </a:p>
        </p:txBody>
      </p:sp>
      <p:pic>
        <p:nvPicPr>
          <p:cNvPr id="24" name="Picture 23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AE2BD7E2-D734-4F41-8DA6-8711B3223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65" y="136800"/>
            <a:ext cx="1093194" cy="935042"/>
          </a:xfrm>
          <a:prstGeom prst="rect">
            <a:avLst/>
          </a:prstGeom>
          <a:solidFill>
            <a:srgbClr val="FBFBFB"/>
          </a:solidFill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1859E58-BE57-D08F-FDDF-630432034F7F}"/>
              </a:ext>
            </a:extLst>
          </p:cNvPr>
          <p:cNvSpPr/>
          <p:nvPr/>
        </p:nvSpPr>
        <p:spPr>
          <a:xfrm>
            <a:off x="3350223" y="1033673"/>
            <a:ext cx="7103844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Lunch Options</a:t>
            </a:r>
            <a:endParaRPr lang="en-US">
              <a:solidFill>
                <a:srgbClr val="509547"/>
              </a:solidFill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5E36B-021C-F9B9-EFF7-300042C1391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E59F5-C5DE-2EED-2386-00E3F0F1A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2322" b="5844"/>
          <a:stretch/>
        </p:blipFill>
        <p:spPr>
          <a:xfrm>
            <a:off x="14" y="21338"/>
            <a:ext cx="2490057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29E791-23AE-F083-962E-C6371B818D10}"/>
              </a:ext>
            </a:extLst>
          </p:cNvPr>
          <p:cNvSpPr/>
          <p:nvPr/>
        </p:nvSpPr>
        <p:spPr>
          <a:xfrm>
            <a:off x="3387010" y="928959"/>
            <a:ext cx="7063629" cy="5810157"/>
          </a:xfrm>
          <a:prstGeom prst="roundRect">
            <a:avLst>
              <a:gd name="adj" fmla="val 13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3600">
                <a:solidFill>
                  <a:srgbClr val="509547"/>
                </a:solidFill>
                <a:latin typeface="Roboto"/>
                <a:ea typeface="Roboto"/>
                <a:cs typeface="Roboto"/>
              </a:rPr>
              <a:t>Security/Registration</a:t>
            </a:r>
            <a:endParaRPr lang="en-US" sz="3600">
              <a:solidFill>
                <a:srgbClr val="50954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Delegates are responsible for printing their own identity badges using the link provided in their registration acknowledgment email.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Pick up your Chicago lanyard and badge holder at the 3GPP registration desk </a:t>
            </a:r>
          </a:p>
          <a:p>
            <a:pPr marL="285750"/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742950"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Hilton Chicago - Salon A </a:t>
            </a:r>
          </a:p>
          <a:p>
            <a:pPr marL="742950" lvl="1"/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Palmer House 6</a:t>
            </a:r>
            <a:r>
              <a:rPr lang="en-US" baseline="30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Floor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is no QR code or scanning at the meeting rooms.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For security, only delegates wearing meeting lanyards with pre-printed badges will be permitted to enter the meeting rooms and coffee breaks.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Security is not provided in the meeting rooms; you are responsible for your own equipment.</a:t>
            </a: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BA1BC-35FF-4BD1-3976-65C752C5204A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509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0F5C474C9AC4CA64E27266A3C5A5B" ma:contentTypeVersion="18" ma:contentTypeDescription="Create a new document." ma:contentTypeScope="" ma:versionID="abb11c3b33a1cf692fd2d28afdd1c106">
  <xsd:schema xmlns:xsd="http://www.w3.org/2001/XMLSchema" xmlns:xs="http://www.w3.org/2001/XMLSchema" xmlns:p="http://schemas.microsoft.com/office/2006/metadata/properties" xmlns:ns2="4041a2fb-964b-48e7-87f6-f2e9cf9f4b9a" xmlns:ns3="9edd0546-7ed9-4f56-9e74-568c7d632418" xmlns:ns4="http://schemas.microsoft.com/sharepoint/v4" targetNamespace="http://schemas.microsoft.com/office/2006/metadata/properties" ma:root="true" ma:fieldsID="309cfe2601b968be2641a98ae3c46863" ns2:_="" ns3:_="" ns4:_="">
    <xsd:import namespace="4041a2fb-964b-48e7-87f6-f2e9cf9f4b9a"/>
    <xsd:import namespace="9edd0546-7ed9-4f56-9e74-568c7d63241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IconOverlay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a2fb-964b-48e7-87f6-f2e9cf9f4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ee4a-7f1a-4dcc-b033-f5adea831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d0546-7ed9-4f56-9e74-568c7d6324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520a87-30d0-41fe-b891-689db213a333}" ma:internalName="TaxCatchAll" ma:showField="CatchAllData" ma:web="9edd0546-7ed9-4f56-9e74-568c7d632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dd0546-7ed9-4f56-9e74-568c7d632418" xsi:nil="true"/>
    <IconOverlay xmlns="http://schemas.microsoft.com/sharepoint/v4" xsi:nil="true"/>
    <lcf76f155ced4ddcb4097134ff3c332f xmlns="4041a2fb-964b-48e7-87f6-f2e9cf9f4b9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CB22B3-D439-45D6-A932-90C3E671131E}">
  <ds:schemaRefs>
    <ds:schemaRef ds:uri="4041a2fb-964b-48e7-87f6-f2e9cf9f4b9a"/>
    <ds:schemaRef ds:uri="9edd0546-7ed9-4f56-9e74-568c7d6324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184D05-55A2-479F-A2A7-55B8FA56924E}">
  <ds:schemaRefs>
    <ds:schemaRef ds:uri="9edd0546-7ed9-4f56-9e74-568c7d632418"/>
    <ds:schemaRef ds:uri="4041a2fb-964b-48e7-87f6-f2e9cf9f4b9a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sharepoint/v4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5243D3-7575-4E12-9A1C-700BF9728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</TotalTime>
  <Words>661</Words>
  <Application>Microsoft Office PowerPoint</Application>
  <PresentationFormat>Widescreen</PresentationFormat>
  <Paragraphs>97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Young</dc:creator>
  <cp:lastModifiedBy>Rich Moran</cp:lastModifiedBy>
  <cp:revision>11</cp:revision>
  <dcterms:created xsi:type="dcterms:W3CDTF">2023-10-20T12:39:08Z</dcterms:created>
  <dcterms:modified xsi:type="dcterms:W3CDTF">2023-10-30T15:37:56Z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0x0101009D00F5C474C9AC4CA64E27266A3C5A5B</vt:lpwstr>
  </property>
  <property fmtid="{D5CDD505-2E9C-101B-9397-08002B2CF9AE}" pid="3" name="MediaServiceImageTags">
    <vt:lpwstr/>
  </property>
</Properties>
</file>