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2"/>
  </p:notesMasterIdLst>
  <p:handoutMasterIdLst>
    <p:handoutMasterId r:id="rId13"/>
  </p:handoutMasterIdLst>
  <p:sldIdLst>
    <p:sldId id="975" r:id="rId5"/>
    <p:sldId id="977" r:id="rId6"/>
    <p:sldId id="983" r:id="rId7"/>
    <p:sldId id="984" r:id="rId8"/>
    <p:sldId id="982" r:id="rId9"/>
    <p:sldId id="985" r:id="rId10"/>
    <p:sldId id="986" r:id="rId11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FFCC00"/>
    <a:srgbClr val="92D050"/>
    <a:srgbClr val="B3B1B2"/>
    <a:srgbClr val="00C6FB"/>
    <a:srgbClr val="C00E0E"/>
    <a:srgbClr val="C00000"/>
    <a:srgbClr val="33CC33"/>
    <a:srgbClr val="66CCF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5380" autoAdjust="0"/>
  </p:normalViewPr>
  <p:slideViewPr>
    <p:cSldViewPr snapToGrid="0" showGuides="1">
      <p:cViewPr varScale="1">
        <p:scale>
          <a:sx n="64" d="100"/>
          <a:sy n="64" d="100"/>
        </p:scale>
        <p:origin x="81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1938" y="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BAD0620-CC16-404B-B551-3DC42B4DBA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94F7581-54C3-4F11-819F-7542C862562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445D02ED-03E7-49A7-A7AE-8A98E9AFBC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A0D5A3C-9F2C-4C2B-8318-6391BD15B2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CB61262-F3FE-4E70-B107-2B74005DF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F93CDD-5094-4F34-88D0-9B32B053B5D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3CA9B43-0864-4DC0-AAEA-5B3E9F9CDF8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F9A77F46-A2C9-4392-96AC-30C8AB5962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3E52F82-4A81-45F7-B443-767910818E3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15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9B3CF682-F8D6-40BA-8C98-ECA21B4098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defTabSz="928978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AF639953-01D8-4E03-B84A-59753C3459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8" tIns="46434" rIns="92868" bIns="46434" numCol="1" anchor="b" anchorCtr="0" compatLnSpc="1">
            <a:prstTxWarp prst="textNoShape">
              <a:avLst/>
            </a:prstTxWarp>
          </a:bodyPr>
          <a:lstStyle>
            <a:lvl1pPr algn="r" defTabSz="92897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BCD10C-D5DB-4DDE-9359-72217E4C07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93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0824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7686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11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3359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0096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BCD10C-D5DB-4DDE-9359-72217E4C07B0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20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3E03DD56-0E53-4387-BFF7-F1E7D68699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985293" y="106829"/>
            <a:ext cx="2792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CP-220011, RP-220016, SP-220322</a:t>
            </a:r>
            <a:endParaRPr lang="sv-SE" altLang="en-US" sz="1200" b="1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268506149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14113"/>
            <a:ext cx="10515600" cy="1325563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555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99A89519-8D1F-4C1C-ADC2-4470291B7F3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F467B7E-544F-48E5-BEDB-99BC1CEFD9D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29D303E-68B8-488B-8EE7-B4B1B54213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39981097-E200-47AA-85D8-567D688D6073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A74F498-2A3A-4D48-8ADE-65A441209D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782300" y="659130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3" name="Picture 1">
            <a:extLst>
              <a:ext uri="{FF2B5EF4-FFF2-40B4-BE49-F238E27FC236}">
                <a16:creationId xmlns:a16="http://schemas.microsoft.com/office/drawing/2014/main" id="{7188B4A3-DA55-4C62-8EA2-66685B8618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54F3A418-D8D0-4D4F-8FDC-361FF196C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latin typeface="Century Gothic" panose="020B0502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entury Gothic" panose="020B0502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4" r:id="rId1"/>
    <p:sldLayoutId id="2147485355" r:id="rId2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3gpp.org/MtgPresence/registerPresence.aspx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3800" dirty="0"/>
              <a:t>Changes to the </a:t>
            </a:r>
            <a:r>
              <a:rPr lang="fr-FR" altLang="en-US" sz="3800" dirty="0" err="1"/>
              <a:t>Working</a:t>
            </a:r>
            <a:r>
              <a:rPr lang="fr-FR" altLang="en-US" sz="3800" dirty="0"/>
              <a:t> </a:t>
            </a:r>
            <a:r>
              <a:rPr lang="fr-FR" altLang="en-US" sz="3800" dirty="0" err="1"/>
              <a:t>Procedures</a:t>
            </a:r>
            <a:r>
              <a:rPr lang="fr-FR" altLang="en-US" sz="3800" dirty="0"/>
              <a:t> (2)</a:t>
            </a:r>
            <a:endParaRPr lang="en-GB" altLang="en-US" sz="3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2028616"/>
            <a:ext cx="10618625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Attendance at </a:t>
            </a:r>
            <a:r>
              <a:rPr lang="en-GB" sz="2000" b="1" dirty="0">
                <a:latin typeface="Calibri (Body)"/>
                <a:cs typeface="+mn-cs"/>
              </a:rPr>
              <a:t>ordinary</a:t>
            </a:r>
            <a:r>
              <a:rPr lang="en-GB" sz="2000" dirty="0">
                <a:latin typeface="Calibri (Body)"/>
                <a:cs typeface="+mn-cs"/>
              </a:rPr>
              <a:t> e-meetings now counts towards accrual and maintenance of voting rights.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latin typeface="Calibri (Body)"/>
                <a:cs typeface="+mn-cs"/>
              </a:rPr>
              <a:t>The new rules apply for future meetings starting from TSG#95-e (i.e. starting with the March 2022 Plenaries). Past e-meetings do not count towards voting rights.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A delegate is deemed to have attended a given meeting if they confirm their participation by checking in.  If a delegate does not check in during the meeting, it shall be assumed that the individual did not attend. </a:t>
            </a:r>
          </a:p>
          <a:p>
            <a:pPr marL="355600" indent="-355600">
              <a:lnSpc>
                <a:spcPct val="90000"/>
              </a:lnSpc>
              <a:spcBef>
                <a:spcPts val="24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Please note that the delegates need to check in themselves 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GB" sz="20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GB" sz="2000" dirty="0">
                <a:effectLst/>
                <a:latin typeface="Calibri (Body)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3504760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(1)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277368" y="1845736"/>
            <a:ext cx="1177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1: Through registration email, direct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only 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A84FF2-0E53-4B65-B257-DE9554DBFB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275"/>
          <a:stretch/>
        </p:blipFill>
        <p:spPr>
          <a:xfrm>
            <a:off x="277368" y="2255491"/>
            <a:ext cx="11914632" cy="3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6208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(2)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9B6B44-FAB0-45C3-89BB-ABDCD19CB0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281"/>
          <a:stretch/>
        </p:blipFill>
        <p:spPr>
          <a:xfrm>
            <a:off x="278118" y="2638571"/>
            <a:ext cx="11469124" cy="3371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220456" y="4983074"/>
            <a:ext cx="3526786" cy="1682504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>
            <a:off x="7616952" y="4572000"/>
            <a:ext cx="1115568" cy="5367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 flipH="1">
            <a:off x="9134856" y="4572000"/>
            <a:ext cx="914400" cy="1325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after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594873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BE3B81B-DDFA-4407-A3EE-316CF7566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513853"/>
            <a:ext cx="9680448" cy="2811119"/>
          </a:xfrm>
          <a:prstGeom prst="rect">
            <a:avLst/>
          </a:prstGeom>
        </p:spPr>
      </p:pic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(3)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21154B-E615-487F-B29F-DCD52566E7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43" t="2272" r="3105" b="7836"/>
          <a:stretch/>
        </p:blipFill>
        <p:spPr>
          <a:xfrm>
            <a:off x="8385109" y="4820669"/>
            <a:ext cx="3806891" cy="1816132"/>
          </a:xfrm>
          <a:prstGeom prst="rect">
            <a:avLst/>
          </a:prstGeom>
          <a:ln w="5715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4866BD-B46E-4C8F-91D5-CC36CE6A5571}"/>
              </a:ext>
            </a:extLst>
          </p:cNvPr>
          <p:cNvCxnSpPr>
            <a:cxnSpLocks/>
          </p:cNvCxnSpPr>
          <p:nvPr/>
        </p:nvCxnSpPr>
        <p:spPr>
          <a:xfrm flipV="1">
            <a:off x="6096000" y="5108716"/>
            <a:ext cx="2636520" cy="9354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47F13D-1781-4F79-8991-CC079A26A538}"/>
              </a:ext>
            </a:extLst>
          </p:cNvPr>
          <p:cNvCxnSpPr>
            <a:cxnSpLocks/>
          </p:cNvCxnSpPr>
          <p:nvPr/>
        </p:nvCxnSpPr>
        <p:spPr>
          <a:xfrm>
            <a:off x="8805672" y="4114800"/>
            <a:ext cx="581918" cy="16994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C8F7B72-5EB7-4947-8550-F987DE4A4B05}"/>
              </a:ext>
            </a:extLst>
          </p:cNvPr>
          <p:cNvSpPr txBox="1"/>
          <p:nvPr/>
        </p:nvSpPr>
        <p:spPr>
          <a:xfrm>
            <a:off x="277368" y="1845736"/>
            <a:ext cx="117744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5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2-Bis: Through registration email, copy/paste token into the registration link 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(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if you registered </a:t>
            </a:r>
            <a:r>
              <a:rPr lang="en-GB" sz="1900" b="1" u="sng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before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the 22</a:t>
            </a:r>
            <a:r>
              <a:rPr lang="en-GB" sz="1900" baseline="30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nd</a:t>
            </a:r>
            <a:r>
              <a:rPr lang="en-GB" sz="19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 February at, 12:00 CET</a:t>
            </a:r>
            <a:r>
              <a:rPr lang="en-GB" sz="19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DCA88F-5227-4628-A098-B7F220B023EB}"/>
              </a:ext>
            </a:extLst>
          </p:cNvPr>
          <p:cNvSpPr txBox="1"/>
          <p:nvPr/>
        </p:nvSpPr>
        <p:spPr>
          <a:xfrm>
            <a:off x="0" y="5529378"/>
            <a:ext cx="8311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Do not click the link in the email. Instead enter the following URL in a browser: </a:t>
            </a:r>
            <a:r>
              <a:rPr lang="en-GB" sz="175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https://portal.3gpp.org/MtgPresence/registerPresence.aspx</a:t>
            </a:r>
            <a:endParaRPr lang="en-US" sz="175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1750" dirty="0">
                <a:solidFill>
                  <a:srgbClr val="FF0000"/>
                </a:solidFill>
              </a:rPr>
              <a:t>Then paste the token received by email. </a:t>
            </a:r>
          </a:p>
        </p:txBody>
      </p:sp>
    </p:spTree>
    <p:extLst>
      <p:ext uri="{BB962C8B-B14F-4D97-AF65-F5344CB8AC3E}">
        <p14:creationId xmlns:p14="http://schemas.microsoft.com/office/powerpoint/2010/main" val="65802146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(4)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452F4-4B70-4043-84D7-85E2645E3804}"/>
              </a:ext>
            </a:extLst>
          </p:cNvPr>
          <p:cNvSpPr txBox="1"/>
          <p:nvPr/>
        </p:nvSpPr>
        <p:spPr>
          <a:xfrm>
            <a:off x="513240" y="1836592"/>
            <a:ext cx="10618625" cy="3213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Option 3: Through the 3GU portal (</a:t>
            </a:r>
            <a:r>
              <a:rPr lang="en-GB" sz="2000" dirty="0">
                <a:solidFill>
                  <a:srgbClr val="FF0000"/>
                </a:solidFill>
                <a:effectLst/>
                <a:latin typeface="Calibri (Body)"/>
                <a:ea typeface="Times New Roman" panose="02020603050405020304" pitchFamily="18" charset="0"/>
              </a:rPr>
              <a:t>You need to be logged in</a:t>
            </a: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)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latin typeface="Calibri (Body)"/>
                <a:ea typeface="Times New Roman" panose="02020603050405020304" pitchFamily="18" charset="0"/>
              </a:rPr>
              <a:t>Click on the meeting you wish to check-in to: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endParaRPr lang="en-GB" sz="3200" dirty="0">
              <a:latin typeface="Calibri (Body)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Times New Roman" panose="02020603050405020304" pitchFamily="18" charset="0"/>
              </a:rPr>
              <a:t>then, click on “Presence Token” link: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GB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GB" sz="2000" dirty="0">
              <a:latin typeface="Calibri (Body)"/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568373-9E92-45E0-80E4-20C2CD7DD7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994" y="2798913"/>
            <a:ext cx="9607420" cy="3030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4DD8C3-D53F-446A-B161-88F65A82D0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655"/>
          <a:stretch/>
        </p:blipFill>
        <p:spPr>
          <a:xfrm>
            <a:off x="673936" y="3895344"/>
            <a:ext cx="10393867" cy="227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20192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fr-FR" altLang="en-US" sz="4000" dirty="0"/>
              <a:t>How to check-in to a meeting ? (5)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43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2000" dirty="0"/>
              <a:t>All three options work for both electronic and face to face meetings</a:t>
            </a: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endParaRPr lang="en-US" sz="2000" dirty="0">
              <a:effectLst/>
              <a:latin typeface="Calibri (Body)"/>
              <a:ea typeface="Times New Roman" panose="02020603050405020304" pitchFamily="18" charset="0"/>
            </a:endParaRPr>
          </a:p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The delegates need to check in themselves 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between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start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and </a:t>
            </a:r>
            <a:r>
              <a:rPr lang="en-US" sz="1800" b="1" u="sng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the end</a:t>
            </a:r>
            <a:r>
              <a:rPr lang="en-US" sz="1800" dirty="0">
                <a:solidFill>
                  <a:srgbClr val="FF0000"/>
                </a:solidFill>
                <a:effectLst/>
                <a:latin typeface="Calibri (Body)"/>
                <a:ea typeface="Calibri" panose="020F0502020204030204" pitchFamily="34" charset="0"/>
              </a:rPr>
              <a:t> of the meeting</a:t>
            </a:r>
            <a:r>
              <a:rPr lang="en-US" sz="1800" dirty="0">
                <a:effectLst/>
                <a:latin typeface="Calibri (Body)"/>
                <a:ea typeface="Calibri" panose="020F0502020204030204" pitchFamily="34" charset="0"/>
              </a:rPr>
              <a:t>. If a delegate submits their token outside of the meeting’s dates/times, their participation will not be taken into account.</a:t>
            </a:r>
          </a:p>
        </p:txBody>
      </p:sp>
    </p:spTree>
    <p:extLst>
      <p:ext uri="{BB962C8B-B14F-4D97-AF65-F5344CB8AC3E}">
        <p14:creationId xmlns:p14="http://schemas.microsoft.com/office/powerpoint/2010/main" val="275527399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78" y="110126"/>
            <a:ext cx="10618625" cy="1325563"/>
          </a:xfrm>
        </p:spPr>
        <p:txBody>
          <a:bodyPr/>
          <a:lstStyle/>
          <a:p>
            <a:r>
              <a:rPr lang="en-GB" altLang="en-US" sz="4000" dirty="0"/>
              <a:t>face-to-face meeting with two-way remote participation</a:t>
            </a:r>
            <a:r>
              <a:rPr lang="fr-FR" altLang="en-US" sz="4000" dirty="0"/>
              <a:t>? (6)</a:t>
            </a:r>
            <a:endParaRPr lang="en-GB" altLang="en-US" sz="4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EEBE-9532-4460-80F0-0E157B2F36FC}"/>
              </a:ext>
            </a:extLst>
          </p:cNvPr>
          <p:cNvSpPr txBox="1"/>
          <p:nvPr/>
        </p:nvSpPr>
        <p:spPr>
          <a:xfrm>
            <a:off x="5396083" y="2137852"/>
            <a:ext cx="7685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51B030-6B5D-464C-B39C-F1974F47177F}"/>
              </a:ext>
            </a:extLst>
          </p:cNvPr>
          <p:cNvSpPr txBox="1"/>
          <p:nvPr/>
        </p:nvSpPr>
        <p:spPr>
          <a:xfrm>
            <a:off x="449178" y="1845736"/>
            <a:ext cx="11374014" cy="1144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5600" indent="-355600">
              <a:lnSpc>
                <a:spcPct val="90000"/>
              </a:lnSpc>
              <a:spcBef>
                <a:spcPct val="50000"/>
              </a:spcBef>
              <a:buBlip>
                <a:blip r:embed="rId3"/>
              </a:buBlip>
            </a:pPr>
            <a:r>
              <a:rPr lang="en-GB" sz="2000" dirty="0">
                <a:effectLst/>
                <a:latin typeface="Calibri (Body)"/>
                <a:ea typeface="Times New Roman" panose="02020603050405020304" pitchFamily="18" charset="0"/>
              </a:rPr>
              <a:t>When it is a face-to-face (ordinary) meeting with two-way remote participation.</a:t>
            </a:r>
          </a:p>
          <a:p>
            <a:pPr marL="812800" lvl="1" indent="-355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Calibri" panose="020F0502020204030204" pitchFamily="34" charset="0"/>
              </a:rPr>
              <a:t>Remote participants will not be able to check in for RAN4 meeting when it is an face-to-face (ordinary) meeting</a:t>
            </a:r>
          </a:p>
          <a:p>
            <a:pPr marL="812800" lvl="1" indent="-355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 (Body)"/>
                <a:ea typeface="Calibri" panose="020F0502020204030204" pitchFamily="34" charset="0"/>
              </a:rPr>
              <a:t>No voting rights be accrued through remote participation</a:t>
            </a:r>
          </a:p>
        </p:txBody>
      </p:sp>
    </p:spTree>
    <p:extLst>
      <p:ext uri="{BB962C8B-B14F-4D97-AF65-F5344CB8AC3E}">
        <p14:creationId xmlns:p14="http://schemas.microsoft.com/office/powerpoint/2010/main" val="95558153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28A70F-161F-4FA9-B193-C97FB71CE3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40F517-45A4-486D-BDBB-01E4DE03B032}">
  <ds:schemaRefs>
    <ds:schemaRef ds:uri="http://purl.org/dc/elements/1.1/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280d8efa-eff2-4910-88d2-79ca146720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458B13-1493-454A-A724-E63BBA19DD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12831</TotalTime>
  <Words>429</Words>
  <Application>Microsoft Office PowerPoint</Application>
  <PresentationFormat>Widescreen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Calibri</vt:lpstr>
      <vt:lpstr>Calibri (Body)</vt:lpstr>
      <vt:lpstr>Calibri Light</vt:lpstr>
      <vt:lpstr>Century Gothic</vt:lpstr>
      <vt:lpstr>Times New Roman</vt:lpstr>
      <vt:lpstr>Office Theme</vt:lpstr>
      <vt:lpstr>Changes to the Working Procedures (2)</vt:lpstr>
      <vt:lpstr>How to check-in to a meeting ? (1)</vt:lpstr>
      <vt:lpstr>How to check-in to a meeting ? (2)</vt:lpstr>
      <vt:lpstr>How to check-in to a meeting ? (3)</vt:lpstr>
      <vt:lpstr>How to check-in to a meeting ? (4)</vt:lpstr>
      <vt:lpstr>How to check-in to a meeting ? (5)</vt:lpstr>
      <vt:lpstr>face-to-face meeting with two-way remote participation? (6)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1025</cp:revision>
  <cp:lastPrinted>2019-09-25T11:24:01Z</cp:lastPrinted>
  <dcterms:created xsi:type="dcterms:W3CDTF">2010-02-05T13:52:04Z</dcterms:created>
  <dcterms:modified xsi:type="dcterms:W3CDTF">2023-02-08T08:23:05Z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